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69" r:id="rId3"/>
    <p:sldId id="270" r:id="rId4"/>
    <p:sldId id="271" r:id="rId5"/>
    <p:sldId id="257" r:id="rId6"/>
    <p:sldId id="258" r:id="rId7"/>
    <p:sldId id="261" r:id="rId8"/>
    <p:sldId id="267" r:id="rId9"/>
    <p:sldId id="262" r:id="rId10"/>
    <p:sldId id="259" r:id="rId11"/>
    <p:sldId id="273" r:id="rId12"/>
    <p:sldId id="260" r:id="rId13"/>
    <p:sldId id="263" r:id="rId14"/>
    <p:sldId id="264" r:id="rId15"/>
    <p:sldId id="265" r:id="rId16"/>
    <p:sldId id="266" r:id="rId17"/>
    <p:sldId id="272" r:id="rId18"/>
    <p:sldId id="274" r:id="rId1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9FD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FA62A0-57AF-41A2-A60A-216BF4F1496C}" type="datetimeFigureOut">
              <a:rPr lang="nl-NL" smtClean="0"/>
              <a:pPr/>
              <a:t>29-9-2015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6CFEAE-E030-4FCA-A10B-6A80A74252E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1114210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6CFEAE-E030-4FCA-A10B-6A80A74252E3}" type="slidenum">
              <a:rPr lang="nl-NL" smtClean="0"/>
              <a:pPr/>
              <a:t>1</a:t>
            </a:fld>
            <a:endParaRPr lang="nl-N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6CFEAE-E030-4FCA-A10B-6A80A74252E3}" type="slidenum">
              <a:rPr lang="nl-NL" smtClean="0"/>
              <a:pPr/>
              <a:t>10</a:t>
            </a:fld>
            <a:endParaRPr lang="nl-N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6CFEAE-E030-4FCA-A10B-6A80A74252E3}" type="slidenum">
              <a:rPr lang="nl-NL" smtClean="0"/>
              <a:pPr/>
              <a:t>11</a:t>
            </a:fld>
            <a:endParaRPr lang="nl-NL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6CFEAE-E030-4FCA-A10B-6A80A74252E3}" type="slidenum">
              <a:rPr lang="nl-NL" smtClean="0"/>
              <a:pPr/>
              <a:t>12</a:t>
            </a:fld>
            <a:endParaRPr lang="nl-NL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6CFEAE-E030-4FCA-A10B-6A80A74252E3}" type="slidenum">
              <a:rPr lang="nl-NL" smtClean="0"/>
              <a:pPr/>
              <a:t>13</a:t>
            </a:fld>
            <a:endParaRPr lang="nl-NL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6CFEAE-E030-4FCA-A10B-6A80A74252E3}" type="slidenum">
              <a:rPr lang="nl-NL" smtClean="0"/>
              <a:pPr/>
              <a:t>14</a:t>
            </a:fld>
            <a:endParaRPr lang="nl-NL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6CFEAE-E030-4FCA-A10B-6A80A74252E3}" type="slidenum">
              <a:rPr lang="nl-NL" smtClean="0"/>
              <a:pPr/>
              <a:t>15</a:t>
            </a:fld>
            <a:endParaRPr lang="nl-NL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6CFEAE-E030-4FCA-A10B-6A80A74252E3}" type="slidenum">
              <a:rPr lang="nl-NL" smtClean="0"/>
              <a:pPr/>
              <a:t>16</a:t>
            </a:fld>
            <a:endParaRPr lang="nl-NL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6CFEAE-E030-4FCA-A10B-6A80A74252E3}" type="slidenum">
              <a:rPr lang="nl-NL" smtClean="0"/>
              <a:pPr/>
              <a:t>17</a:t>
            </a:fld>
            <a:endParaRPr lang="nl-NL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6CFEAE-E030-4FCA-A10B-6A80A74252E3}" type="slidenum">
              <a:rPr lang="nl-NL" smtClean="0"/>
              <a:pPr/>
              <a:t>18</a:t>
            </a:fld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6CFEAE-E030-4FCA-A10B-6A80A74252E3}" type="slidenum">
              <a:rPr lang="nl-NL" smtClean="0"/>
              <a:pPr/>
              <a:t>2</a:t>
            </a:fld>
            <a:endParaRPr lang="nl-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6CFEAE-E030-4FCA-A10B-6A80A74252E3}" type="slidenum">
              <a:rPr lang="nl-NL" smtClean="0"/>
              <a:pPr/>
              <a:t>3</a:t>
            </a:fld>
            <a:endParaRPr lang="nl-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6CFEAE-E030-4FCA-A10B-6A80A74252E3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1962189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6CFEAE-E030-4FCA-A10B-6A80A74252E3}" type="slidenum">
              <a:rPr lang="nl-NL" smtClean="0"/>
              <a:pPr/>
              <a:t>5</a:t>
            </a:fld>
            <a:endParaRPr lang="nl-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6CFEAE-E030-4FCA-A10B-6A80A74252E3}" type="slidenum">
              <a:rPr lang="nl-NL" smtClean="0"/>
              <a:pPr/>
              <a:t>6</a:t>
            </a:fld>
            <a:endParaRPr lang="nl-N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6CFEAE-E030-4FCA-A10B-6A80A74252E3}" type="slidenum">
              <a:rPr lang="nl-NL" smtClean="0"/>
              <a:pPr/>
              <a:t>7</a:t>
            </a:fld>
            <a:endParaRPr lang="nl-N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6CFEAE-E030-4FCA-A10B-6A80A74252E3}" type="slidenum">
              <a:rPr lang="nl-NL" smtClean="0"/>
              <a:pPr/>
              <a:t>8</a:t>
            </a:fld>
            <a:endParaRPr lang="nl-N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6CFEAE-E030-4FCA-A10B-6A80A74252E3}" type="slidenum">
              <a:rPr lang="nl-NL" smtClean="0"/>
              <a:pPr/>
              <a:t>9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DFD44-C222-4BAE-97C2-F58ADDC39D9B}" type="datetimeFigureOut">
              <a:rPr lang="nl-NL" smtClean="0"/>
              <a:pPr/>
              <a:t>29-9-2015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DBE25-2751-45BD-BFBB-36F2AA2A10F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DFD44-C222-4BAE-97C2-F58ADDC39D9B}" type="datetimeFigureOut">
              <a:rPr lang="nl-NL" smtClean="0"/>
              <a:pPr/>
              <a:t>29-9-2015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DBE25-2751-45BD-BFBB-36F2AA2A10F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DFD44-C222-4BAE-97C2-F58ADDC39D9B}" type="datetimeFigureOut">
              <a:rPr lang="nl-NL" smtClean="0"/>
              <a:pPr/>
              <a:t>29-9-2015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DBE25-2751-45BD-BFBB-36F2AA2A10F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DFD44-C222-4BAE-97C2-F58ADDC39D9B}" type="datetimeFigureOut">
              <a:rPr lang="nl-NL" smtClean="0"/>
              <a:pPr/>
              <a:t>29-9-2015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DBE25-2751-45BD-BFBB-36F2AA2A10F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DFD44-C222-4BAE-97C2-F58ADDC39D9B}" type="datetimeFigureOut">
              <a:rPr lang="nl-NL" smtClean="0"/>
              <a:pPr/>
              <a:t>29-9-2015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DBE25-2751-45BD-BFBB-36F2AA2A10F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DFD44-C222-4BAE-97C2-F58ADDC39D9B}" type="datetimeFigureOut">
              <a:rPr lang="nl-NL" smtClean="0"/>
              <a:pPr/>
              <a:t>29-9-2015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DBE25-2751-45BD-BFBB-36F2AA2A10F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DFD44-C222-4BAE-97C2-F58ADDC39D9B}" type="datetimeFigureOut">
              <a:rPr lang="nl-NL" smtClean="0"/>
              <a:pPr/>
              <a:t>29-9-2015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DBE25-2751-45BD-BFBB-36F2AA2A10F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DFD44-C222-4BAE-97C2-F58ADDC39D9B}" type="datetimeFigureOut">
              <a:rPr lang="nl-NL" smtClean="0"/>
              <a:pPr/>
              <a:t>29-9-2015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DBE25-2751-45BD-BFBB-36F2AA2A10F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DFD44-C222-4BAE-97C2-F58ADDC39D9B}" type="datetimeFigureOut">
              <a:rPr lang="nl-NL" smtClean="0"/>
              <a:pPr/>
              <a:t>29-9-2015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DBE25-2751-45BD-BFBB-36F2AA2A10F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DFD44-C222-4BAE-97C2-F58ADDC39D9B}" type="datetimeFigureOut">
              <a:rPr lang="nl-NL" smtClean="0"/>
              <a:pPr/>
              <a:t>29-9-2015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DBE25-2751-45BD-BFBB-36F2AA2A10FF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DFD44-C222-4BAE-97C2-F58ADDC39D9B}" type="datetimeFigureOut">
              <a:rPr lang="nl-NL" smtClean="0"/>
              <a:pPr/>
              <a:t>29-9-2015</a:t>
            </a:fld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9DBE25-2751-45BD-BFBB-36F2AA2A10FF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589DBE25-2751-45BD-BFBB-36F2AA2A10FF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5C9DFD44-C222-4BAE-97C2-F58ADDC39D9B}" type="datetimeFigureOut">
              <a:rPr lang="nl-NL" smtClean="0"/>
              <a:pPr/>
              <a:t>29-9-2015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watch?v=XSEiJmKVbY4" TargetMode="External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_cOjFtMkDrw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hyperlink" Target="http://www.youtube.com/watch?v=oHQczRbBHxI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hyperlink" Target="http://1.bp.blogspot.com/_fRGvTALhrL4/TC2uS2ta0KI/AAAAAAAAAUU/2nZKnaaELO8/s1600/Honza_Blaha_14_by_paula2206_photo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angpferdevierhaus.de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Welzijn H1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76672"/>
            <a:ext cx="2857500" cy="410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816732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Titel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7924800" cy="5715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De </a:t>
            </a:r>
            <a:r>
              <a:rPr lang="en-US" dirty="0" err="1" smtClean="0">
                <a:solidFill>
                  <a:schemeClr val="tx1"/>
                </a:solidFill>
              </a:rPr>
              <a:t>hoef</a:t>
            </a:r>
            <a:endParaRPr lang="nl-NL" dirty="0" smtClean="0">
              <a:solidFill>
                <a:schemeClr val="tx1"/>
              </a:solidFill>
            </a:endParaRPr>
          </a:p>
        </p:txBody>
      </p:sp>
      <p:sp>
        <p:nvSpPr>
          <p:cNvPr id="21506" name="Tijdelijke aanduiding voor inhoud 2"/>
          <p:cNvSpPr>
            <a:spLocks noGrp="1"/>
          </p:cNvSpPr>
          <p:nvPr>
            <p:ph idx="1"/>
          </p:nvPr>
        </p:nvSpPr>
        <p:spPr>
          <a:xfrm>
            <a:off x="251520" y="1124744"/>
            <a:ext cx="8173343" cy="5047456"/>
          </a:xfrm>
        </p:spPr>
        <p:txBody>
          <a:bodyPr>
            <a:normAutofit/>
          </a:bodyPr>
          <a:lstStyle/>
          <a:p>
            <a:r>
              <a:rPr lang="nl-NL" sz="2400" dirty="0" smtClean="0">
                <a:solidFill>
                  <a:schemeClr val="tx1"/>
                </a:solidFill>
              </a:rPr>
              <a:t>De onderkant van de hoef bestaat uit een aantal kussens, deze functioneren als schokdemper. </a:t>
            </a:r>
          </a:p>
          <a:p>
            <a:r>
              <a:rPr lang="nl-NL" sz="2400" dirty="0" smtClean="0">
                <a:solidFill>
                  <a:schemeClr val="tx1"/>
                </a:solidFill>
              </a:rPr>
              <a:t>Het paard heeft veel beweging nodig om het hoefmechanisme gezond te houden</a:t>
            </a:r>
            <a:r>
              <a:rPr lang="nl-NL" sz="2400" dirty="0" smtClean="0"/>
              <a:t> </a:t>
            </a:r>
            <a:r>
              <a:rPr lang="nl-NL" sz="2400" dirty="0" smtClean="0">
                <a:sym typeface="Wingdings" pitchFamily="2" charset="2"/>
              </a:rPr>
              <a:t> goede doorbloeding.</a:t>
            </a:r>
            <a:br>
              <a:rPr lang="nl-NL" sz="2400" dirty="0" smtClean="0">
                <a:sym typeface="Wingdings" pitchFamily="2" charset="2"/>
              </a:rPr>
            </a:br>
            <a:endParaRPr lang="nl-NL" sz="2400" dirty="0" smtClean="0">
              <a:solidFill>
                <a:schemeClr val="tx1"/>
              </a:solidFill>
            </a:endParaRPr>
          </a:p>
          <a:p>
            <a:r>
              <a:rPr lang="nl-NL" sz="2400" dirty="0" smtClean="0">
                <a:solidFill>
                  <a:schemeClr val="tx1"/>
                </a:solidFill>
              </a:rPr>
              <a:t>Het </a:t>
            </a:r>
            <a:r>
              <a:rPr lang="nl-NL" sz="2400" b="1" dirty="0" smtClean="0">
                <a:solidFill>
                  <a:schemeClr val="tx1"/>
                </a:solidFill>
              </a:rPr>
              <a:t>hoefmechanisme</a:t>
            </a:r>
            <a:r>
              <a:rPr lang="nl-NL" sz="2400" dirty="0" smtClean="0">
                <a:solidFill>
                  <a:schemeClr val="tx1"/>
                </a:solidFill>
              </a:rPr>
              <a:t> werkt als zuig-perspomp</a:t>
            </a:r>
            <a:r>
              <a:rPr lang="nl-NL" sz="2400" dirty="0" smtClean="0"/>
              <a:t>, bij het neerzetten wordt het bloed eruit geduwd en bij het optillen erin gezogen. </a:t>
            </a:r>
            <a:endParaRPr lang="nl-NL" sz="2400" dirty="0" smtClean="0">
              <a:solidFill>
                <a:schemeClr val="tx1"/>
              </a:solidFill>
            </a:endParaRPr>
          </a:p>
        </p:txBody>
      </p:sp>
      <p:pic>
        <p:nvPicPr>
          <p:cNvPr id="18435" name="Afbeelding 5" descr="Zuig perspom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5085184"/>
            <a:ext cx="4661810" cy="10711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436" name="Afbeelding 7" descr="Hoeftekening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39607" y="4239444"/>
            <a:ext cx="3604393" cy="26185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481837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7715200" cy="5069160"/>
          </a:xfrm>
        </p:spPr>
        <p:txBody>
          <a:bodyPr>
            <a:normAutofit/>
          </a:bodyPr>
          <a:lstStyle/>
          <a:p>
            <a:r>
              <a:rPr lang="nl-NL" sz="2400" dirty="0" smtClean="0"/>
              <a:t>Klas opsplitsen in </a:t>
            </a:r>
            <a:r>
              <a:rPr lang="nl-NL" sz="2400" b="1" dirty="0" smtClean="0"/>
              <a:t>2 groepen</a:t>
            </a:r>
            <a:r>
              <a:rPr lang="nl-NL" sz="2400" dirty="0" smtClean="0">
                <a:sym typeface="Wingdings" pitchFamily="2" charset="2"/>
              </a:rPr>
              <a:t/>
            </a:r>
            <a:br>
              <a:rPr lang="nl-NL" sz="2400" dirty="0" smtClean="0">
                <a:sym typeface="Wingdings" pitchFamily="2" charset="2"/>
              </a:rPr>
            </a:br>
            <a:endParaRPr lang="nl-NL" sz="2400" dirty="0" smtClean="0">
              <a:sym typeface="Wingdings" pitchFamily="2" charset="2"/>
            </a:endParaRPr>
          </a:p>
          <a:p>
            <a:r>
              <a:rPr lang="nl-NL" sz="2400" dirty="0" smtClean="0">
                <a:sym typeface="Wingdings" pitchFamily="2" charset="2"/>
              </a:rPr>
              <a:t>Kaartjes met </a:t>
            </a:r>
            <a:r>
              <a:rPr lang="nl-NL" sz="2400" dirty="0" smtClean="0">
                <a:sym typeface="Wingdings" pitchFamily="2" charset="2"/>
              </a:rPr>
              <a:t>vragen</a:t>
            </a:r>
            <a:endParaRPr lang="nl-NL" sz="2400" dirty="0" smtClean="0">
              <a:sym typeface="Wingdings" pitchFamily="2" charset="2"/>
            </a:endParaRPr>
          </a:p>
          <a:p>
            <a:r>
              <a:rPr lang="nl-NL" sz="2400" b="1" dirty="0" smtClean="0">
                <a:sym typeface="Wingdings" pitchFamily="2" charset="2"/>
              </a:rPr>
              <a:t>1 pakt kaartje </a:t>
            </a:r>
            <a:r>
              <a:rPr lang="nl-NL" sz="2400" dirty="0" smtClean="0">
                <a:sym typeface="Wingdings" pitchFamily="2" charset="2"/>
              </a:rPr>
              <a:t>met de vraag en stelt die aan groepje, iedereen antwoord en daarna wordt het goede antwoord voorgelezen door de vragensteller.</a:t>
            </a:r>
            <a:br>
              <a:rPr lang="nl-NL" sz="2400" dirty="0" smtClean="0">
                <a:sym typeface="Wingdings" pitchFamily="2" charset="2"/>
              </a:rPr>
            </a:br>
            <a:r>
              <a:rPr lang="nl-NL" sz="2400" dirty="0" smtClean="0">
                <a:sym typeface="Wingdings" pitchFamily="2" charset="2"/>
              </a:rPr>
              <a:t> </a:t>
            </a:r>
            <a:r>
              <a:rPr lang="nl-NL" sz="2400" b="1" dirty="0" smtClean="0">
                <a:sym typeface="Wingdings" pitchFamily="2" charset="2"/>
              </a:rPr>
              <a:t>vragensteller wisselt met de klok mee!</a:t>
            </a:r>
            <a:br>
              <a:rPr lang="nl-NL" sz="2400" b="1" dirty="0" smtClean="0">
                <a:sym typeface="Wingdings" pitchFamily="2" charset="2"/>
              </a:rPr>
            </a:br>
            <a:endParaRPr lang="nl-NL" sz="2400" b="1" dirty="0" smtClean="0">
              <a:sym typeface="Wingdings" pitchFamily="2" charset="2"/>
            </a:endParaRPr>
          </a:p>
          <a:p>
            <a:r>
              <a:rPr lang="nl-NL" sz="2400" dirty="0" smtClean="0">
                <a:sym typeface="Wingdings" pitchFamily="2" charset="2"/>
              </a:rPr>
              <a:t>Schrijf de vragen op + je antwoord en eventueel het juiste antwoord. (laptop?)</a:t>
            </a:r>
          </a:p>
          <a:p>
            <a:r>
              <a:rPr lang="nl-NL" sz="2400" b="1" dirty="0" smtClean="0">
                <a:solidFill>
                  <a:srgbClr val="109FD2"/>
                </a:solidFill>
                <a:sym typeface="Wingdings" pitchFamily="2" charset="2"/>
              </a:rPr>
              <a:t>Doel: leerstof onder de knie krijgen, eigen kennis testen!</a:t>
            </a:r>
          </a:p>
        </p:txBody>
      </p:sp>
    </p:spTree>
    <p:extLst>
      <p:ext uri="{BB962C8B-B14F-4D97-AF65-F5344CB8AC3E}">
        <p14:creationId xmlns="" xmlns:p14="http://schemas.microsoft.com/office/powerpoint/2010/main" val="25965328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el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7924800" cy="571500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chemeClr val="tx1"/>
                </a:solidFill>
              </a:rPr>
              <a:t>Ondervoet</a:t>
            </a:r>
            <a:endParaRPr lang="nl-NL" dirty="0" smtClean="0">
              <a:solidFill>
                <a:schemeClr val="tx1"/>
              </a:solidFill>
            </a:endParaRPr>
          </a:p>
        </p:txBody>
      </p:sp>
      <p:sp>
        <p:nvSpPr>
          <p:cNvPr id="27651" name="Tijdelijke aanduiding voor inhoud 3"/>
          <p:cNvSpPr>
            <a:spLocks noGrp="1"/>
          </p:cNvSpPr>
          <p:nvPr>
            <p:ph idx="1"/>
          </p:nvPr>
        </p:nvSpPr>
        <p:spPr>
          <a:xfrm>
            <a:off x="251520" y="1124744"/>
            <a:ext cx="8064896" cy="5328592"/>
          </a:xfrm>
        </p:spPr>
        <p:txBody>
          <a:bodyPr>
            <a:normAutofit/>
          </a:bodyPr>
          <a:lstStyle/>
          <a:p>
            <a:r>
              <a:rPr lang="nl-NL" sz="2400" dirty="0" smtClean="0">
                <a:solidFill>
                  <a:schemeClr val="tx1"/>
                </a:solidFill>
              </a:rPr>
              <a:t>Vergelijkbaar met onze middelvinger, </a:t>
            </a:r>
            <a:br>
              <a:rPr lang="nl-NL" sz="2400" dirty="0" smtClean="0">
                <a:solidFill>
                  <a:schemeClr val="tx1"/>
                </a:solidFill>
              </a:rPr>
            </a:br>
            <a:r>
              <a:rPr lang="nl-NL" sz="2400" dirty="0" smtClean="0">
                <a:solidFill>
                  <a:schemeClr val="tx1"/>
                </a:solidFill>
              </a:rPr>
              <a:t>de botten komen overeen met de vingerkootjes.</a:t>
            </a:r>
          </a:p>
          <a:p>
            <a:endParaRPr lang="nl-NL" sz="2400" dirty="0" smtClean="0">
              <a:solidFill>
                <a:schemeClr val="tx1"/>
              </a:solidFill>
            </a:endParaRPr>
          </a:p>
          <a:p>
            <a:r>
              <a:rPr lang="nl-NL" sz="2400" dirty="0" smtClean="0">
                <a:solidFill>
                  <a:schemeClr val="tx1"/>
                </a:solidFill>
              </a:rPr>
              <a:t>De diepe buigpees loopt over het straalbeen als</a:t>
            </a:r>
            <a:br>
              <a:rPr lang="nl-NL" sz="2400" dirty="0" smtClean="0">
                <a:solidFill>
                  <a:schemeClr val="tx1"/>
                </a:solidFill>
              </a:rPr>
            </a:br>
            <a:r>
              <a:rPr lang="nl-NL" sz="2400" dirty="0" smtClean="0">
                <a:solidFill>
                  <a:schemeClr val="tx1"/>
                </a:solidFill>
              </a:rPr>
              <a:t>een koord over een katrol. Dit gedeelte is </a:t>
            </a:r>
            <a:br>
              <a:rPr lang="nl-NL" sz="2400" dirty="0" smtClean="0">
                <a:solidFill>
                  <a:schemeClr val="tx1"/>
                </a:solidFill>
              </a:rPr>
            </a:br>
            <a:r>
              <a:rPr lang="nl-NL" sz="2400" dirty="0" smtClean="0">
                <a:solidFill>
                  <a:schemeClr val="tx1"/>
                </a:solidFill>
              </a:rPr>
              <a:t>de </a:t>
            </a:r>
            <a:r>
              <a:rPr lang="nl-NL" sz="2400" b="1" dirty="0" smtClean="0">
                <a:solidFill>
                  <a:schemeClr val="tx1"/>
                </a:solidFill>
              </a:rPr>
              <a:t>hoefkatro</a:t>
            </a:r>
            <a:r>
              <a:rPr lang="nl-NL" sz="2400" dirty="0" smtClean="0">
                <a:solidFill>
                  <a:schemeClr val="tx1"/>
                </a:solidFill>
              </a:rPr>
              <a:t>l.</a:t>
            </a:r>
          </a:p>
          <a:p>
            <a:r>
              <a:rPr lang="nl-NL" sz="2400" dirty="0" smtClean="0">
                <a:solidFill>
                  <a:schemeClr val="tx1"/>
                </a:solidFill>
              </a:rPr>
              <a:t>Een slijmbeurs zorgt voor een </a:t>
            </a:r>
            <a:br>
              <a:rPr lang="nl-NL" sz="2400" dirty="0" smtClean="0">
                <a:solidFill>
                  <a:schemeClr val="tx1"/>
                </a:solidFill>
              </a:rPr>
            </a:br>
            <a:r>
              <a:rPr lang="nl-NL" sz="2400" dirty="0" smtClean="0">
                <a:solidFill>
                  <a:schemeClr val="tx1"/>
                </a:solidFill>
              </a:rPr>
              <a:t>soepele werking van de </a:t>
            </a:r>
            <a:br>
              <a:rPr lang="nl-NL" sz="2400" dirty="0" smtClean="0">
                <a:solidFill>
                  <a:schemeClr val="tx1"/>
                </a:solidFill>
              </a:rPr>
            </a:br>
            <a:r>
              <a:rPr lang="nl-NL" sz="2400" dirty="0" smtClean="0">
                <a:solidFill>
                  <a:schemeClr val="tx1"/>
                </a:solidFill>
              </a:rPr>
              <a:t>hoefkatrol.  </a:t>
            </a:r>
          </a:p>
        </p:txBody>
      </p:sp>
      <p:pic>
        <p:nvPicPr>
          <p:cNvPr id="5" name="Afbeelding 4" descr="onderbee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143875" y="0"/>
            <a:ext cx="1000125" cy="2857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Afbeelding 5" descr="ving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34175" y="22219"/>
            <a:ext cx="1409700" cy="2857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AutoShape 2" descr="data:image/jpeg;base64,/9j/4AAQSkZJRgABAQAAAQABAAD/2wCEAAkGBhQQEBUUEBQWFBQUFBgUFxgVFxQXFxcVFxUVFhkXFBcXHCYeFxskGRcYHy8gIycqLC4sFh4xNTAqNiYrLCkBCQoKDgwOGg8PGiklHyQsLDU1KSkyLS0pLiwpLDU1LCwsLC0tNSkqLCwsLCksLCw1LCwvLC0sKiosLCwsKTUpKf/AABEIAK8BIAMBIgACEQEDEQH/xAAbAAACAgMBAAAAAAAAAAAAAAAABgUHAQMEAv/EAEwQAAIBAwECCAsEBwUHBQEAAAECAwAEERIFIQYHEyIxQVHSFxgyNVRhcXKSk7MjQoGRFDNSYnOhsRUkU6LBNENEgrLR4haDhKPCY//EABgBAQEBAQEAAAAAAAAAAAAAAAACAQQD/8QAJREBAAICAAQGAwAAAAAAAAAAAAECAxEEEiExIkFRYXGREzLw/9oADAMBAAIRAxEAPwCb4t+LfZ91su2mntkeR0YsxaQEkSOOpgOgCmbwRbK9DT4pe/RxReZbT3G+rJThQJ/gi2V6GnxS9+jwRbK9DT4pe/ThRQJ/gi2V6GnxS9+jwRbK9DT4pe/ThRQJ/gi2V6GnxS9+jwRbK9DT4pe/ThRQJ/gi2V6GnxS9+jwRbK9DT4pe/ThRQJ/gi2V6GnxS9+jwRbK9DT4pe/ThRQJ/gi2V6GnxS9+jwRbK9DT4pe/ThRQJ/gi2V6GnxS9+jwRbK9DT4pe/ThRQJ/gi2V6GnxS9+jwRbK9DT4pe/ThRQJ/gi2V6GnxS9+jwRbK9DT4pe/ThWszqGClhqIJAyMkDGSB0kDI/OgU/BFsr0NPil79Hgi2V6GnxS9+nCigT/BFsr0NPil79Hgi2V6GnxS9+nCigT/BFsr0NPil79Hgi2V6GnxS9+nCigT/BFsr0NPil79Hgi2V6GnxS9+nCigT/AARbK9DT4pe/R4Itlehp8UvfpwooE/wRbK9DT4pe/R4Itlehp8UvfpwooE/wRbK9DT4pe/R4Itlehp8UvfpwooE/wRbK9DT4pe/SzxkcW+z7XZdzNBbIkiIpVg0hIJkQdbEdBNWtSfxu+Zbv3F+rHQHFF5ltPcb6slOFJ/FF5ltPcb6slOFAUUUUBRRRQFFFFAUUUUBRRRQFFFFAUUUUBRRWCaDj2ztaO0gknnbTHEpZj6h1AdZJ3AdZIqu+CUU9zcHaMy/3q7XTaxNkra2Wf1rjtbqH3if3jp08INpf2ze8koL2FnKA6g/7Zeb9ECnoKLglj0ABid2CLH2Rs3klLOQ0shzIw3DI3BUHUijco9p6SSQ71rNFFAUUVHXe0iJViiAaQ4Z8+THHnezY6zghV6yD1AmgkaKKKAoorGaDNFFFAUUUUBRRRQFJ/G75lu/cX6sdOFJ/G75lu/cX6sdAcUXmW09xvqyU4Un8UXmW09xvqyU4UBRRRQFFFFAUUUUBRRRQFFFFAUUUUBRRRQFI3GJwilLR7OsD/e7sYLD/AIeDoeVsdG7IH49eKneGHCmPZtq88u8jmxoPKkkbyUX2n8gCaWeCuwpbWCW8uiDtG+ZAxIyIuUYLHEo/ZQEMR+5jqoJfgXwbitl0xLzLctbx5G8kY5aVv33kyCeyNQOumulvgldkcpFKcuHZ87hqOopLuHWJVY4HVKnbTJQFFFFBx7WvuRjLKNTkhEXONUjHSoz1DJ3nqAJ6q87L2dyKEMdbudcj9BdyACcdQwAAOpQB1Vz3r8pdQxjfyWqd/wB3KNHGD62LsR/DNSjOAMk4A3/hQZzWar/aVvcXMLTzShI2RpEVHl1KmnUiKg0qJCCuXYvhjuHQA77PgMcSIzFmVFUsSSWIUAkk9JJGaD1e3iQxvJKwVEUuzHoCgZJP4Up8X21Lq+M95MSttM4FrCQBpiTI5U9eX/07MVF8Nbhtq3ybKhJEKaZr516owQUhz1MxwfxHYasK2t1jRUQBVUBVA3AKBgADsAFBtooooCiiigKKKKApP43fMt37i/VjpwpP43fMt37i/VjoDii8y2nuN9WSnCk/ii8y2nuN9WSnCgKKKXuGty0cCEO8cZmQTyR5DJCQ2SGAJQawilgNwYnd0gGGiqvseH90ioghLqtu8uZiXlkSMzsXR1CcoNMSqOZk8opJzgN0y8NL6VJQIVh0wzscrKXzHCJgIyGGCUlh34OG17jjFBY9FVzf8LrtiTEYw0M02YuTn3LHBekJOcgOX5KNxpIxrU4Ixq8W3Da85ZYvsnMs9wigxyakIb7JGw45oVkYuAx0nJAHOoLJoquTw0uTpnKiFJI1xyqSlIUM7pysyqQxbm43ED7Rew51pw7vJn0GDkiDbNo54ddb22deCSUblHHkjAT7x1BQsqiqvteMC7cRyMYkVomDZik5NXFxAjTZWQl0jjkJIDdRzpwdLHwL2jcXEk8twSoKW4SPDqqZi1sVDH7xbO8ZxgHooG2ivKuD0V6oCtdxcLGrM5CqoLMTuAAGSSewCtlVtwovH2zeHZtqxFrEQ19MvXg7rdD2kjf/AOJBDHByBtt3w2hOCLO2YpZRsP1jg4a4YH1jd6wP2d7mTy92APItt5PbO6YUZ/djZif4q9lZupBaxRw26qHIEUCfdGB0kD7iKNR9mOkiuzZtgIYwgJOMlmPlO7HLO2OssST7aCF23sZxJy9vnVnUQuCwYKF1oCQHBUBXjJGoKpBDKM5seGKE6JlZJB0hVd9/uY5VfYyD2nppjrTcWaSDEiK47GUMP50HC/CKLGQJW9kM39SgUfiRUTNwkmnJS1XB6MgpIw94rmGL2szH9xuippeD1sDkW8Of4Uf/AGruWMAYAAA6AOgeyggNm8EIlUm4HLSudTOxJwxx5Gd64wOd0nA6AABpuJ2W2ngZizCUWysSdRSUIQWPWyxyHJ6+TzUzf7XSEhTlpG8mNBqkb2L1D944UdZFL7RNyqiTHKHXcyKDkB5ByMaA9emJZBnrK566DcRyjwxDoMmsjsSMiUj2axCPY5rfw54VDZtm82NUhxHCnSZJm3IuOvtPqBrTsq5RZ2eR1XyLeLUQCzHDvp37ycxru646WdnXC7W2q13Iy/oWz2MVtqICy3P35RnpC7sH3T20byyY+LvgqbG1zOdV1cNy9y56TK2/TnsXOPbk9dNVKW3uFUsMw5ARPAkSTSZ1a2V5+RIiZTpBHTvByRjd01qi4yoRzXWRnEetuTQadRO5AGbIYqQcnm9Wc7qMOVFLWzeHcM9wtuElWRtQYMF+zkUyAxvpY7/sn5wyvRvywFcezeMVGUieORJByrc0KVdI/wBKOtDrJxi1cYODnG7BBoHGilODh/HqIaORvtCpZFXSgaV4o+U1PnLFG8kEc3qyK1xcZ9sTGGSZDJpOGVMpG6xMkjaXOVImTcuWHOyBpNA4UUo7O4yred4URJQZ20qWEaqOajLzi+GJWRTpXLDfkAg03CgKT+N3zLd+4v1Y6cKT+N3zLd+4v1Y6A4ovMtp7jfVkpwpP4ovMtp7jfVkpwoCiiigMUVEbO4VW9wziNzzBq1MjojJqK643cBZE1AjUpI6O0Zk2uFHSwH4jtx/XdQbKK5E2rEQxDjCkr1jJVQ50Z8vmnOVzWqHb0DhCsqfaRmVcnGY10amwejGtc56M0EhisYrjg2xE7yIrgtFjWOjAKLIDk7iNLqcjdvreLxD0Ou8ahzhvXccj1YI3+ug3V5Zc1osNoxzqWibUqu0ZO/GpGKsBnpGR0jcequmgjW2e0e+3IUdcZzyZ9nXGfZu9VRm3uHENjCXuFkD5CrEo1PI53ARY3MM9ed3Xg7qYLmdY1LuQqqCzMdwCgZJJ6gBVbcHrN9tXUm0Zcrbxh4bBGBxnoa5ZQRklhu39X7oNZ8LiYn9m2+4RbU2iot7WzlsOUOJLmdh9mnXyQG8uejtHq6QxbG2bb7Jt0tbZGdzltK4MkrHc0kjdCjP3mwBjA7KVtgLebOkmbP6XaqzGZkO8PvMjxhvKZd+oDIzu6QcPGw2DyXD9bTKN4wdAhiKDfvA5xOO1jU0tuOsae3EYIxW8NotHrH90btm7PYMZpiGmYad2dMadPJx534zvLHex37gFAkqKKtzCiiigwTUN+nSXRItjoizgzkAlu0W6kYb+Icr2Bur3tNeXlFvv0aeUmx95CSqR+xyGz+6hH3qlUQAAAYA3fhQcthsuOAHQN7b2ZiWdz2u7b2PtO7qxStfvrWeXWyBmbDJp1clDlAF1A7yUdhu/3tM227tooHZPLOET+I5CJ/mYflS9FaBpIIEzoUhjn/Dh0nf7SIlPvNRsTMTuCHwz4Ifoy2wSWWS+u5FjRGI3OQDI+oc4KpPT66tPg9wXhsreOGNFPJqF1lRqY/eZj05JyfxpW2Un6bwiuZW3ps+FLePsEsw1uw9eNS/lVhVNaVr2dGbisuaIjJbeuyNvOD1vNKkssSvJHjQzZ3YbUN3QcNvGeg764r7gRayoyiMJqQRkrnyAwbGDuPRjOM4OM1P0VTmRVnwYt4XV4olV0UqpBbOCWJJ38489+ccnntv3mud+A9kQwNumHbU3lbz9p6+g8rJkdB5Rs9JqdooFjaHACCWaOQExiMk6UVOcxZn1aiNQ5zE4zj2ZOejZ3Ae0gSJViBMOMMc6iQsa5cg879WnNO7mLgbhU/RQQ0HA+0QoVhUck2tN7EK3NxuJ3gaFwDuXSMYxUyKKKApP43fMt37i/VjpwpO43fMt37i/VjoM8UXmW09xvqyU4Un8UXmW09xvqyU4UBWGGRis0UFfXPFrM6cm10GSNYo4kKy8myRHm/pCcrpLacLlAmSMnPRXi74pQ+oC4IUqVClSyhTAVGcsSSLhmmyTk6sZ66sSigTH4v8AE/KRNCE1uQjQBuTVhDjkMMBG+YsasdBGBzd8bJxTgDCPDjk9GDCwAIisl1LocFTylqWPqlbp35sWigrzwYybzy8OrklXUbddRK2y2+g87HIkAtoA6dJzkUJxUfZaTMmvSU1iI50mG4j0b2J0EzAlc7wuOvIsOigh+DGwzZwGNihJlll+zTk0HKyM+lEycAZx09VdX9qY8uORfXp1j84y2PxrtxSzw94V/wBn22YxruZmEVvGN5eVsAbusLnJ/AddGx7lzhptU7Uuo9l2z6YjiS9lBxiIEEQqT99jjI9nVmmy4jCiOztfswEXUU3cjAOaNPY7YKr2YZvu74jg1wcXZliTOBPczvykxOC01zIdyAnqBOAegc5u2pvZfBxY0yxIlY6pGjZ0BY9SqDjSvkgEdAHro3wpKG0RIxGqgIF0hQNwXGMflS5sSYwShH6Di2cn/EiBMLn+JCRv/aVRUntSznWGTkJWZ9DaVcIedggYYBSN/WTVexjaMcgS5RJyY9LqJUEpiGWRnddyFX5yu2DkkAnNRN9TrUujHw35KTeL1jXlM6mfjax9o7TKSxRoASxLP+7GN2fUS7IB6tXZXbLdqhUMQC7aVHWzYLYH4An8KQdmbVbTruTkuQWnKnQSMqscgx9gVJKlWwMlznJZQy8Hjy7G4ZtY50cPQcRhuc27rdl6f2UT11blT4orxLMFGWIUdpIA/nShwg4ZKP8AZtTyRMX3Eci8ar9oWkB0sAG8kHUGVd3WQkrTa0KXcweRQ8sixoD0kJGgx2D7RnAz0nIFT+qkbYFklxG8kg5RJwFTWCC6KzPyjgeQzyPJJp6QNI+6RUFwtgkR1RLgxxtHLIxaSeT7KJdRL6nZWBOkAKBv3VNp1G3pipF7am0R7yddu3GuZE6ViUzN7zBkjHw8q3tVKODqb5Z3IGo8kpJAGlCdRHtkLj2ItJfBzYk0NuRIx5SVk0KC40yOAAsmMElSATv3CJqsSy2BDEiqsanSAAWAY7usk5OeulZmY3MLzY6UvNa25o9YJPBjaKWu2towuci5Md1Ey5fVhdLqNOckE/5TT1/aRPkQyH1kKg/zkN/Kk3jVsmgjg2jAPtbCUO2N2q3chZEOOrePwLU82lwssauhyrqHU9qsAQfyNU8tx6E3h5tKaJ7ZlaVPKzHEzgyPri0qkiIytJjUBHIuhgzbxpyI7/1nexwykmNzFhSTBKTysl3cRhSBIoAVIl+Yv42TijFEqwm4b3dwxRVMYCwvzEkV1ZliLoSWOpTyhI3LuUdPTXrZvD68xbpyaShiqF9EyGUhLbVGupsrIpkkyxBBMR3Lzitm4oxQVvYcYF46xu0cWnUDJiObOgzWcbIvPwjL+kSZJ1fqd4HOC6dm8J72BXLfaq6hxyiSsYm/RLGVmJB3xqZpCUAzzGweoWdijFBV+0+G19KjxRqqareRllVJQ0gBnAnhGrKqRGmFO8cqDq8kMS8Nby0hnUrqaO5kSIyJLIZYhJdnOrWMb4hGo3kAA87WtWhijFBXMHC+9US5aIrFIwd2hlzGHvZYQSFcApHEoc46QV3je1R3Cfas1zsXaTzgrlbcqpDBQCsBJjDbwrHnYO8asHfVr4pP43fMt37i/VjoM8UXmW09xvqyU4Un8UXmW09xvqyU4UBRRRQJXC3al1HcstuRyYggZiWKlC10ULRqEYOxXcQSu4dNRcnGTchQRFEcyKpP2irGSshNrIXI/vA0AZG7neSdwNkYoxQVXY8L7y2lflGFyXDMIcSa2xPfL9h1KFWJNQOeaBjf09I4zLnSh5KFsxSvkMcS6BKRyWHPk8mNSjV5XSu7Nl4oxQRHBvaks8b8uEEkczxnRqCkLgggNv6GA9oqW1VnTXCdkqP1bPH7rbvhbK/yo2NOi8vFhjaSRgqIpdmPQqqMkn8Kr/gVattS8ba1ypWNcxWMbfdiyQ0xH7Tb8H29grm4UyS7VvP7LifXBDplvHXmZAOVtywyMncdw6v3TTRe3WoLaLE0SBV5XQNQSDeAiGPJGvSV6BhQx3HFZtvLPk79nj9Jl/SD+rTKwDtHQ83/ADeSv7uT9+pmljYvDm0mkaFGEbIxRVYBQwU4HJnoxu3Dp9VMwakWi3ZWTFfFPLkiYn3BFeOQHYOnPQOkdB9tbKK15oLa2wTh5LZuSkIyw0gpKQpUa0yOdp3BgQcYByABUXsrY2q3hJs7V8xRnWHZWbmLzmxDnJ9ppxrCrgYHQKBaj4MFjnk7WEdqR8tJ/wArygBfgNR3C3gy5WNlkdoomE0okPKnVHvV1V2A04LakUqDhd26neubaFpy0TRlmUOCpK6dWDuIGoEbxkdHXQKh4RLb3EsF3LFmNBLrGEXS+c6lZyQ4IzgE7mB3ZpVtAdq3skjhhbqAu/IYoDyiqR0gs5WUgdSwru1V52rseVZHiiQXDwEYcIkqgc12llZiSk5YKCMNnSdwU4rZwL2zPjkBEIwFDmYrIxUyHVy0pOdbEFmGdxZsndkiJvETyy68fDXtjnLSY6eW+v06JeAMs0rNb3EnJxyKrCSRidW/lAjDp0q2nJ6W1jq32JyU6+S6MP3kKn81b/StmzYo0iVYSCijAIOrPaSesk7yesk11UikV7MzcXlzRFcmp17QhNuK8ttNFLCCskMiEo4IwyEdDBTUJxXbaB2Racpq5sWjVocqQjsgwwGOhQN9SHGRt8WWzZ5B5bqYYh1tLKCqgezJb/lrs4FbDNls+3tz5UcShvfPOf8AzE1bn3Hozwh4VR2ccbsrScq+hApjXJ0s/lSsqgkKQATknAHTWmPhrCSQQyYdkOsxrjS7ISQXzjKHqz+O6urhHwfF7EIzJJHgnJTQwYFSrK6SKyMCD1jcQCMYqBuuLleYsLsELnlNbZYRnlWxHhd7anAyx6N+80SkZ+MGyVdSzo41KraGB0h2Camzjmglejfzl3bxnvi4UWrMFWeMsRGQAwORKUCY7cl0+Ne0VFz8AY2IZZpkZX5RWXkyQ392wcMhB/2ZNxHW3qxy2/FhBGcxSyoQI9BxCWR4jAwkDNGScmBMqTp6d3RgJh+GtkpANzFkhT5XU41Kd3UQCfYCegVNClCTi3hNtyAlmA1xvrHJ6wY4RCCrFOaSu/UuCD0HqpuXcKD1RWM0A0GaT+N3zLd+4v1Y6cKT+N3zLd+4v1Y6A4ovMtp7jfVkpwpP4ovMtp7jfVkpwoCiiig5Nq7SW2heaTOiNdTYxnH4kD+dcNvwttnbTy0YJmMCanTEjhY2xFhjq/WKPacdmezbGzFuoJIXJCyLpJGM4Pt3VAXXF1C8hZXaNHcl40WMIyEwNyY5uUGuBTqXB5zeogJFeF9s08MMUiytMZQDGyMF5FQz6jq/eXcMnf2b6m6V+D3AOOydHSR2MYdRkIMqyRIobAySqxDf6z6hU3MJgcoyEfsspH+ZT/pRsRt20q8YPC02NuFgGu7uG5G2jG8mRt2oj9lcg+3A66itv8PLmzumDW5a3RF1kBsA9JZZSAuMEDBHV01z8B7c7QvpdpXQ3gclaRkHEcB/3gOMMz5O8Z6W7RiK3iZ06cvCZcdIyWjpPnHX7THBjYa7HsdJ+1nkbXI33p7mT7oJ9e4E9ABJ66n9k7OMSHWdUjnXIw+85x0digAKo6gormsB+ky8uf1SZSAdTHyXm/Heqn9nUfv1M1blQEnAOxbObaPfv6CP6Gpizs1iQImQo6AWZsDsyxJr3PcKilnYKoGSWIAA7STuFRL7beQf3aIsv+JJlI/ai41yD14CnqasisR2h6Xy5Lxq1pn5lNVjNLlw5xquLhwOxGigj/PUZPzaox2tWO4Gc+oS3P8AVH/rWvM23G1YY/1ksae86r/U1yPwng+6/KfwleT+aAj+dQ1suN6Wcqjt0W8P/VLn/LXiW7bO8RIB/iXUX8wq7/zoJGXhLIf1UGPXK6r+OlNZ/PTXFcSSOpe6nKRdkZECH1NISW/ANk/s1rjuIz+suoo/4PI5+KR5D+IArut7qwRg5niaQdDzTBnHutI3N9i4oNVnbu6hLaMQxDeGKaVHriibDSN+/JheggNW/g9AloxtWGli7vGx6Z1Ylic/edc6SOnCg4wRiT/tu3xnl4sdvKJ/3rmvdoWcylZZoGXpwZEyCOgqQ2VYdRG8UHVLstCdSgox+8h0sfbjc34g14+2j/ZlH4I/dY/DUfsnaR5bkkk/SItJIkwS0eMYWRwNMmeo+Vu36vKqC4w9uyyPHsyxP95uh9o4/wBxb/fkbHQSMgf9yKK5pRltertnaySMQLKwP2QYjE93uyw34YJ6s9AP3qs4GozYnBuG0tY7aJByUa4wQDqPSWbPSSck+2tdxycDpGlwsLv5ETupD+pI3Or4SKw8MpmiuaK4I0iUoHbIAB8rG86Q2Cd2/G/FdGa1LNGa1yTquNTBdRCjJAyx6AM9J9Ve8UGaK1tOoIUsAzZ0gkAnAycDrwK9FxnGd56PX7KD1RRmtMd4jMVV1LDpAYEjeV3gbxvBHtBoN1J/G75lu/cX6sdOGaTuN3zLd+4v1Y6DPFF5ltPcb6slOFJ/FF5ltPcb6slOFAUUUUBRRRQGKxis1z39xycTuBkojNjt0qTj+VBX3CuVtsbQGzISf0W3Ky3zKfK35S3BHWTvP/jTdtFdRW0h5gKAyad3J245ulceSXwUHYA5+7S9xN26jZizkhpbqSS4mfdvcuwwT6gBu9Z7a79tbYsIJHea/WAvjWiToCxUBRuAMg3ADmkUDFNcx26DUVjUAADcBgDcFHs/pUaeESyfqyzD/wDijSk+11BjT8z+FJ3hC2PrzBFJdyDoZLeWaTPqkl3/AM66hw2upf8AZdiXDDqNwY4B7cMD/WgYnvNQIFspyMH9IliyQe0LyjY9WKj04OZ8nRAM50wi8Zfww6KPwWuFdobfk8i0sbcH/EleQj5Zx/Kvf9ibdk8u/tYe3kbfX+XKUEnb8F4l3lpS3aIUB+Ixl/8ANXd/Y8Z3FbiT35psfk0gH8qXvB/fv+u2zcn+FHHF+WDWPBKG/W7R2jJ/8jSPyC0DIOD8PVawe1wGP/Sf61sGz406rdPZGo/mT/pSt4FLE/rHupPfuHP9MVtTiU2UOm3ZvemmP/7oGXVCOmZPzhH+leFltTu5WM/+6v8AoahBxPbKH/Bp+Lzd+vXgg2V6HH8UvfoGCEWw3JyO7s5Pd+VdCvEOgoPZppTbib2Sf+DX8Hm79ePAtsr0X/7Z+/QdfC3jEt7JdMbC4un5sVvEdbu53AMFzpGes7+zNeOL/glJbLJc3p1312dczdSD7sKdiqOzr9QFSmweBNlYnNrbRxt0agMvjs1tlserNTmKApP4Q8G5priQxpE6XC2ymR2w8HIStISq6TqyGyuCMMN+7fThRQVbb8Eb64hWQtJG4SRk13M3KCc28yrJkjMYLtEDH0DkzuOd/ZccFNoyPcEysiyPI6BLmYYPJXgQjflV1vbHT0fZndgAGxqKCqX2PeXFzKhWWTkpBI5aa5iSQi4YgRMVCxMIcKDHkEDJIzUha8FNomUcvMdBSBJClzMNYRrcuQOlWKrMCV051esmrGxRQInB/gveR3cEt03KCKPBczu+420UegRkY1cosjGTpPKdfVFtwJvyWJdiw/SVic3U2teWRAHJ6MZTdpC9Ocbqs+igrbafBPaJa6EDkRyaUizd3GQFJ0uCWJVsacjODhtx3Z9f+jb1ZxJGwR2/3gmcaDy8krF4wuJgyNpwegtn11Y+KKCtbPgntNeRzO+F15BuGbSxC5LEj7RWwQAcldWQVzzfPDLZU1tsG+Sd2fIiZS0jykbrYPzn375hIcfvdXRVmUncbvmW79xfqx0GeKLzLae431ZKcKT+KLzLae431ZKcKAooooCiiigKwRWaKBHuuJzZ0kjPyciByWZI5ZEjJPTzAd3sGKk9mcXGzrb9VZw5HW68o35yZNMtFBrht1QYRQo7FAA/IV7xWaKAooooCiiigKKKKAooooCiiigKKKKAooooCiiigKKKKAooooCiiigKT+N3zLd+4v1Y6cKT+N3zLd+4v1Y6A4ovMtp7jfVkpwqlOAfHLY2Ozre3mE3KRKwbSilcl2bcdQzuIqf8YLZvZcfLXv0FmUVWfjBbN7Lj5a9+jxgtm9lx8te/QWZRVZ+MFs3suPlr36PGC2b2XHy179BZlFVn4wWzey4+Wvfo8YLZvZcfLXv0FmUVWfjBbN7Lj5a9+jxgtm9lx8te/QWZRVZ+MFs3suPlr36PGC2b2XHy179BZlFVn4wWzey4+Wvfo8YLZvZcfLXv0FmUVWfjBbN7Lj5a9+jxgtm9lx8te/QWZRVZ+MFs3suPlr36PGC2b2XHy179BZlFVn4wWzey4+Wvfo8YLZvZcfLXv0FmUVWfjBbN7Lj5a9+jxgtm9lx8te/QWZRVZ+MFs3suPlr36PGC2b2XHy179BZlFVn4wWzey4+Wvfo8YLZvZcfLXv0FmUVWfjBbN7Lj5a9+jxgtm9lx8te/QWZRVZ+MFs3suPlr36PGC2b2XHy179BZlFVn4wWzey4+Wvfo8YLZvZcfLXv0FmUVWfjBbN7Lj5a9+jxgtm9lx8te/QWZSfxu+Zbv3F+rHUH4wWzey4+WvfqA4ecctjfbOnt4BNykqqF1RqFyHVt51HG4Gg//2Q=="/>
          <p:cNvSpPr>
            <a:spLocks noChangeAspect="1" noChangeArrowheads="1"/>
          </p:cNvSpPr>
          <p:nvPr/>
        </p:nvSpPr>
        <p:spPr bwMode="auto">
          <a:xfrm>
            <a:off x="63500" y="-817563"/>
            <a:ext cx="2743200" cy="16668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3" name="AutoShape 4" descr="data:image/jpeg;base64,/9j/4AAQSkZJRgABAQAAAQABAAD/2wCEAAkGBhQQEBUUEBQWFBQUFBgUFxgVFxQXFxcVFxUVFhkXFBcXHCYeFxskGRcYHy8gIycqLC4sFh4xNTAqNiYrLCkBCQoKDgwOGg8PGiklHyQsLDU1KSkyLS0pLiwpLDU1LCwsLC0tNSkqLCwsLCksLCw1LCwvLC0sKiosLCwsKTUpKf/AABEIAK8BIAMBIgACEQEDEQH/xAAbAAACAgMBAAAAAAAAAAAAAAAABgUHAQMEAv/EAEwQAAIBAwECCAsEBwUHBQEAAAECAwAEERIFIQYHEyIxQVHSFxgyNVRhcXKSk7MjQoGRFDNSYnOhsRUkU6LBNENEgrLR4haDhKPCY//EABgBAQEBAQEAAAAAAAAAAAAAAAACAQQD/8QAJREBAAICAAQGAwAAAAAAAAAAAAECAxEEEiExIkFRYXGREzLw/9oADAMBAAIRAxEAPwCb4t+LfZ91su2mntkeR0YsxaQEkSOOpgOgCmbwRbK9DT4pe/RxReZbT3G+rJThQJ/gi2V6GnxS9+jwRbK9DT4pe/ThRQJ/gi2V6GnxS9+jwRbK9DT4pe/ThRQJ/gi2V6GnxS9+jwRbK9DT4pe/ThRQJ/gi2V6GnxS9+jwRbK9DT4pe/ThRQJ/gi2V6GnxS9+jwRbK9DT4pe/ThRQJ/gi2V6GnxS9+jwRbK9DT4pe/ThRQJ/gi2V6GnxS9+jwRbK9DT4pe/ThRQJ/gi2V6GnxS9+jwRbK9DT4pe/ThRQJ/gi2V6GnxS9+jwRbK9DT4pe/ThWszqGClhqIJAyMkDGSB0kDI/OgU/BFsr0NPil79Hgi2V6GnxS9+nCigT/BFsr0NPil79Hgi2V6GnxS9+nCigT/BFsr0NPil79Hgi2V6GnxS9+nCigT/BFsr0NPil79Hgi2V6GnxS9+nCigT/AARbK9DT4pe/R4Itlehp8UvfpwooE/wRbK9DT4pe/R4Itlehp8UvfpwooE/wRbK9DT4pe/R4Itlehp8UvfpwooE/wRbK9DT4pe/SzxkcW+z7XZdzNBbIkiIpVg0hIJkQdbEdBNWtSfxu+Zbv3F+rHQHFF5ltPcb6slOFJ/FF5ltPcb6slOFAUUUUBRRRQFFFFAUUUUBRRRQFFFFAUUUUBRRWCaDj2ztaO0gknnbTHEpZj6h1AdZJ3AdZIqu+CUU9zcHaMy/3q7XTaxNkra2Wf1rjtbqH3if3jp08INpf2ze8koL2FnKA6g/7Zeb9ECnoKLglj0ABid2CLH2Rs3klLOQ0shzIw3DI3BUHUijco9p6SSQ71rNFFAUUVHXe0iJViiAaQ4Z8+THHnezY6zghV6yD1AmgkaKKKAoorGaDNFFFAUUUUBRRRQFJ/G75lu/cX6sdOFJ/G75lu/cX6sdAcUXmW09xvqyU4Un8UXmW09xvqyU4UBRRRQFFFFAUUUUBRRRQFFFFAUUUUBRRRQFI3GJwilLR7OsD/e7sYLD/AIeDoeVsdG7IH49eKneGHCmPZtq88u8jmxoPKkkbyUX2n8gCaWeCuwpbWCW8uiDtG+ZAxIyIuUYLHEo/ZQEMR+5jqoJfgXwbitl0xLzLctbx5G8kY5aVv33kyCeyNQOumulvgldkcpFKcuHZ87hqOopLuHWJVY4HVKnbTJQFFFFBx7WvuRjLKNTkhEXONUjHSoz1DJ3nqAJ6q87L2dyKEMdbudcj9BdyACcdQwAAOpQB1Vz3r8pdQxjfyWqd/wB3KNHGD62LsR/DNSjOAMk4A3/hQZzWar/aVvcXMLTzShI2RpEVHl1KmnUiKg0qJCCuXYvhjuHQA77PgMcSIzFmVFUsSSWIUAkk9JJGaD1e3iQxvJKwVEUuzHoCgZJP4Up8X21Lq+M95MSttM4FrCQBpiTI5U9eX/07MVF8Nbhtq3ybKhJEKaZr516owQUhz1MxwfxHYasK2t1jRUQBVUBVA3AKBgADsAFBtooooCiiigKKKKApP43fMt37i/VjpwpP43fMt37i/VjoDii8y2nuN9WSnCk/ii8y2nuN9WSnCgKKKXuGty0cCEO8cZmQTyR5DJCQ2SGAJQawilgNwYnd0gGGiqvseH90ioghLqtu8uZiXlkSMzsXR1CcoNMSqOZk8opJzgN0y8NL6VJQIVh0wzscrKXzHCJgIyGGCUlh34OG17jjFBY9FVzf8LrtiTEYw0M02YuTn3LHBekJOcgOX5KNxpIxrU4Ixq8W3Da85ZYvsnMs9wigxyakIb7JGw45oVkYuAx0nJAHOoLJoquTw0uTpnKiFJI1xyqSlIUM7pysyqQxbm43ED7Rew51pw7vJn0GDkiDbNo54ddb22deCSUblHHkjAT7x1BQsqiqvteMC7cRyMYkVomDZik5NXFxAjTZWQl0jjkJIDdRzpwdLHwL2jcXEk8twSoKW4SPDqqZi1sVDH7xbO8ZxgHooG2ivKuD0V6oCtdxcLGrM5CqoLMTuAAGSSewCtlVtwovH2zeHZtqxFrEQ19MvXg7rdD2kjf/AOJBDHByBtt3w2hOCLO2YpZRsP1jg4a4YH1jd6wP2d7mTy92APItt5PbO6YUZ/djZif4q9lZupBaxRw26qHIEUCfdGB0kD7iKNR9mOkiuzZtgIYwgJOMlmPlO7HLO2OssST7aCF23sZxJy9vnVnUQuCwYKF1oCQHBUBXjJGoKpBDKM5seGKE6JlZJB0hVd9/uY5VfYyD2nppjrTcWaSDEiK47GUMP50HC/CKLGQJW9kM39SgUfiRUTNwkmnJS1XB6MgpIw94rmGL2szH9xuippeD1sDkW8Of4Uf/AGruWMAYAAA6AOgeyggNm8EIlUm4HLSudTOxJwxx5Gd64wOd0nA6AABpuJ2W2ngZizCUWysSdRSUIQWPWyxyHJ6+TzUzf7XSEhTlpG8mNBqkb2L1D944UdZFL7RNyqiTHKHXcyKDkB5ByMaA9emJZBnrK566DcRyjwxDoMmsjsSMiUj2axCPY5rfw54VDZtm82NUhxHCnSZJm3IuOvtPqBrTsq5RZ2eR1XyLeLUQCzHDvp37ycxru646WdnXC7W2q13Iy/oWz2MVtqICy3P35RnpC7sH3T20byyY+LvgqbG1zOdV1cNy9y56TK2/TnsXOPbk9dNVKW3uFUsMw5ARPAkSTSZ1a2V5+RIiZTpBHTvByRjd01qi4yoRzXWRnEetuTQadRO5AGbIYqQcnm9Wc7qMOVFLWzeHcM9wtuElWRtQYMF+zkUyAxvpY7/sn5wyvRvywFcezeMVGUieORJByrc0KVdI/wBKOtDrJxi1cYODnG7BBoHGilODh/HqIaORvtCpZFXSgaV4o+U1PnLFG8kEc3qyK1xcZ9sTGGSZDJpOGVMpG6xMkjaXOVImTcuWHOyBpNA4UUo7O4yred4URJQZ20qWEaqOajLzi+GJWRTpXLDfkAg03CgKT+N3zLd+4v1Y6cKT+N3zLd+4v1Y6A4ovMtp7jfVkpwpP4ovMtp7jfVkpwoCiiigMUVEbO4VW9wziNzzBq1MjojJqK643cBZE1AjUpI6O0Zk2uFHSwH4jtx/XdQbKK5E2rEQxDjCkr1jJVQ50Z8vmnOVzWqHb0DhCsqfaRmVcnGY10amwejGtc56M0EhisYrjg2xE7yIrgtFjWOjAKLIDk7iNLqcjdvreLxD0Ou8ahzhvXccj1YI3+ug3V5Zc1osNoxzqWibUqu0ZO/GpGKsBnpGR0jcequmgjW2e0e+3IUdcZzyZ9nXGfZu9VRm3uHENjCXuFkD5CrEo1PI53ARY3MM9ed3Xg7qYLmdY1LuQqqCzMdwCgZJJ6gBVbcHrN9tXUm0Zcrbxh4bBGBxnoa5ZQRklhu39X7oNZ8LiYn9m2+4RbU2iot7WzlsOUOJLmdh9mnXyQG8uejtHq6QxbG2bb7Jt0tbZGdzltK4MkrHc0kjdCjP3mwBjA7KVtgLebOkmbP6XaqzGZkO8PvMjxhvKZd+oDIzu6QcPGw2DyXD9bTKN4wdAhiKDfvA5xOO1jU0tuOsae3EYIxW8NotHrH90btm7PYMZpiGmYad2dMadPJx534zvLHex37gFAkqKKtzCiiigwTUN+nSXRItjoizgzkAlu0W6kYb+Icr2Bur3tNeXlFvv0aeUmx95CSqR+xyGz+6hH3qlUQAAAYA3fhQcthsuOAHQN7b2ZiWdz2u7b2PtO7qxStfvrWeXWyBmbDJp1clDlAF1A7yUdhu/3tM227tooHZPLOET+I5CJ/mYflS9FaBpIIEzoUhjn/Dh0nf7SIlPvNRsTMTuCHwz4Ifoy2wSWWS+u5FjRGI3OQDI+oc4KpPT66tPg9wXhsreOGNFPJqF1lRqY/eZj05JyfxpW2Un6bwiuZW3ps+FLePsEsw1uw9eNS/lVhVNaVr2dGbisuaIjJbeuyNvOD1vNKkssSvJHjQzZ3YbUN3QcNvGeg764r7gRayoyiMJqQRkrnyAwbGDuPRjOM4OM1P0VTmRVnwYt4XV4olV0UqpBbOCWJJ38489+ccnntv3mud+A9kQwNumHbU3lbz9p6+g8rJkdB5Rs9JqdooFjaHACCWaOQExiMk6UVOcxZn1aiNQ5zE4zj2ZOejZ3Ae0gSJViBMOMMc6iQsa5cg879WnNO7mLgbhU/RQQ0HA+0QoVhUck2tN7EK3NxuJ3gaFwDuXSMYxUyKKKApP43fMt37i/VjpwpO43fMt37i/VjoM8UXmW09xvqyU4Un8UXmW09xvqyU4UBWGGRis0UFfXPFrM6cm10GSNYo4kKy8myRHm/pCcrpLacLlAmSMnPRXi74pQ+oC4IUqVClSyhTAVGcsSSLhmmyTk6sZ66sSigTH4v8AE/KRNCE1uQjQBuTVhDjkMMBG+YsasdBGBzd8bJxTgDCPDjk9GDCwAIisl1LocFTylqWPqlbp35sWigrzwYybzy8OrklXUbddRK2y2+g87HIkAtoA6dJzkUJxUfZaTMmvSU1iI50mG4j0b2J0EzAlc7wuOvIsOigh+DGwzZwGNihJlll+zTk0HKyM+lEycAZx09VdX9qY8uORfXp1j84y2PxrtxSzw94V/wBn22YxruZmEVvGN5eVsAbusLnJ/AddGx7lzhptU7Uuo9l2z6YjiS9lBxiIEEQqT99jjI9nVmmy4jCiOztfswEXUU3cjAOaNPY7YKr2YZvu74jg1wcXZliTOBPczvykxOC01zIdyAnqBOAegc5u2pvZfBxY0yxIlY6pGjZ0BY9SqDjSvkgEdAHro3wpKG0RIxGqgIF0hQNwXGMflS5sSYwShH6Di2cn/EiBMLn+JCRv/aVRUntSznWGTkJWZ9DaVcIedggYYBSN/WTVexjaMcgS5RJyY9LqJUEpiGWRnddyFX5yu2DkkAnNRN9TrUujHw35KTeL1jXlM6mfjax9o7TKSxRoASxLP+7GN2fUS7IB6tXZXbLdqhUMQC7aVHWzYLYH4An8KQdmbVbTruTkuQWnKnQSMqscgx9gVJKlWwMlznJZQy8Hjy7G4ZtY50cPQcRhuc27rdl6f2UT11blT4orxLMFGWIUdpIA/nShwg4ZKP8AZtTyRMX3Eci8ar9oWkB0sAG8kHUGVd3WQkrTa0KXcweRQ8sixoD0kJGgx2D7RnAz0nIFT+qkbYFklxG8kg5RJwFTWCC6KzPyjgeQzyPJJp6QNI+6RUFwtgkR1RLgxxtHLIxaSeT7KJdRL6nZWBOkAKBv3VNp1G3pipF7am0R7yddu3GuZE6ViUzN7zBkjHw8q3tVKODqb5Z3IGo8kpJAGlCdRHtkLj2ItJfBzYk0NuRIx5SVk0KC40yOAAsmMElSATv3CJqsSy2BDEiqsanSAAWAY7usk5OeulZmY3MLzY6UvNa25o9YJPBjaKWu2towuci5Md1Ey5fVhdLqNOckE/5TT1/aRPkQyH1kKg/zkN/Kk3jVsmgjg2jAPtbCUO2N2q3chZEOOrePwLU82lwssauhyrqHU9qsAQfyNU8tx6E3h5tKaJ7ZlaVPKzHEzgyPri0qkiIytJjUBHIuhgzbxpyI7/1nexwykmNzFhSTBKTysl3cRhSBIoAVIl+Yv42TijFEqwm4b3dwxRVMYCwvzEkV1ZliLoSWOpTyhI3LuUdPTXrZvD68xbpyaShiqF9EyGUhLbVGupsrIpkkyxBBMR3Lzitm4oxQVvYcYF46xu0cWnUDJiObOgzWcbIvPwjL+kSZJ1fqd4HOC6dm8J72BXLfaq6hxyiSsYm/RLGVmJB3xqZpCUAzzGweoWdijFBV+0+G19KjxRqqareRllVJQ0gBnAnhGrKqRGmFO8cqDq8kMS8Nby0hnUrqaO5kSIyJLIZYhJdnOrWMb4hGo3kAA87WtWhijFBXMHC+9US5aIrFIwd2hlzGHvZYQSFcApHEoc46QV3je1R3Cfas1zsXaTzgrlbcqpDBQCsBJjDbwrHnYO8asHfVr4pP43fMt37i/VjoM8UXmW09xvqyU4Un8UXmW09xvqyU4UBRRRQJXC3al1HcstuRyYggZiWKlC10ULRqEYOxXcQSu4dNRcnGTchQRFEcyKpP2irGSshNrIXI/vA0AZG7neSdwNkYoxQVXY8L7y2lflGFyXDMIcSa2xPfL9h1KFWJNQOeaBjf09I4zLnSh5KFsxSvkMcS6BKRyWHPk8mNSjV5XSu7Nl4oxQRHBvaks8b8uEEkczxnRqCkLgggNv6GA9oqW1VnTXCdkqP1bPH7rbvhbK/yo2NOi8vFhjaSRgqIpdmPQqqMkn8Kr/gVattS8ba1ypWNcxWMbfdiyQ0xH7Tb8H29grm4UyS7VvP7LifXBDplvHXmZAOVtywyMncdw6v3TTRe3WoLaLE0SBV5XQNQSDeAiGPJGvSV6BhQx3HFZtvLPk79nj9Jl/SD+rTKwDtHQ83/ADeSv7uT9+pmljYvDm0mkaFGEbIxRVYBQwU4HJnoxu3Dp9VMwakWi3ZWTFfFPLkiYn3BFeOQHYOnPQOkdB9tbKK15oLa2wTh5LZuSkIyw0gpKQpUa0yOdp3BgQcYByABUXsrY2q3hJs7V8xRnWHZWbmLzmxDnJ9ppxrCrgYHQKBaj4MFjnk7WEdqR8tJ/wArygBfgNR3C3gy5WNlkdoomE0okPKnVHvV1V2A04LakUqDhd26neubaFpy0TRlmUOCpK6dWDuIGoEbxkdHXQKh4RLb3EsF3LFmNBLrGEXS+c6lZyQ4IzgE7mB3ZpVtAdq3skjhhbqAu/IYoDyiqR0gs5WUgdSwru1V52rseVZHiiQXDwEYcIkqgc12llZiSk5YKCMNnSdwU4rZwL2zPjkBEIwFDmYrIxUyHVy0pOdbEFmGdxZsndkiJvETyy68fDXtjnLSY6eW+v06JeAMs0rNb3EnJxyKrCSRidW/lAjDp0q2nJ6W1jq32JyU6+S6MP3kKn81b/StmzYo0iVYSCijAIOrPaSesk7yesk11UikV7MzcXlzRFcmp17QhNuK8ttNFLCCskMiEo4IwyEdDBTUJxXbaB2Racpq5sWjVocqQjsgwwGOhQN9SHGRt8WWzZ5B5bqYYh1tLKCqgezJb/lrs4FbDNls+3tz5UcShvfPOf8AzE1bn3Hozwh4VR2ccbsrScq+hApjXJ0s/lSsqgkKQATknAHTWmPhrCSQQyYdkOsxrjS7ISQXzjKHqz+O6urhHwfF7EIzJJHgnJTQwYFSrK6SKyMCD1jcQCMYqBuuLleYsLsELnlNbZYRnlWxHhd7anAyx6N+80SkZ+MGyVdSzo41KraGB0h2Camzjmglejfzl3bxnvi4UWrMFWeMsRGQAwORKUCY7cl0+Ne0VFz8AY2IZZpkZX5RWXkyQ392wcMhB/2ZNxHW3qxy2/FhBGcxSyoQI9BxCWR4jAwkDNGScmBMqTp6d3RgJh+GtkpANzFkhT5XU41Kd3UQCfYCegVNClCTi3hNtyAlmA1xvrHJ6wY4RCCrFOaSu/UuCD0HqpuXcKD1RWM0A0GaT+N3zLd+4v1Y6cKT+N3zLd+4v1Y6A4ovMtp7jfVkpwpP4ovMtp7jfVkpwoCiiig5Nq7SW2heaTOiNdTYxnH4kD+dcNvwttnbTy0YJmMCanTEjhY2xFhjq/WKPacdmezbGzFuoJIXJCyLpJGM4Pt3VAXXF1C8hZXaNHcl40WMIyEwNyY5uUGuBTqXB5zeogJFeF9s08MMUiytMZQDGyMF5FQz6jq/eXcMnf2b6m6V+D3AOOydHSR2MYdRkIMqyRIobAySqxDf6z6hU3MJgcoyEfsspH+ZT/pRsRt20q8YPC02NuFgGu7uG5G2jG8mRt2oj9lcg+3A66itv8PLmzumDW5a3RF1kBsA9JZZSAuMEDBHV01z8B7c7QvpdpXQ3gclaRkHEcB/3gOMMz5O8Z6W7RiK3iZ06cvCZcdIyWjpPnHX7THBjYa7HsdJ+1nkbXI33p7mT7oJ9e4E9ABJ66n9k7OMSHWdUjnXIw+85x0digAKo6gormsB+ky8uf1SZSAdTHyXm/Heqn9nUfv1M1blQEnAOxbObaPfv6CP6Gpizs1iQImQo6AWZsDsyxJr3PcKilnYKoGSWIAA7STuFRL7beQf3aIsv+JJlI/ai41yD14CnqasisR2h6Xy5Lxq1pn5lNVjNLlw5xquLhwOxGigj/PUZPzaox2tWO4Gc+oS3P8AVH/rWvM23G1YY/1ksae86r/U1yPwng+6/KfwleT+aAj+dQ1suN6Wcqjt0W8P/VLn/LXiW7bO8RIB/iXUX8wq7/zoJGXhLIf1UGPXK6r+OlNZ/PTXFcSSOpe6nKRdkZECH1NISW/ANk/s1rjuIz+suoo/4PI5+KR5D+IArut7qwRg5niaQdDzTBnHutI3N9i4oNVnbu6hLaMQxDeGKaVHriibDSN+/JheggNW/g9AloxtWGli7vGx6Z1Ylic/edc6SOnCg4wRiT/tu3xnl4sdvKJ/3rmvdoWcylZZoGXpwZEyCOgqQ2VYdRG8UHVLstCdSgox+8h0sfbjc34g14+2j/ZlH4I/dY/DUfsnaR5bkkk/SItJIkwS0eMYWRwNMmeo+Vu36vKqC4w9uyyPHsyxP95uh9o4/wBxb/fkbHQSMgf9yKK5pRltertnaySMQLKwP2QYjE93uyw34YJ6s9AP3qs4GozYnBuG0tY7aJByUa4wQDqPSWbPSSck+2tdxycDpGlwsLv5ETupD+pI3Or4SKw8MpmiuaK4I0iUoHbIAB8rG86Q2Cd2/G/FdGa1LNGa1yTquNTBdRCjJAyx6AM9J9Ve8UGaK1tOoIUsAzZ0gkAnAycDrwK9FxnGd56PX7KD1RRmtMd4jMVV1LDpAYEjeV3gbxvBHtBoN1J/G75lu/cX6sdOGaTuN3zLd+4v1Y6DPFF5ltPcb6slOFJ/FF5ltPcb6slOFAUUUUBRRRQGKxis1z39xycTuBkojNjt0qTj+VBX3CuVtsbQGzISf0W3Ky3zKfK35S3BHWTvP/jTdtFdRW0h5gKAyad3J245ulceSXwUHYA5+7S9xN26jZizkhpbqSS4mfdvcuwwT6gBu9Z7a79tbYsIJHea/WAvjWiToCxUBRuAMg3ADmkUDFNcx26DUVjUAADcBgDcFHs/pUaeESyfqyzD/wDijSk+11BjT8z+FJ3hC2PrzBFJdyDoZLeWaTPqkl3/AM66hw2upf8AZdiXDDqNwY4B7cMD/WgYnvNQIFspyMH9IliyQe0LyjY9WKj04OZ8nRAM50wi8Zfww6KPwWuFdobfk8i0sbcH/EleQj5Zx/Kvf9ibdk8u/tYe3kbfX+XKUEnb8F4l3lpS3aIUB+Ixl/8ANXd/Y8Z3FbiT35psfk0gH8qXvB/fv+u2zcn+FHHF+WDWPBKG/W7R2jJ/8jSPyC0DIOD8PVawe1wGP/Sf61sGz406rdPZGo/mT/pSt4FLE/rHupPfuHP9MVtTiU2UOm3ZvemmP/7oGXVCOmZPzhH+leFltTu5WM/+6v8AoahBxPbKH/Bp+Lzd+vXgg2V6HH8UvfoGCEWw3JyO7s5Pd+VdCvEOgoPZppTbib2Sf+DX8Hm79ePAtsr0X/7Z+/QdfC3jEt7JdMbC4un5sVvEdbu53AMFzpGes7+zNeOL/glJbLJc3p1312dczdSD7sKdiqOzr9QFSmweBNlYnNrbRxt0agMvjs1tlserNTmKApP4Q8G5priQxpE6XC2ymR2w8HIStISq6TqyGyuCMMN+7fThRQVbb8Eb64hWQtJG4SRk13M3KCc28yrJkjMYLtEDH0DkzuOd/ZccFNoyPcEysiyPI6BLmYYPJXgQjflV1vbHT0fZndgAGxqKCqX2PeXFzKhWWTkpBI5aa5iSQi4YgRMVCxMIcKDHkEDJIzUha8FNomUcvMdBSBJClzMNYRrcuQOlWKrMCV051esmrGxRQInB/gveR3cEt03KCKPBczu+420UegRkY1cosjGTpPKdfVFtwJvyWJdiw/SVic3U2teWRAHJ6MZTdpC9Ocbqs+igrbafBPaJa6EDkRyaUizd3GQFJ0uCWJVsacjODhtx3Z9f+jb1ZxJGwR2/3gmcaDy8krF4wuJgyNpwegtn11Y+KKCtbPgntNeRzO+F15BuGbSxC5LEj7RWwQAcldWQVzzfPDLZU1tsG+Sd2fIiZS0jykbrYPzn375hIcfvdXRVmUncbvmW79xfqx0GeKLzLae431ZKcKT+KLzLae431ZKcKAooooCiiigKwRWaKBHuuJzZ0kjPyciByWZI5ZEjJPTzAd3sGKk9mcXGzrb9VZw5HW68o35yZNMtFBrht1QYRQo7FAA/IV7xWaKAooooCiiigKKKKAooooCiiigKKKKAooooCiiigKKKKAooooCiiigKT+N3zLd+4v1Y6cKT+N3zLd+4v1Y6A4ovMtp7jfVkpwqlOAfHLY2Ozre3mE3KRKwbSilcl2bcdQzuIqf8YLZvZcfLXv0FmUVWfjBbN7Lj5a9+jxgtm9lx8te/QWZRVZ+MFs3suPlr36PGC2b2XHy179BZlFVn4wWzey4+Wvfo8YLZvZcfLXv0FmUVWfjBbN7Lj5a9+jxgtm9lx8te/QWZRVZ+MFs3suPlr36PGC2b2XHy179BZlFVn4wWzey4+Wvfo8YLZvZcfLXv0FmUVWfjBbN7Lj5a9+jxgtm9lx8te/QWZRVZ+MFs3suPlr36PGC2b2XHy179BZlFVn4wWzey4+Wvfo8YLZvZcfLXv0FmUVWfjBbN7Lj5a9+jxgtm9lx8te/QWZRVZ+MFs3suPlr36PGC2b2XHy179BZlFVn4wWzey4+Wvfo8YLZvZcfLXv0FmUVWfjBbN7Lj5a9+jxgtm9lx8te/QWZRVZ+MFs3suPlr36PGC2b2XHy179BZlFVn4wWzey4+Wvfo8YLZvZcfLXv0FmUVWfjBbN7Lj5a9+jxgtm9lx8te/QWZSfxu+Zbv3F+rHUH4wWzey4+WvfqA4ecctjfbOnt4BNykqqF1RqFyHVt51HG4Gg//2Q=="/>
          <p:cNvSpPr>
            <a:spLocks noChangeAspect="1" noChangeArrowheads="1"/>
          </p:cNvSpPr>
          <p:nvPr/>
        </p:nvSpPr>
        <p:spPr bwMode="auto">
          <a:xfrm>
            <a:off x="215900" y="-665163"/>
            <a:ext cx="2743200" cy="16668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4102" name="Picture 6" descr="http://villagoofy.nl/wp-content/uploads/2010/10/hoefkatrol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199" y="3758520"/>
            <a:ext cx="4893710" cy="2985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694956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el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7924800" cy="571500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chemeClr val="tx1"/>
                </a:solidFill>
              </a:rPr>
              <a:t>Anatomie</a:t>
            </a:r>
            <a:endParaRPr lang="nl-NL" dirty="0" smtClean="0">
              <a:solidFill>
                <a:schemeClr val="tx1"/>
              </a:solidFill>
            </a:endParaRPr>
          </a:p>
        </p:txBody>
      </p:sp>
      <p:pic>
        <p:nvPicPr>
          <p:cNvPr id="7" name="Tijdelijke aanduiding voor inhoud 6" descr="Exterieur 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4524" y="1052737"/>
            <a:ext cx="7905868" cy="5722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235099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el 1"/>
          <p:cNvSpPr>
            <a:spLocks noGrp="1"/>
          </p:cNvSpPr>
          <p:nvPr>
            <p:ph type="title"/>
          </p:nvPr>
        </p:nvSpPr>
        <p:spPr>
          <a:xfrm>
            <a:off x="306388" y="260648"/>
            <a:ext cx="7924800" cy="571500"/>
          </a:xfrm>
        </p:spPr>
        <p:txBody>
          <a:bodyPr>
            <a:normAutofit fontScale="90000"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Maag- darmstelsel</a:t>
            </a:r>
          </a:p>
        </p:txBody>
      </p:sp>
      <p:pic>
        <p:nvPicPr>
          <p:cNvPr id="27652" name="Picture 4" descr="D:\Deel 1 pg 09-46 map\Links\6-1.1 rechts + gebi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8027" y="3334066"/>
            <a:ext cx="4005988" cy="3486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3" name="Picture 5" descr="D:\Deel 1 pg 09-46 map\Links\6-2.1 links + gebi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1998" y="3334066"/>
            <a:ext cx="4033261" cy="3508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kstvak 2"/>
          <p:cNvSpPr txBox="1"/>
          <p:nvPr/>
        </p:nvSpPr>
        <p:spPr>
          <a:xfrm>
            <a:off x="262800" y="1052736"/>
            <a:ext cx="812562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nl-NL" sz="2400" dirty="0" smtClean="0"/>
              <a:t>Speeksel neutraliseert het </a:t>
            </a:r>
            <a:r>
              <a:rPr lang="nl-NL" sz="2400" dirty="0" smtClean="0"/>
              <a:t>maagzuur</a:t>
            </a:r>
            <a:endParaRPr lang="nl-NL" sz="2400" dirty="0"/>
          </a:p>
          <a:p>
            <a:pPr marL="342900" indent="-342900">
              <a:buFont typeface="Arial" pitchFamily="34" charset="0"/>
              <a:buChar char="•"/>
            </a:pPr>
            <a:r>
              <a:rPr lang="nl-NL" sz="2400" dirty="0" smtClean="0"/>
              <a:t>Peristaltische bewegingen in slokdarm.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sz="2400" dirty="0" smtClean="0"/>
              <a:t>Kleine maag.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sz="2400" dirty="0" smtClean="0"/>
              <a:t>Paard kan NIET overgeven.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sz="2400" dirty="0" smtClean="0"/>
              <a:t>Darmwerking controleren door te luisteren naar darmgeluiden. </a:t>
            </a:r>
            <a:endParaRPr lang="nl-NL" sz="2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nl-NL" sz="2400" dirty="0" smtClean="0">
                <a:hlinkClick r:id="rId5"/>
              </a:rPr>
              <a:t>https://</a:t>
            </a:r>
            <a:r>
              <a:rPr lang="nl-NL" sz="2400" dirty="0" smtClean="0">
                <a:hlinkClick r:id="rId5"/>
              </a:rPr>
              <a:t>www.youtube.com/watch?v=XSEiJmKVbY4</a:t>
            </a:r>
            <a:r>
              <a:rPr lang="nl-NL" sz="2400" dirty="0" smtClean="0"/>
              <a:t> </a:t>
            </a:r>
            <a:endParaRPr lang="nl-NL" sz="2400" dirty="0"/>
          </a:p>
        </p:txBody>
      </p:sp>
    </p:spTree>
    <p:extLst>
      <p:ext uri="{BB962C8B-B14F-4D97-AF65-F5344CB8AC3E}">
        <p14:creationId xmlns="" xmlns:p14="http://schemas.microsoft.com/office/powerpoint/2010/main" val="2575034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itel 1"/>
          <p:cNvSpPr>
            <a:spLocks noGrp="1"/>
          </p:cNvSpPr>
          <p:nvPr>
            <p:ph type="title"/>
          </p:nvPr>
        </p:nvSpPr>
        <p:spPr>
          <a:xfrm>
            <a:off x="385303" y="404664"/>
            <a:ext cx="7924800" cy="571500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chemeClr val="tx1"/>
                </a:solidFill>
              </a:rPr>
              <a:t>Skelet</a:t>
            </a:r>
            <a:endParaRPr lang="nl-NL" dirty="0" smtClean="0">
              <a:solidFill>
                <a:schemeClr val="tx1"/>
              </a:solidFill>
            </a:endParaRPr>
          </a:p>
        </p:txBody>
      </p:sp>
      <p:sp>
        <p:nvSpPr>
          <p:cNvPr id="20482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196752"/>
            <a:ext cx="8358188" cy="3886200"/>
          </a:xfrm>
        </p:spPr>
        <p:txBody>
          <a:bodyPr/>
          <a:lstStyle/>
          <a:p>
            <a:pPr>
              <a:buFontTx/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Het </a:t>
            </a:r>
            <a:r>
              <a:rPr lang="en-US" sz="2400" dirty="0" err="1" smtClean="0">
                <a:solidFill>
                  <a:schemeClr val="tx1"/>
                </a:solidFill>
              </a:rPr>
              <a:t>skelet</a:t>
            </a:r>
            <a:r>
              <a:rPr lang="en-US" sz="2400" dirty="0" smtClean="0">
                <a:solidFill>
                  <a:schemeClr val="tx1"/>
                </a:solidFill>
              </a:rPr>
              <a:t> van het </a:t>
            </a:r>
            <a:r>
              <a:rPr lang="en-US" sz="2400" dirty="0" err="1" smtClean="0">
                <a:solidFill>
                  <a:schemeClr val="tx1"/>
                </a:solidFill>
              </a:rPr>
              <a:t>paard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lijkt</a:t>
            </a:r>
            <a:r>
              <a:rPr lang="en-US" sz="2400" dirty="0" smtClean="0">
                <a:solidFill>
                  <a:schemeClr val="tx1"/>
                </a:solidFill>
              </a:rPr>
              <a:t> op </a:t>
            </a:r>
            <a:r>
              <a:rPr lang="en-US" sz="2400" dirty="0" err="1" smtClean="0">
                <a:solidFill>
                  <a:schemeClr val="tx1"/>
                </a:solidFill>
              </a:rPr>
              <a:t>dat</a:t>
            </a:r>
            <a:r>
              <a:rPr lang="en-US" sz="2400" dirty="0" smtClean="0">
                <a:solidFill>
                  <a:schemeClr val="tx1"/>
                </a:solidFill>
              </a:rPr>
              <a:t> van de </a:t>
            </a:r>
            <a:r>
              <a:rPr lang="en-US" sz="2400" dirty="0" err="1" smtClean="0">
                <a:solidFill>
                  <a:schemeClr val="tx1"/>
                </a:solidFill>
              </a:rPr>
              <a:t>mens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endParaRPr lang="nl-NL" dirty="0" smtClean="0">
              <a:solidFill>
                <a:schemeClr val="tx1"/>
              </a:solidFill>
            </a:endParaRPr>
          </a:p>
        </p:txBody>
      </p:sp>
      <p:pic>
        <p:nvPicPr>
          <p:cNvPr id="19461" name="Picture 5" descr="D:\Deel 1 pg 09-46 map\Links\3-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58448" y="1861856"/>
            <a:ext cx="5273792" cy="46924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631527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el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7924800" cy="571500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chemeClr val="tx1"/>
                </a:solidFill>
              </a:rPr>
              <a:t>Skelet</a:t>
            </a:r>
            <a:endParaRPr lang="nl-NL" dirty="0" smtClean="0">
              <a:solidFill>
                <a:schemeClr val="tx1"/>
              </a:solidFill>
            </a:endParaRPr>
          </a:p>
        </p:txBody>
      </p:sp>
      <p:pic>
        <p:nvPicPr>
          <p:cNvPr id="5" name="Tijdelijke aanduiding voor inhoud 4" descr="4-skelet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9578" y="836712"/>
            <a:ext cx="8511359" cy="60192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481271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412776"/>
            <a:ext cx="7704856" cy="5256584"/>
          </a:xfrm>
        </p:spPr>
        <p:txBody>
          <a:bodyPr>
            <a:normAutofit/>
          </a:bodyPr>
          <a:lstStyle/>
          <a:p>
            <a:r>
              <a:rPr lang="nl-NL" sz="2400" dirty="0" smtClean="0"/>
              <a:t>Groepen van 3 vormen.</a:t>
            </a:r>
          </a:p>
          <a:p>
            <a:r>
              <a:rPr lang="nl-NL" sz="2400" dirty="0" smtClean="0"/>
              <a:t>Elke groep krijgt </a:t>
            </a:r>
            <a:r>
              <a:rPr lang="nl-NL" sz="2400" smtClean="0"/>
              <a:t>beide onderdelen;</a:t>
            </a: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>anatomie</a:t>
            </a:r>
            <a:r>
              <a:rPr lang="nl-NL" sz="2400" smtClean="0"/>
              <a:t>, skelet</a:t>
            </a:r>
            <a:r>
              <a:rPr lang="nl-NL" sz="2400" dirty="0" smtClean="0"/>
              <a:t/>
            </a:r>
            <a:br>
              <a:rPr lang="nl-NL" sz="2400" dirty="0" smtClean="0"/>
            </a:br>
            <a:endParaRPr lang="nl-NL" sz="2400" dirty="0" smtClean="0"/>
          </a:p>
          <a:p>
            <a:r>
              <a:rPr lang="nl-NL" sz="2400" b="1" dirty="0" smtClean="0"/>
              <a:t>Anatomie</a:t>
            </a:r>
            <a:r>
              <a:rPr lang="nl-NL" sz="2400" b="1" dirty="0"/>
              <a:t>: </a:t>
            </a:r>
            <a:r>
              <a:rPr lang="nl-NL" sz="2400" dirty="0"/>
              <a:t>zet bij alle </a:t>
            </a:r>
            <a:r>
              <a:rPr lang="nl-NL" sz="2400" dirty="0" smtClean="0"/>
              <a:t>nummers </a:t>
            </a:r>
            <a:r>
              <a:rPr lang="nl-NL" sz="2400" dirty="0"/>
              <a:t>het juiste lichaamsdeel</a:t>
            </a:r>
            <a:r>
              <a:rPr lang="nl-NL" sz="2400" dirty="0" smtClean="0"/>
              <a:t>.</a:t>
            </a:r>
          </a:p>
          <a:p>
            <a:r>
              <a:rPr lang="nl-NL" sz="2400" b="1" dirty="0" smtClean="0"/>
              <a:t>Skelet: </a:t>
            </a:r>
            <a:r>
              <a:rPr lang="nl-NL" sz="2400" dirty="0" smtClean="0"/>
              <a:t>zet bij alle nummers het juiste bot.</a:t>
            </a:r>
            <a:br>
              <a:rPr lang="nl-NL" sz="2400" dirty="0" smtClean="0"/>
            </a:br>
            <a:endParaRPr lang="nl-NL" sz="2400" dirty="0" smtClean="0"/>
          </a:p>
          <a:p>
            <a:r>
              <a:rPr lang="nl-NL" sz="2400" dirty="0" smtClean="0"/>
              <a:t>Klaar? Volgende onderdeel! </a:t>
            </a:r>
          </a:p>
          <a:p>
            <a:endParaRPr lang="nl-NL" sz="2400" b="1" dirty="0"/>
          </a:p>
          <a:p>
            <a:endParaRPr lang="nl-NL" sz="2400" b="1" dirty="0"/>
          </a:p>
          <a:p>
            <a:endParaRPr lang="nl-NL" sz="2400" dirty="0" smtClean="0"/>
          </a:p>
        </p:txBody>
      </p:sp>
    </p:spTree>
    <p:extLst>
      <p:ext uri="{BB962C8B-B14F-4D97-AF65-F5344CB8AC3E}">
        <p14:creationId xmlns="" xmlns:p14="http://schemas.microsoft.com/office/powerpoint/2010/main" val="35453714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Evaluatiefase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1340768"/>
            <a:ext cx="7776864" cy="5256584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endParaRPr lang="nl-NL" sz="3000" b="1" dirty="0" smtClean="0"/>
          </a:p>
          <a:p>
            <a:pPr marL="114300" indent="0"/>
            <a:r>
              <a:rPr lang="nl-NL" sz="3000" b="1" dirty="0" smtClean="0"/>
              <a:t>  Opdracht: post- </a:t>
            </a:r>
            <a:r>
              <a:rPr lang="nl-NL" sz="3000" b="1" dirty="0" err="1" smtClean="0"/>
              <a:t>it</a:t>
            </a:r>
            <a:endParaRPr lang="nl-NL" sz="3000" b="1" dirty="0" smtClean="0"/>
          </a:p>
          <a:p>
            <a:pPr marL="114300" indent="0">
              <a:buNone/>
            </a:pPr>
            <a:endParaRPr lang="nl-NL" sz="3000" b="1" dirty="0" smtClean="0"/>
          </a:p>
          <a:p>
            <a:r>
              <a:rPr lang="nl-NL" sz="3000" b="1" dirty="0" smtClean="0">
                <a:solidFill>
                  <a:srgbClr val="00B0F0"/>
                </a:solidFill>
              </a:rPr>
              <a:t>LEER ANATOMIE, SKELET, ONDERVOET en MAAG- DARMSTELSTEL voor toets! Begin niet te laat!</a:t>
            </a:r>
            <a:r>
              <a:rPr lang="nl-NL" sz="2400" dirty="0" smtClean="0">
                <a:solidFill>
                  <a:srgbClr val="00B0F0"/>
                </a:solidFill>
              </a:rPr>
              <a:t/>
            </a:r>
            <a:br>
              <a:rPr lang="nl-NL" sz="2400" dirty="0" smtClean="0">
                <a:solidFill>
                  <a:srgbClr val="00B0F0"/>
                </a:solidFill>
              </a:rPr>
            </a:br>
            <a:endParaRPr lang="nl-NL" sz="2400" dirty="0" smtClean="0">
              <a:solidFill>
                <a:srgbClr val="00B0F0"/>
              </a:solidFill>
            </a:endParaRPr>
          </a:p>
          <a:p>
            <a:pPr marL="114300" indent="0">
              <a:buNone/>
            </a:pPr>
            <a:r>
              <a:rPr lang="nl-NL" sz="2400" dirty="0" smtClean="0"/>
              <a:t/>
            </a:r>
            <a:br>
              <a:rPr lang="nl-NL" sz="2400" dirty="0" smtClean="0"/>
            </a:br>
            <a:endParaRPr lang="nl-NL" sz="2400" dirty="0" smtClean="0"/>
          </a:p>
          <a:p>
            <a:endParaRPr lang="nl-NL" sz="2400" dirty="0"/>
          </a:p>
        </p:txBody>
      </p:sp>
    </p:spTree>
    <p:extLst>
      <p:ext uri="{BB962C8B-B14F-4D97-AF65-F5344CB8AC3E}">
        <p14:creationId xmlns="" xmlns:p14="http://schemas.microsoft.com/office/powerpoint/2010/main" val="36043146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288" y="404813"/>
            <a:ext cx="7924800" cy="64928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nl-NL" dirty="0" smtClean="0">
                <a:solidFill>
                  <a:schemeClr val="tx1"/>
                </a:solidFill>
              </a:rPr>
              <a:t>Lesopbouw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3075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sz="2400" dirty="0" smtClean="0"/>
              <a:t>Oriëntatie</a:t>
            </a:r>
            <a:br>
              <a:rPr lang="nl-NL" sz="2400" dirty="0" smtClean="0"/>
            </a:br>
            <a:endParaRPr lang="nl-NL" sz="2400" dirty="0" smtClean="0"/>
          </a:p>
          <a:p>
            <a:r>
              <a:rPr lang="nl-NL" sz="2400" dirty="0" smtClean="0"/>
              <a:t>Theorie</a:t>
            </a:r>
          </a:p>
          <a:p>
            <a:r>
              <a:rPr lang="nl-NL" sz="1400" dirty="0" smtClean="0"/>
              <a:t>BCS</a:t>
            </a:r>
          </a:p>
          <a:p>
            <a:r>
              <a:rPr lang="nl-NL" sz="1400" dirty="0" smtClean="0"/>
              <a:t>Verschil in geslacht</a:t>
            </a:r>
          </a:p>
          <a:p>
            <a:r>
              <a:rPr lang="nl-NL" sz="1400" dirty="0" smtClean="0"/>
              <a:t>Lichaamstaal van paarden</a:t>
            </a:r>
          </a:p>
          <a:p>
            <a:r>
              <a:rPr lang="nl-NL" sz="1400" dirty="0" smtClean="0"/>
              <a:t>Gangen</a:t>
            </a:r>
          </a:p>
          <a:p>
            <a:r>
              <a:rPr lang="nl-NL" sz="1400" dirty="0" smtClean="0"/>
              <a:t>hoefmechanisme</a:t>
            </a:r>
          </a:p>
          <a:p>
            <a:r>
              <a:rPr lang="nl-NL" sz="2400" dirty="0" smtClean="0"/>
              <a:t>opdracht</a:t>
            </a:r>
            <a:endParaRPr lang="nl-NL" sz="2400" dirty="0" smtClean="0"/>
          </a:p>
          <a:p>
            <a:r>
              <a:rPr lang="nl-NL" sz="2400" dirty="0" smtClean="0"/>
              <a:t>Theorie</a:t>
            </a:r>
          </a:p>
          <a:p>
            <a:r>
              <a:rPr lang="nl-NL" sz="1400" dirty="0" smtClean="0"/>
              <a:t>Ondervoet</a:t>
            </a:r>
          </a:p>
          <a:p>
            <a:r>
              <a:rPr lang="nl-NL" sz="1400" dirty="0" smtClean="0"/>
              <a:t>Anatomie</a:t>
            </a:r>
          </a:p>
          <a:p>
            <a:r>
              <a:rPr lang="nl-NL" sz="1400" dirty="0" smtClean="0"/>
              <a:t>Maag- darmstelsel</a:t>
            </a:r>
          </a:p>
          <a:p>
            <a:r>
              <a:rPr lang="nl-NL" sz="1400" dirty="0" smtClean="0"/>
              <a:t>skelet</a:t>
            </a:r>
          </a:p>
          <a:p>
            <a:endParaRPr lang="nl-NL" sz="1400" dirty="0" smtClean="0"/>
          </a:p>
          <a:p>
            <a:r>
              <a:rPr lang="nl-NL" sz="2400" dirty="0" smtClean="0"/>
              <a:t>opdracht</a:t>
            </a:r>
            <a:r>
              <a:rPr lang="nl-NL" sz="2400" dirty="0" smtClean="0"/>
              <a:t/>
            </a:r>
            <a:br>
              <a:rPr lang="nl-NL" sz="2400" dirty="0" smtClean="0"/>
            </a:br>
            <a:endParaRPr lang="nl-NL" sz="2400" dirty="0" smtClean="0"/>
          </a:p>
          <a:p>
            <a:r>
              <a:rPr lang="nl-NL" sz="2400" dirty="0" smtClean="0"/>
              <a:t>Evaluatiefase</a:t>
            </a:r>
          </a:p>
        </p:txBody>
      </p:sp>
      <p:pic>
        <p:nvPicPr>
          <p:cNvPr id="3076" name="Picture 2" descr="http://paardenliefhebber.info/sub/downloads/paarden_plaatjes/Paarden%20-%20Paard%20in%20weid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2205038"/>
            <a:ext cx="4530725" cy="301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722458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Oriëntatiefase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nl-NL" sz="2400" dirty="0" smtClean="0"/>
              <a:t>Brainstormen over </a:t>
            </a:r>
            <a:r>
              <a:rPr lang="nl-NL" sz="2400" b="1" dirty="0" smtClean="0"/>
              <a:t>Body </a:t>
            </a:r>
            <a:r>
              <a:rPr lang="nl-NL" sz="2400" b="1" dirty="0" err="1" smtClean="0"/>
              <a:t>Condition</a:t>
            </a:r>
            <a:r>
              <a:rPr lang="nl-NL" sz="2400" b="1" dirty="0" smtClean="0"/>
              <a:t> Score</a:t>
            </a:r>
            <a:r>
              <a:rPr lang="nl-NL" sz="2400" dirty="0" smtClean="0"/>
              <a:t>. </a:t>
            </a:r>
          </a:p>
          <a:p>
            <a:r>
              <a:rPr lang="nl-NL" sz="2400" dirty="0" smtClean="0"/>
              <a:t>Welke woorden komen in je op?</a:t>
            </a:r>
          </a:p>
          <a:p>
            <a:r>
              <a:rPr lang="nl-NL" sz="2400" dirty="0" smtClean="0"/>
              <a:t>Wat weet je al van hierover?</a:t>
            </a:r>
            <a:br>
              <a:rPr lang="nl-NL" sz="2400" dirty="0" smtClean="0"/>
            </a:br>
            <a:r>
              <a:rPr lang="nl-NL" sz="2400" dirty="0" smtClean="0"/>
              <a:t>Waarvoor dient</a:t>
            </a:r>
            <a:br>
              <a:rPr lang="nl-NL" sz="2400" dirty="0" smtClean="0"/>
            </a:br>
            <a:r>
              <a:rPr lang="nl-NL" sz="2400" dirty="0" smtClean="0"/>
              <a:t>de BCS? </a:t>
            </a:r>
          </a:p>
          <a:p>
            <a:endParaRPr lang="nl-NL" sz="2400" dirty="0"/>
          </a:p>
          <a:p>
            <a:endParaRPr lang="nl-NL" sz="2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5329" y="3095625"/>
            <a:ext cx="5238750" cy="376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45661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Body </a:t>
            </a:r>
            <a:r>
              <a:rPr lang="nl-NL" dirty="0" err="1" smtClean="0"/>
              <a:t>Condition</a:t>
            </a:r>
            <a:r>
              <a:rPr lang="nl-NL" dirty="0" smtClean="0"/>
              <a:t> Score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smtClean="0"/>
              <a:t>Aan de hand van de lichaamsconditie van je paard kun je zien of je genoeg voert. </a:t>
            </a:r>
          </a:p>
          <a:p>
            <a:r>
              <a:rPr lang="nl-NL" sz="2400" b="1" dirty="0" smtClean="0"/>
              <a:t>Ideale lichaamsconditie: </a:t>
            </a:r>
            <a:r>
              <a:rPr lang="nl-NL" sz="2400" dirty="0" smtClean="0"/>
              <a:t>ribben niet zien, maar wel kunne voelen! Als je</a:t>
            </a:r>
            <a:br>
              <a:rPr lang="nl-NL" sz="2400" dirty="0" smtClean="0"/>
            </a:br>
            <a:r>
              <a:rPr lang="nl-NL" sz="2400" dirty="0" smtClean="0"/>
              <a:t>achter het paard staat</a:t>
            </a:r>
            <a:br>
              <a:rPr lang="nl-NL" sz="2400" dirty="0" smtClean="0"/>
            </a:br>
            <a:r>
              <a:rPr lang="nl-NL" sz="2400" dirty="0" smtClean="0"/>
              <a:t>moet de ruggenwervel </a:t>
            </a:r>
            <a:br>
              <a:rPr lang="nl-NL" sz="2400" dirty="0" smtClean="0"/>
            </a:br>
            <a:r>
              <a:rPr lang="nl-NL" sz="2400" dirty="0" smtClean="0"/>
              <a:t>het </a:t>
            </a:r>
            <a:r>
              <a:rPr lang="nl-NL" sz="2400" i="1" dirty="0" smtClean="0"/>
              <a:t>hoogste punt </a:t>
            </a:r>
            <a:r>
              <a:rPr lang="nl-NL" sz="2400" dirty="0" smtClean="0"/>
              <a:t>zijn. </a:t>
            </a:r>
          </a:p>
          <a:p>
            <a:endParaRPr lang="nl-NL" sz="2400" b="1" dirty="0" smtClean="0"/>
          </a:p>
          <a:p>
            <a:r>
              <a:rPr lang="nl-NL" sz="2400" dirty="0" smtClean="0">
                <a:hlinkClick r:id="rId3"/>
              </a:rPr>
              <a:t>https://www.youtube.com/watch?v=_</a:t>
            </a:r>
            <a:r>
              <a:rPr lang="nl-NL" sz="2400" dirty="0" smtClean="0">
                <a:hlinkClick r:id="rId3"/>
              </a:rPr>
              <a:t>cOjFtMkDrw</a:t>
            </a:r>
            <a:r>
              <a:rPr lang="nl-NL" sz="2400" dirty="0" smtClean="0"/>
              <a:t> </a:t>
            </a:r>
            <a:endParaRPr lang="nl-NL" sz="24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807502"/>
            <a:ext cx="5220072" cy="4075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127914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519169881"/>
              </p:ext>
            </p:extLst>
          </p:nvPr>
        </p:nvGraphicFramePr>
        <p:xfrm>
          <a:off x="2987824" y="1628800"/>
          <a:ext cx="5604073" cy="413574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01437"/>
                <a:gridCol w="1841347"/>
                <a:gridCol w="1761289"/>
              </a:tblGrid>
              <a:tr h="537826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Hengst</a:t>
                      </a:r>
                      <a:endParaRPr lang="nl-NL" sz="24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Ruin</a:t>
                      </a:r>
                      <a:endParaRPr lang="nl-NL" sz="24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Merrie</a:t>
                      </a:r>
                      <a:endParaRPr lang="nl-NL" sz="2400" dirty="0"/>
                    </a:p>
                  </a:txBody>
                  <a:tcPr marT="45725" marB="45725"/>
                </a:tc>
              </a:tr>
              <a:tr h="537826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Veel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bravoure</a:t>
                      </a:r>
                      <a:endParaRPr lang="nl-NL" sz="24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Evenwichtig</a:t>
                      </a:r>
                      <a:endParaRPr lang="nl-NL" sz="24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Gevoelig</a:t>
                      </a:r>
                      <a:endParaRPr lang="nl-NL" sz="2400" dirty="0"/>
                    </a:p>
                  </a:txBody>
                  <a:tcPr marT="45725" marB="45725"/>
                </a:tc>
              </a:tr>
              <a:tr h="928303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Snel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afgeleid</a:t>
                      </a:r>
                      <a:endParaRPr lang="nl-NL" sz="24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err="1" smtClean="0"/>
                        <a:t>Vlakker</a:t>
                      </a:r>
                      <a:r>
                        <a:rPr lang="en-US" sz="2400" dirty="0" smtClean="0"/>
                        <a:t> in </a:t>
                      </a:r>
                      <a:r>
                        <a:rPr lang="en-US" sz="2400" dirty="0" err="1" smtClean="0"/>
                        <a:t>gedrag</a:t>
                      </a:r>
                      <a:r>
                        <a:rPr lang="en-US" sz="2400" dirty="0" smtClean="0"/>
                        <a:t> </a:t>
                      </a:r>
                      <a:endParaRPr lang="nl-NL" sz="2400" dirty="0" smtClean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Wisselvallig</a:t>
                      </a:r>
                      <a:endParaRPr lang="nl-NL" sz="2400" dirty="0"/>
                    </a:p>
                  </a:txBody>
                  <a:tcPr marT="45725" marB="45725"/>
                </a:tc>
              </a:tr>
              <a:tr h="1203486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Brutaal</a:t>
                      </a:r>
                      <a:endParaRPr lang="nl-NL" sz="24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Minder dominant</a:t>
                      </a:r>
                      <a:endParaRPr lang="nl-NL" sz="2400" dirty="0" smtClean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Zal</a:t>
                      </a:r>
                      <a:r>
                        <a:rPr lang="nl-NL" sz="2400" baseline="0" dirty="0" smtClean="0"/>
                        <a:t> hard voor je werken </a:t>
                      </a:r>
                      <a:endParaRPr lang="nl-NL" sz="2400" dirty="0"/>
                    </a:p>
                  </a:txBody>
                  <a:tcPr marT="45725" marB="45725"/>
                </a:tc>
              </a:tr>
              <a:tr h="928303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Gespierd</a:t>
                      </a:r>
                      <a:r>
                        <a:rPr lang="en-US" sz="2400" dirty="0" smtClean="0"/>
                        <a:t> van nature</a:t>
                      </a:r>
                      <a:endParaRPr lang="nl-NL" sz="24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nl-NL" sz="24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nl-NL" sz="2400" dirty="0"/>
                    </a:p>
                  </a:txBody>
                  <a:tcPr marT="45725" marB="45725"/>
                </a:tc>
              </a:tr>
            </a:tbl>
          </a:graphicData>
        </a:graphic>
      </p:graphicFrame>
      <p:sp>
        <p:nvSpPr>
          <p:cNvPr id="19485" name="Titel 1"/>
          <p:cNvSpPr>
            <a:spLocks noGrp="1"/>
          </p:cNvSpPr>
          <p:nvPr>
            <p:ph type="title"/>
          </p:nvPr>
        </p:nvSpPr>
        <p:spPr>
          <a:xfrm>
            <a:off x="459489" y="404664"/>
            <a:ext cx="7924800" cy="571500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chemeClr val="tx1"/>
                </a:solidFill>
              </a:rPr>
              <a:t>Verschil</a:t>
            </a:r>
            <a:r>
              <a:rPr lang="en-US" dirty="0" smtClean="0">
                <a:solidFill>
                  <a:schemeClr val="tx1"/>
                </a:solidFill>
              </a:rPr>
              <a:t> in </a:t>
            </a:r>
            <a:r>
              <a:rPr lang="en-US" dirty="0" err="1" smtClean="0">
                <a:solidFill>
                  <a:schemeClr val="tx1"/>
                </a:solidFill>
              </a:rPr>
              <a:t>geslacht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  <a:endParaRPr lang="nl-NL" dirty="0" smtClean="0">
              <a:solidFill>
                <a:schemeClr val="tx1"/>
              </a:solidFill>
            </a:endParaRPr>
          </a:p>
        </p:txBody>
      </p:sp>
      <p:pic>
        <p:nvPicPr>
          <p:cNvPr id="18463" name="Picture 31" descr="G:\Communicatie\Relatiegroepen\Interne relatiegroepen\Opleidingen\(Van) paarden houden\Paard en Welzijn\Beeldmateriaal\KNHS_PP\070726550_ABFwe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196752"/>
            <a:ext cx="1795463" cy="2695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http://users.belgacom.net/paardenwereld/Gedrag/paard-en-veule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63" y="4365104"/>
            <a:ext cx="2448272" cy="194331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54812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itel 1"/>
          <p:cNvSpPr>
            <a:spLocks noGrp="1"/>
          </p:cNvSpPr>
          <p:nvPr>
            <p:ph type="title"/>
          </p:nvPr>
        </p:nvSpPr>
        <p:spPr>
          <a:xfrm>
            <a:off x="323850" y="404664"/>
            <a:ext cx="7924800" cy="571500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chemeClr val="tx1"/>
                </a:solidFill>
              </a:rPr>
              <a:t>Lichaamstaal</a:t>
            </a:r>
            <a:r>
              <a:rPr lang="en-US" dirty="0" smtClean="0">
                <a:solidFill>
                  <a:schemeClr val="tx1"/>
                </a:solidFill>
              </a:rPr>
              <a:t> van </a:t>
            </a:r>
            <a:r>
              <a:rPr lang="en-US" dirty="0" err="1" smtClean="0">
                <a:solidFill>
                  <a:schemeClr val="tx1"/>
                </a:solidFill>
              </a:rPr>
              <a:t>paarden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7410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1268760"/>
            <a:ext cx="7848872" cy="4968552"/>
          </a:xfrm>
        </p:spPr>
        <p:txBody>
          <a:bodyPr/>
          <a:lstStyle/>
          <a:p>
            <a:r>
              <a:rPr lang="nl-NL" sz="2400" dirty="0" smtClean="0">
                <a:solidFill>
                  <a:schemeClr val="tx1"/>
                </a:solidFill>
              </a:rPr>
              <a:t>Paarden communiceren met de staart, oren, gezichtsuitdrukkingen en lichaamshouding.</a:t>
            </a:r>
          </a:p>
          <a:p>
            <a:r>
              <a:rPr lang="nl-NL" sz="2400" dirty="0" smtClean="0"/>
              <a:t>Paarden leren </a:t>
            </a:r>
            <a:r>
              <a:rPr lang="nl-NL" sz="2400" i="1" dirty="0" smtClean="0"/>
              <a:t>paardentaal</a:t>
            </a:r>
            <a:r>
              <a:rPr lang="nl-NL" sz="2400" dirty="0" smtClean="0"/>
              <a:t> in een kudde.</a:t>
            </a:r>
          </a:p>
          <a:p>
            <a:r>
              <a:rPr lang="nl-NL" sz="2400" dirty="0" smtClean="0">
                <a:solidFill>
                  <a:schemeClr val="tx1"/>
                </a:solidFill>
              </a:rPr>
              <a:t>Zonder geluid communiceren was veiliger.</a:t>
            </a:r>
            <a:br>
              <a:rPr lang="nl-NL" sz="2400" dirty="0" smtClean="0">
                <a:solidFill>
                  <a:schemeClr val="tx1"/>
                </a:solidFill>
              </a:rPr>
            </a:br>
            <a:endParaRPr lang="nl-NL" sz="2400" dirty="0" smtClean="0">
              <a:solidFill>
                <a:schemeClr val="tx1"/>
              </a:solidFill>
            </a:endParaRPr>
          </a:p>
          <a:p>
            <a:r>
              <a:rPr lang="nl-NL" sz="2400" dirty="0" smtClean="0">
                <a:solidFill>
                  <a:schemeClr val="tx1"/>
                </a:solidFill>
              </a:rPr>
              <a:t>Jouw lichaamstaal beïnvloedt het gedrag van het paard.</a:t>
            </a:r>
          </a:p>
          <a:p>
            <a:r>
              <a:rPr lang="nl-NL" sz="2400" dirty="0" smtClean="0"/>
              <a:t>Spiegelen van de ruiter d.m.v. gedrag. </a:t>
            </a:r>
          </a:p>
          <a:p>
            <a:r>
              <a:rPr lang="nl-NL" sz="2400" dirty="0" smtClean="0">
                <a:solidFill>
                  <a:schemeClr val="tx1"/>
                </a:solidFill>
              </a:rPr>
              <a:t>Natural </a:t>
            </a:r>
            <a:r>
              <a:rPr lang="nl-NL" sz="2400" dirty="0" err="1" smtClean="0">
                <a:solidFill>
                  <a:schemeClr val="tx1"/>
                </a:solidFill>
              </a:rPr>
              <a:t>Horsmanship</a:t>
            </a:r>
            <a:r>
              <a:rPr lang="nl-NL" sz="2400" dirty="0" smtClean="0">
                <a:solidFill>
                  <a:schemeClr val="tx1"/>
                </a:solidFill>
              </a:rPr>
              <a:t>. </a:t>
            </a:r>
          </a:p>
          <a:p>
            <a:pPr>
              <a:buFontTx/>
              <a:buNone/>
            </a:pPr>
            <a:endParaRPr lang="en-US" sz="2400" dirty="0" smtClean="0">
              <a:solidFill>
                <a:schemeClr val="tx1"/>
              </a:solidFill>
            </a:endParaRPr>
          </a:p>
        </p:txBody>
      </p:sp>
      <p:pic>
        <p:nvPicPr>
          <p:cNvPr id="16390" name="Picture 6" descr="G:\Communicatie\Relatiegroepen\Interne relatiegroepen\Opleidingen\(Van) paarden houden\Paard en Welzijn\Beeldmateriaal\KNHS_PP\070726661_ABFwe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4797152"/>
            <a:ext cx="2695575" cy="17954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4" name="Picture 2" descr="http://1.bp.blogspot.com/_fRGvTALhrL4/TC2uS2ta0KI/AAAAAAAAAUU/2nZKnaaELO8/s320/Honza_Blaha_14_by_paula2206_photo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024" y="4675707"/>
            <a:ext cx="3048000" cy="20383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1" name="Picture 7" descr="G:\Communicatie\Relatiegroepen\Interne relatiegroepen\Opleidingen\(Van) paarden houden\Paard en Welzijn\Beeldmateriaal\KNHS_PP\070628008_ABFweb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52237" y="0"/>
            <a:ext cx="2695575" cy="1795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kstvak 1"/>
          <p:cNvSpPr txBox="1"/>
          <p:nvPr/>
        </p:nvSpPr>
        <p:spPr>
          <a:xfrm rot="5400000">
            <a:off x="6424061" y="3950994"/>
            <a:ext cx="4510465" cy="10156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7"/>
              </a:rPr>
              <a:t>http://</a:t>
            </a:r>
            <a:r>
              <a:rPr lang="nl-NL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7"/>
              </a:rPr>
              <a:t>www.youtube.com/watch?v=oHQczRbBHxI</a:t>
            </a:r>
            <a:endParaRPr lang="nl-NL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nl-NL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98356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2" name="Titel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7924800" cy="571500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chemeClr val="tx1"/>
                </a:solidFill>
              </a:rPr>
              <a:t>Stap</a:t>
            </a:r>
            <a:r>
              <a:rPr lang="en-US" dirty="0" smtClean="0">
                <a:solidFill>
                  <a:schemeClr val="tx1"/>
                </a:solidFill>
              </a:rPr>
              <a:t> en </a:t>
            </a:r>
            <a:r>
              <a:rPr lang="en-US" dirty="0" err="1" smtClean="0">
                <a:solidFill>
                  <a:schemeClr val="tx1"/>
                </a:solidFill>
              </a:rPr>
              <a:t>Draf</a:t>
            </a:r>
            <a:endParaRPr lang="nl-NL" dirty="0" smtClean="0">
              <a:solidFill>
                <a:schemeClr val="tx1"/>
              </a:solidFill>
            </a:endParaRPr>
          </a:p>
        </p:txBody>
      </p:sp>
      <p:sp>
        <p:nvSpPr>
          <p:cNvPr id="29698" name="Tijdelijke aanduiding voor inhoud 2"/>
          <p:cNvSpPr>
            <a:spLocks noGrp="1"/>
          </p:cNvSpPr>
          <p:nvPr>
            <p:ph idx="1"/>
          </p:nvPr>
        </p:nvSpPr>
        <p:spPr>
          <a:xfrm>
            <a:off x="251520" y="1052736"/>
            <a:ext cx="7992888" cy="5616624"/>
          </a:xfrm>
        </p:spPr>
        <p:txBody>
          <a:bodyPr>
            <a:normAutofit/>
          </a:bodyPr>
          <a:lstStyle/>
          <a:p>
            <a:r>
              <a:rPr lang="en-US" sz="2400" b="1" dirty="0" err="1" smtClean="0">
                <a:solidFill>
                  <a:schemeClr val="tx1"/>
                </a:solidFill>
              </a:rPr>
              <a:t>Stap</a:t>
            </a:r>
            <a:r>
              <a:rPr lang="en-US" sz="2400" b="1" dirty="0" smtClean="0">
                <a:solidFill>
                  <a:schemeClr val="tx1"/>
                </a:solidFill>
              </a:rPr>
              <a:t>:</a:t>
            </a:r>
            <a:r>
              <a:rPr lang="en-US" sz="2400" dirty="0" smtClean="0">
                <a:solidFill>
                  <a:schemeClr val="tx1"/>
                </a:solidFill>
              </a:rPr>
              <a:t>    4 tempi </a:t>
            </a:r>
            <a:r>
              <a:rPr lang="en-US" sz="2400" dirty="0" err="1" smtClean="0">
                <a:solidFill>
                  <a:schemeClr val="tx1"/>
                </a:solidFill>
              </a:rPr>
              <a:t>benen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afzonderlijk</a:t>
            </a:r>
            <a:r>
              <a:rPr lang="en-US" sz="2400" dirty="0" smtClean="0">
                <a:solidFill>
                  <a:schemeClr val="tx1"/>
                </a:solidFill>
              </a:rPr>
              <a:t> van </a:t>
            </a:r>
            <a:r>
              <a:rPr lang="en-US" sz="2400" dirty="0" err="1" smtClean="0">
                <a:solidFill>
                  <a:schemeClr val="tx1"/>
                </a:solidFill>
              </a:rPr>
              <a:t>elkaar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optillen</a:t>
            </a:r>
            <a:r>
              <a:rPr lang="en-US" sz="2400" dirty="0" smtClean="0">
                <a:solidFill>
                  <a:schemeClr val="tx1"/>
                </a:solidFill>
              </a:rPr>
              <a:t>.</a:t>
            </a:r>
          </a:p>
          <a:p>
            <a:pPr>
              <a:buFontTx/>
              <a:buNone/>
            </a:pPr>
            <a:endParaRPr lang="en-US" sz="2400" dirty="0" smtClean="0">
              <a:solidFill>
                <a:schemeClr val="tx1"/>
              </a:solidFill>
            </a:endParaRPr>
          </a:p>
          <a:p>
            <a:pPr>
              <a:buFontTx/>
              <a:buNone/>
            </a:pPr>
            <a:endParaRPr lang="en-US" sz="2400" dirty="0" smtClean="0">
              <a:solidFill>
                <a:schemeClr val="tx1"/>
              </a:solidFill>
            </a:endParaRPr>
          </a:p>
          <a:p>
            <a:pPr>
              <a:buFontTx/>
              <a:buNone/>
            </a:pPr>
            <a:endParaRPr lang="en-US" sz="2400" dirty="0"/>
          </a:p>
          <a:p>
            <a:pPr>
              <a:buFontTx/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/>
            </a:r>
            <a:br>
              <a:rPr lang="en-US" sz="2400" dirty="0" smtClean="0">
                <a:solidFill>
                  <a:schemeClr val="tx1"/>
                </a:solidFill>
              </a:rPr>
            </a:br>
            <a:endParaRPr lang="en-US" sz="2400" dirty="0" smtClean="0">
              <a:solidFill>
                <a:schemeClr val="tx1"/>
              </a:solidFill>
            </a:endParaRPr>
          </a:p>
          <a:p>
            <a:r>
              <a:rPr lang="en-US" sz="2400" b="1" dirty="0" err="1" smtClean="0">
                <a:solidFill>
                  <a:schemeClr val="tx1"/>
                </a:solidFill>
              </a:rPr>
              <a:t>Draf</a:t>
            </a:r>
            <a:r>
              <a:rPr lang="en-US" sz="2400" b="1" dirty="0" smtClean="0">
                <a:solidFill>
                  <a:schemeClr val="tx1"/>
                </a:solidFill>
              </a:rPr>
              <a:t>:</a:t>
            </a:r>
          </a:p>
          <a:p>
            <a:pPr>
              <a:buFontTx/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    2 tempi </a:t>
            </a:r>
            <a:r>
              <a:rPr lang="en-US" sz="2400" dirty="0" err="1" smtClean="0">
                <a:solidFill>
                  <a:schemeClr val="tx1"/>
                </a:solidFill>
              </a:rPr>
              <a:t>benen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diagonaal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sz="2400" dirty="0" err="1" smtClean="0">
                <a:solidFill>
                  <a:schemeClr val="tx1"/>
                </a:solidFill>
              </a:rPr>
              <a:t>neerzetten</a:t>
            </a:r>
            <a:r>
              <a:rPr lang="en-US" sz="2400" dirty="0" smtClean="0">
                <a:solidFill>
                  <a:schemeClr val="tx1"/>
                </a:solidFill>
              </a:rPr>
              <a:t> met </a:t>
            </a:r>
            <a:r>
              <a:rPr lang="en-US" sz="2400" dirty="0" err="1" smtClean="0">
                <a:solidFill>
                  <a:schemeClr val="tx1"/>
                </a:solidFill>
              </a:rPr>
              <a:t>zweefmoment</a:t>
            </a:r>
            <a:r>
              <a:rPr lang="en-US" sz="2400" dirty="0" smtClean="0">
                <a:solidFill>
                  <a:schemeClr val="tx1"/>
                </a:solidFill>
              </a:rPr>
              <a:t>.</a:t>
            </a:r>
            <a:br>
              <a:rPr lang="en-US" sz="2400" dirty="0" smtClean="0">
                <a:solidFill>
                  <a:schemeClr val="tx1"/>
                </a:solidFill>
              </a:rPr>
            </a:br>
            <a:endParaRPr lang="en-US" sz="2400" dirty="0" smtClean="0">
              <a:solidFill>
                <a:schemeClr val="tx1"/>
              </a:solidFill>
            </a:endParaRPr>
          </a:p>
          <a:p>
            <a:pPr>
              <a:buFontTx/>
              <a:buNone/>
            </a:pPr>
            <a:endParaRPr lang="en-US" sz="2400" dirty="0" smtClean="0">
              <a:solidFill>
                <a:schemeClr val="tx1"/>
              </a:solidFill>
            </a:endParaRPr>
          </a:p>
          <a:p>
            <a:pPr marL="114300" indent="0"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/>
            </a:r>
            <a:br>
              <a:rPr lang="en-US" sz="2400" dirty="0" smtClean="0">
                <a:solidFill>
                  <a:schemeClr val="tx1"/>
                </a:solidFill>
              </a:rPr>
            </a:br>
            <a:endParaRPr lang="en-US" sz="2400" dirty="0" smtClean="0">
              <a:solidFill>
                <a:schemeClr val="tx1"/>
              </a:solidFill>
            </a:endParaRPr>
          </a:p>
        </p:txBody>
      </p:sp>
      <p:pic>
        <p:nvPicPr>
          <p:cNvPr id="5" name="Afbeelding 4" descr="Sta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18666" y="140593"/>
            <a:ext cx="4060475" cy="806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Afbeelding 5" descr="Draf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96086" y="4149080"/>
            <a:ext cx="4060475" cy="8920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568" y="5445224"/>
            <a:ext cx="7333776" cy="1158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081" y="1633447"/>
            <a:ext cx="5242643" cy="1750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55925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Galop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3 </a:t>
            </a:r>
            <a:r>
              <a:rPr lang="en-US" sz="2800" dirty="0"/>
              <a:t>tempi </a:t>
            </a:r>
            <a:r>
              <a:rPr lang="en-US" sz="2800" dirty="0" err="1" smtClean="0"/>
              <a:t>lateraal-tripedaal-diagonaal-lateraal</a:t>
            </a:r>
            <a:endParaRPr lang="nl-NL" sz="2800" dirty="0"/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789040"/>
            <a:ext cx="6752878" cy="22509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Afbeelding 4" descr="Galop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99732" y="2530843"/>
            <a:ext cx="5952597" cy="1224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424809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565671"/>
            <a:ext cx="7918648" cy="576808"/>
          </a:xfrm>
        </p:spPr>
        <p:txBody>
          <a:bodyPr>
            <a:normAutofit fontScale="90000"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Gangenpaarden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1268760"/>
            <a:ext cx="8064896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dirty="0" smtClean="0">
                <a:solidFill>
                  <a:schemeClr val="tx1"/>
                </a:solidFill>
              </a:rPr>
              <a:t>Paarden die beschikken over </a:t>
            </a:r>
            <a:r>
              <a:rPr lang="nl-NL" sz="2400" i="1" dirty="0" smtClean="0">
                <a:solidFill>
                  <a:schemeClr val="tx1"/>
                </a:solidFill>
              </a:rPr>
              <a:t>2 extra gangen</a:t>
            </a:r>
            <a:r>
              <a:rPr lang="nl-NL" sz="2400" dirty="0" smtClean="0">
                <a:solidFill>
                  <a:schemeClr val="tx1"/>
                </a:solidFill>
              </a:rPr>
              <a:t>.</a:t>
            </a:r>
          </a:p>
          <a:p>
            <a:r>
              <a:rPr lang="nl-NL" sz="2400" b="1" dirty="0" err="1" smtClean="0">
                <a:solidFill>
                  <a:schemeClr val="tx1"/>
                </a:solidFill>
              </a:rPr>
              <a:t>Tölt</a:t>
            </a:r>
            <a:r>
              <a:rPr lang="nl-NL" sz="2400" b="1" dirty="0" smtClean="0">
                <a:solidFill>
                  <a:schemeClr val="tx1"/>
                </a:solidFill>
              </a:rPr>
              <a:t>: </a:t>
            </a:r>
            <a:r>
              <a:rPr lang="nl-NL" sz="2400" dirty="0" smtClean="0">
                <a:solidFill>
                  <a:schemeClr val="tx1"/>
                </a:solidFill>
              </a:rPr>
              <a:t>een viertempi zoals de stap, alleen een snellere vorm van stap. VERSCHIL: stap is 2 benen aan de grond, </a:t>
            </a:r>
            <a:r>
              <a:rPr lang="nl-NL" sz="2400" dirty="0" err="1" smtClean="0">
                <a:solidFill>
                  <a:schemeClr val="tx1"/>
                </a:solidFill>
              </a:rPr>
              <a:t>tölt</a:t>
            </a:r>
            <a:r>
              <a:rPr lang="nl-NL" sz="2400" dirty="0" smtClean="0">
                <a:solidFill>
                  <a:schemeClr val="tx1"/>
                </a:solidFill>
              </a:rPr>
              <a:t> minimaal 1 </a:t>
            </a:r>
            <a:r>
              <a:rPr lang="nl-NL" sz="2400" dirty="0" smtClean="0">
                <a:solidFill>
                  <a:schemeClr val="tx1"/>
                </a:solidFill>
                <a:sym typeface="Wingdings" pitchFamily="2" charset="2"/>
              </a:rPr>
              <a:t> veel sneller. </a:t>
            </a:r>
            <a:br>
              <a:rPr lang="nl-NL" sz="2400" dirty="0" smtClean="0">
                <a:solidFill>
                  <a:schemeClr val="tx1"/>
                </a:solidFill>
                <a:sym typeface="Wingdings" pitchFamily="2" charset="2"/>
              </a:rPr>
            </a:br>
            <a:endParaRPr lang="nl-NL" sz="2400" dirty="0" smtClean="0">
              <a:solidFill>
                <a:schemeClr val="tx1"/>
              </a:solidFill>
              <a:sym typeface="Wingdings" pitchFamily="2" charset="2"/>
            </a:endParaRPr>
          </a:p>
          <a:p>
            <a:r>
              <a:rPr lang="nl-NL" sz="2400" b="1" dirty="0" smtClean="0">
                <a:solidFill>
                  <a:schemeClr val="tx1"/>
                </a:solidFill>
                <a:sym typeface="Wingdings" pitchFamily="2" charset="2"/>
              </a:rPr>
              <a:t>Telgang: </a:t>
            </a:r>
            <a:r>
              <a:rPr lang="nl-NL" sz="2400" dirty="0" smtClean="0">
                <a:solidFill>
                  <a:schemeClr val="tx1"/>
                </a:solidFill>
                <a:sym typeface="Wingdings" pitchFamily="2" charset="2"/>
              </a:rPr>
              <a:t>laterale gang, benen voor en achter komen gelijktijdig van de grond. De telgang wordt op hoge snelheid gereden.</a:t>
            </a:r>
          </a:p>
          <a:p>
            <a:endParaRPr lang="nl-NL" sz="2400" b="1" dirty="0">
              <a:solidFill>
                <a:schemeClr val="tx1"/>
              </a:solidFill>
              <a:sym typeface="Wingdings" pitchFamily="2" charset="2"/>
            </a:endParaRPr>
          </a:p>
          <a:p>
            <a:r>
              <a:rPr lang="nl-NL" sz="2400" b="1" dirty="0" smtClean="0">
                <a:solidFill>
                  <a:schemeClr val="tx1"/>
                </a:solidFill>
                <a:sym typeface="Wingdings" pitchFamily="2" charset="2"/>
              </a:rPr>
              <a:t>Europese rassen:</a:t>
            </a:r>
            <a:br>
              <a:rPr lang="nl-NL" sz="2400" b="1" dirty="0" smtClean="0">
                <a:solidFill>
                  <a:schemeClr val="tx1"/>
                </a:solidFill>
                <a:sym typeface="Wingdings" pitchFamily="2" charset="2"/>
              </a:rPr>
            </a:br>
            <a:r>
              <a:rPr lang="nl-NL" sz="2400" dirty="0" smtClean="0">
                <a:solidFill>
                  <a:schemeClr val="tx1"/>
                </a:solidFill>
                <a:sym typeface="Wingdings" pitchFamily="2" charset="2"/>
              </a:rPr>
              <a:t>* De </a:t>
            </a:r>
            <a:r>
              <a:rPr lang="nl-NL" sz="2400" dirty="0" err="1" smtClean="0">
                <a:solidFill>
                  <a:schemeClr val="tx1"/>
                </a:solidFill>
                <a:sym typeface="Wingdings" pitchFamily="2" charset="2"/>
              </a:rPr>
              <a:t>Töltende</a:t>
            </a:r>
            <a:r>
              <a:rPr lang="nl-NL" sz="2400" dirty="0" smtClean="0">
                <a:solidFill>
                  <a:schemeClr val="tx1"/>
                </a:solidFill>
                <a:sym typeface="Wingdings" pitchFamily="2" charset="2"/>
              </a:rPr>
              <a:t> Draver</a:t>
            </a:r>
            <a:br>
              <a:rPr lang="nl-NL" sz="2400" dirty="0" smtClean="0">
                <a:solidFill>
                  <a:schemeClr val="tx1"/>
                </a:solidFill>
                <a:sym typeface="Wingdings" pitchFamily="2" charset="2"/>
              </a:rPr>
            </a:br>
            <a:r>
              <a:rPr lang="nl-NL" sz="2400" dirty="0" smtClean="0">
                <a:solidFill>
                  <a:schemeClr val="tx1"/>
                </a:solidFill>
                <a:sym typeface="Wingdings" pitchFamily="2" charset="2"/>
              </a:rPr>
              <a:t>* </a:t>
            </a:r>
            <a:r>
              <a:rPr lang="nl-NL" sz="2400" dirty="0" err="1" smtClean="0">
                <a:solidFill>
                  <a:schemeClr val="tx1"/>
                </a:solidFill>
                <a:sym typeface="Wingdings" pitchFamily="2" charset="2"/>
              </a:rPr>
              <a:t>Ijslands</a:t>
            </a:r>
            <a:r>
              <a:rPr lang="nl-NL" sz="2400" dirty="0" smtClean="0">
                <a:solidFill>
                  <a:schemeClr val="tx1"/>
                </a:solidFill>
                <a:sym typeface="Wingdings" pitchFamily="2" charset="2"/>
              </a:rPr>
              <a:t> Paard </a:t>
            </a:r>
            <a:endParaRPr lang="nl-NL" sz="2400" b="1" dirty="0">
              <a:solidFill>
                <a:schemeClr val="tx1"/>
              </a:solidFill>
            </a:endParaRPr>
          </a:p>
        </p:txBody>
      </p:sp>
      <p:pic>
        <p:nvPicPr>
          <p:cNvPr id="48130" name="Picture 2" descr="Equitana Showtölt 2. Platz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653136"/>
            <a:ext cx="1962150" cy="155677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133" name="Picture 5" descr="http://www.nsijp.nl/sites/default/files/imagecache/preview/paginafotos/25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653136"/>
            <a:ext cx="2538214" cy="155677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92849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angrenzend">
  <a:themeElements>
    <a:clrScheme name="Aangrenzend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Kantoor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angrenzend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253</TotalTime>
  <Words>320</Words>
  <Application>Microsoft Office PowerPoint</Application>
  <PresentationFormat>Diavoorstelling (4:3)</PresentationFormat>
  <Paragraphs>124</Paragraphs>
  <Slides>18</Slides>
  <Notes>18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19" baseType="lpstr">
      <vt:lpstr>Aangrenzend</vt:lpstr>
      <vt:lpstr>Welzijn H1</vt:lpstr>
      <vt:lpstr>Lesopbouw</vt:lpstr>
      <vt:lpstr>Oriëntatiefase</vt:lpstr>
      <vt:lpstr>Body Condition Score</vt:lpstr>
      <vt:lpstr>Verschil in geslacht:</vt:lpstr>
      <vt:lpstr>Lichaamstaal van paarden</vt:lpstr>
      <vt:lpstr>Stap en Draf</vt:lpstr>
      <vt:lpstr>Galop</vt:lpstr>
      <vt:lpstr>Gangenpaarden</vt:lpstr>
      <vt:lpstr>De hoef</vt:lpstr>
      <vt:lpstr>opdracht</vt:lpstr>
      <vt:lpstr>Ondervoet</vt:lpstr>
      <vt:lpstr>Anatomie</vt:lpstr>
      <vt:lpstr>Maag- darmstelsel</vt:lpstr>
      <vt:lpstr>Skelet</vt:lpstr>
      <vt:lpstr>Skelet</vt:lpstr>
      <vt:lpstr>opdracht</vt:lpstr>
      <vt:lpstr>Evaluatiefase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Welzijn H1</dc:title>
  <dc:creator>Mayke Rulof</dc:creator>
  <cp:lastModifiedBy>Wouter Hermelink</cp:lastModifiedBy>
  <cp:revision>16</cp:revision>
  <dcterms:created xsi:type="dcterms:W3CDTF">2012-11-21T10:36:33Z</dcterms:created>
  <dcterms:modified xsi:type="dcterms:W3CDTF">2015-09-29T14:33:26Z</dcterms:modified>
</cp:coreProperties>
</file>