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73" r:id="rId3"/>
    <p:sldId id="276" r:id="rId4"/>
    <p:sldId id="277" r:id="rId5"/>
    <p:sldId id="262" r:id="rId6"/>
    <p:sldId id="260" r:id="rId7"/>
    <p:sldId id="259" r:id="rId8"/>
    <p:sldId id="275" r:id="rId9"/>
    <p:sldId id="278" r:id="rId10"/>
    <p:sldId id="279" r:id="rId11"/>
    <p:sldId id="280" r:id="rId12"/>
    <p:sldId id="281" r:id="rId13"/>
    <p:sldId id="282" r:id="rId14"/>
    <p:sldId id="283" r:id="rId15"/>
    <p:sldId id="284" r:id="rId16"/>
    <p:sldId id="285" r:id="rId17"/>
    <p:sldId id="287" r:id="rId18"/>
    <p:sldId id="288" r:id="rId19"/>
    <p:sldId id="269" r:id="rId20"/>
    <p:sldId id="263" r:id="rId21"/>
    <p:sldId id="264" r:id="rId22"/>
    <p:sldId id="265" r:id="rId23"/>
    <p:sldId id="266" r:id="rId24"/>
    <p:sldId id="274" r:id="rId25"/>
    <p:sldId id="289" r:id="rId26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1236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34498-5CCA-4594-B4E0-2AB91A7E796B}" type="datetimeFigureOut">
              <a:rPr lang="nl-NL" smtClean="0"/>
              <a:t>10-12-2012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A4C8E7-62AC-4A07-BB92-2B197184547E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34498-5CCA-4594-B4E0-2AB91A7E796B}" type="datetimeFigureOut">
              <a:rPr lang="nl-NL" smtClean="0"/>
              <a:t>10-12-2012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A4C8E7-62AC-4A07-BB92-2B197184547E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34498-5CCA-4594-B4E0-2AB91A7E796B}" type="datetimeFigureOut">
              <a:rPr lang="nl-NL" smtClean="0"/>
              <a:t>10-12-2012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A4C8E7-62AC-4A07-BB92-2B197184547E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34498-5CCA-4594-B4E0-2AB91A7E796B}" type="datetimeFigureOut">
              <a:rPr lang="nl-NL" smtClean="0"/>
              <a:t>10-12-2012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A4C8E7-62AC-4A07-BB92-2B197184547E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34498-5CCA-4594-B4E0-2AB91A7E796B}" type="datetimeFigureOut">
              <a:rPr lang="nl-NL" smtClean="0"/>
              <a:t>10-12-2012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A4C8E7-62AC-4A07-BB92-2B197184547E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34498-5CCA-4594-B4E0-2AB91A7E796B}" type="datetimeFigureOut">
              <a:rPr lang="nl-NL" smtClean="0"/>
              <a:t>10-12-2012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A4C8E7-62AC-4A07-BB92-2B197184547E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34498-5CCA-4594-B4E0-2AB91A7E796B}" type="datetimeFigureOut">
              <a:rPr lang="nl-NL" smtClean="0"/>
              <a:t>10-12-2012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A4C8E7-62AC-4A07-BB92-2B197184547E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34498-5CCA-4594-B4E0-2AB91A7E796B}" type="datetimeFigureOut">
              <a:rPr lang="nl-NL" smtClean="0"/>
              <a:t>10-12-2012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A4C8E7-62AC-4A07-BB92-2B197184547E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34498-5CCA-4594-B4E0-2AB91A7E796B}" type="datetimeFigureOut">
              <a:rPr lang="nl-NL" smtClean="0"/>
              <a:t>10-12-2012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A4C8E7-62AC-4A07-BB92-2B197184547E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34498-5CCA-4594-B4E0-2AB91A7E796B}" type="datetimeFigureOut">
              <a:rPr lang="nl-NL" smtClean="0"/>
              <a:t>10-12-2012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A4C8E7-62AC-4A07-BB92-2B197184547E}" type="slidenum">
              <a:rPr lang="nl-NL" smtClean="0"/>
              <a:t>‹nr.›</a:t>
            </a:fld>
            <a:endParaRPr lang="nl-NL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34498-5CCA-4594-B4E0-2AB91A7E796B}" type="datetimeFigureOut">
              <a:rPr lang="nl-NL" smtClean="0"/>
              <a:t>10-12-2012</a:t>
            </a:fld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CA4C8E7-62AC-4A07-BB92-2B197184547E}" type="slidenum">
              <a:rPr lang="nl-NL" smtClean="0"/>
              <a:t>‹nr.›</a:t>
            </a:fld>
            <a:endParaRPr lang="nl-NL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3CA4C8E7-62AC-4A07-BB92-2B197184547E}" type="slidenum">
              <a:rPr lang="nl-NL" smtClean="0"/>
              <a:t>‹nr.›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DF934498-5CCA-4594-B4E0-2AB91A7E796B}" type="datetimeFigureOut">
              <a:rPr lang="nl-NL" smtClean="0"/>
              <a:t>10-12-2012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7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1"/>
          <p:cNvSpPr txBox="1">
            <a:spLocks/>
          </p:cNvSpPr>
          <p:nvPr/>
        </p:nvSpPr>
        <p:spPr>
          <a:xfrm>
            <a:off x="679714" y="3203607"/>
            <a:ext cx="7543800" cy="25939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600" kern="1200" cap="none" spc="-100" baseline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z="4800" dirty="0" err="1" smtClean="0">
                <a:solidFill>
                  <a:schemeClr val="tx1"/>
                </a:solidFill>
              </a:rPr>
              <a:t>Omgang</a:t>
            </a:r>
            <a:r>
              <a:rPr lang="en-US" sz="4800" dirty="0" smtClean="0">
                <a:solidFill>
                  <a:schemeClr val="tx1"/>
                </a:solidFill>
              </a:rPr>
              <a:t> </a:t>
            </a:r>
            <a:r>
              <a:rPr lang="en-US" sz="4800" dirty="0">
                <a:solidFill>
                  <a:schemeClr val="tx1"/>
                </a:solidFill>
              </a:rPr>
              <a:t>en </a:t>
            </a:r>
            <a:r>
              <a:rPr lang="en-US" sz="4800" dirty="0" smtClean="0">
                <a:solidFill>
                  <a:schemeClr val="tx1"/>
                </a:solidFill>
              </a:rPr>
              <a:t/>
            </a:r>
            <a:br>
              <a:rPr lang="en-US" sz="4800" dirty="0" smtClean="0">
                <a:solidFill>
                  <a:schemeClr val="tx1"/>
                </a:solidFill>
              </a:rPr>
            </a:br>
            <a:r>
              <a:rPr lang="en-US" sz="4800" dirty="0" err="1" smtClean="0">
                <a:solidFill>
                  <a:schemeClr val="tx1"/>
                </a:solidFill>
              </a:rPr>
              <a:t>verzorging</a:t>
            </a:r>
            <a:r>
              <a:rPr lang="en-US" sz="4800" dirty="0" smtClean="0">
                <a:solidFill>
                  <a:schemeClr val="tx1"/>
                </a:solidFill>
              </a:rPr>
              <a:t> H4</a:t>
            </a:r>
            <a:endParaRPr lang="nl-NL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548680"/>
            <a:ext cx="2857500" cy="4105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24940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Het rijpaard</a:t>
            </a:r>
            <a:endParaRPr lang="nl-NL" smtClean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5004048" y="1700808"/>
            <a:ext cx="4978400" cy="4525963"/>
          </a:xfrm>
        </p:spPr>
        <p:txBody>
          <a:bodyPr/>
          <a:lstStyle/>
          <a:p>
            <a:pPr marL="0" indent="0" eaLnBrk="1" hangingPunct="1">
              <a:defRPr/>
            </a:pPr>
            <a:endParaRPr lang="en-US" sz="3200" dirty="0" smtClean="0"/>
          </a:p>
          <a:p>
            <a:pPr marL="0" indent="0" eaLnBrk="1" hangingPunct="1">
              <a:defRPr/>
            </a:pPr>
            <a:r>
              <a:rPr lang="en-US" sz="3200" dirty="0" smtClean="0"/>
              <a:t> </a:t>
            </a:r>
            <a:r>
              <a:rPr lang="en-US" sz="3200" dirty="0" err="1" smtClean="0"/>
              <a:t>Hoofd</a:t>
            </a:r>
            <a:endParaRPr lang="en-US" sz="3200" dirty="0"/>
          </a:p>
          <a:p>
            <a:pPr marL="0" indent="0" eaLnBrk="1" hangingPunct="1">
              <a:defRPr/>
            </a:pPr>
            <a:r>
              <a:rPr lang="en-US" sz="3200" dirty="0" smtClean="0"/>
              <a:t> </a:t>
            </a:r>
            <a:r>
              <a:rPr lang="en-US" sz="3200" dirty="0" err="1" smtClean="0"/>
              <a:t>Manen</a:t>
            </a:r>
            <a:endParaRPr lang="en-US" sz="3200" dirty="0" smtClean="0"/>
          </a:p>
          <a:p>
            <a:pPr marL="0" indent="0" eaLnBrk="1" hangingPunct="1">
              <a:defRPr/>
            </a:pPr>
            <a:r>
              <a:rPr lang="en-US" sz="3200" dirty="0"/>
              <a:t> </a:t>
            </a:r>
            <a:r>
              <a:rPr lang="en-US" sz="3200" dirty="0" err="1" smtClean="0"/>
              <a:t>Benen</a:t>
            </a:r>
            <a:endParaRPr lang="en-US" sz="3200" dirty="0" smtClean="0"/>
          </a:p>
          <a:p>
            <a:pPr marL="0" indent="0" eaLnBrk="1" hangingPunct="1">
              <a:defRPr/>
            </a:pPr>
            <a:r>
              <a:rPr lang="en-US" sz="3200" dirty="0"/>
              <a:t> </a:t>
            </a:r>
            <a:r>
              <a:rPr lang="en-US" sz="3200" dirty="0" err="1" smtClean="0"/>
              <a:t>Staart</a:t>
            </a:r>
            <a:endParaRPr lang="en-US" sz="3200" dirty="0" smtClean="0"/>
          </a:p>
          <a:p>
            <a:pPr eaLnBrk="1" hangingPunct="1">
              <a:defRPr/>
            </a:pPr>
            <a:endParaRPr lang="nl-NL" sz="2400" dirty="0"/>
          </a:p>
        </p:txBody>
      </p:sp>
      <p:sp>
        <p:nvSpPr>
          <p:cNvPr id="4100" name="Tijdelijke aanduiding voor inhoud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nl-NL" smtClean="0"/>
          </a:p>
          <a:p>
            <a:pPr>
              <a:buFont typeface="Arial" charset="0"/>
              <a:buNone/>
            </a:pPr>
            <a:endParaRPr lang="nl-NL" smtClean="0"/>
          </a:p>
        </p:txBody>
      </p:sp>
      <p:pic>
        <p:nvPicPr>
          <p:cNvPr id="4101" name="Afbeelding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" y="2133600"/>
            <a:ext cx="3672210" cy="31458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511106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Het hoofd</a:t>
            </a:r>
            <a:endParaRPr lang="nl-NL" smtClean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3708400" y="1600200"/>
            <a:ext cx="4978400" cy="4525963"/>
          </a:xfrm>
        </p:spPr>
        <p:txBody>
          <a:bodyPr/>
          <a:lstStyle/>
          <a:p>
            <a:pPr marL="0" indent="0" eaLnBrk="1" hangingPunct="1">
              <a:defRPr/>
            </a:pPr>
            <a:endParaRPr lang="en-US" sz="3200" dirty="0" smtClean="0"/>
          </a:p>
          <a:p>
            <a:pPr marL="0" indent="0" eaLnBrk="1" hangingPunct="1">
              <a:defRPr/>
            </a:pPr>
            <a:r>
              <a:rPr lang="en-US" sz="3200" dirty="0" smtClean="0"/>
              <a:t> </a:t>
            </a:r>
            <a:r>
              <a:rPr lang="en-US" sz="3200" dirty="0" err="1" smtClean="0"/>
              <a:t>Tastharen</a:t>
            </a:r>
            <a:endParaRPr lang="en-US" sz="3200" dirty="0" smtClean="0"/>
          </a:p>
          <a:p>
            <a:pPr marL="0" indent="0" eaLnBrk="1" hangingPunct="1">
              <a:defRPr/>
            </a:pPr>
            <a:r>
              <a:rPr lang="en-US" sz="3200" dirty="0"/>
              <a:t> </a:t>
            </a:r>
            <a:r>
              <a:rPr lang="en-US" sz="3200" dirty="0" smtClean="0"/>
              <a:t>Kin/</a:t>
            </a:r>
            <a:r>
              <a:rPr lang="en-US" sz="3200" dirty="0" err="1" smtClean="0"/>
              <a:t>kaaklijn</a:t>
            </a:r>
            <a:endParaRPr lang="en-US" sz="3200" dirty="0" smtClean="0"/>
          </a:p>
          <a:p>
            <a:pPr marL="0" indent="0" eaLnBrk="1" hangingPunct="1">
              <a:defRPr/>
            </a:pPr>
            <a:r>
              <a:rPr lang="en-US" sz="3200" dirty="0" smtClean="0"/>
              <a:t> </a:t>
            </a:r>
            <a:r>
              <a:rPr lang="en-US" sz="3200" dirty="0" err="1" smtClean="0"/>
              <a:t>Oogharen</a:t>
            </a:r>
            <a:endParaRPr lang="en-US" sz="3200" dirty="0" smtClean="0"/>
          </a:p>
          <a:p>
            <a:pPr marL="0" indent="0" eaLnBrk="1" hangingPunct="1">
              <a:defRPr/>
            </a:pPr>
            <a:r>
              <a:rPr lang="en-US" sz="3200" dirty="0"/>
              <a:t> </a:t>
            </a:r>
            <a:r>
              <a:rPr lang="en-US" sz="3200" dirty="0" smtClean="0"/>
              <a:t>Oren</a:t>
            </a:r>
          </a:p>
          <a:p>
            <a:pPr marL="0" indent="0" eaLnBrk="1" hangingPunct="1">
              <a:defRPr/>
            </a:pPr>
            <a:r>
              <a:rPr lang="en-US" sz="3200" dirty="0"/>
              <a:t> </a:t>
            </a:r>
            <a:r>
              <a:rPr lang="en-US" sz="3200" dirty="0" smtClean="0"/>
              <a:t>Nek</a:t>
            </a:r>
          </a:p>
          <a:p>
            <a:pPr marL="114300" indent="0" eaLnBrk="1" hangingPunct="1">
              <a:buNone/>
              <a:defRPr/>
            </a:pPr>
            <a:endParaRPr lang="nl-NL" sz="2400" dirty="0"/>
          </a:p>
        </p:txBody>
      </p:sp>
      <p:sp>
        <p:nvSpPr>
          <p:cNvPr id="5124" name="Tijdelijke aanduiding voor inhoud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nl-NL" smtClean="0"/>
          </a:p>
          <a:p>
            <a:pPr>
              <a:buFont typeface="Arial" charset="0"/>
              <a:buNone/>
            </a:pPr>
            <a:endParaRPr lang="nl-NL" smtClean="0"/>
          </a:p>
        </p:txBody>
      </p:sp>
      <p:pic>
        <p:nvPicPr>
          <p:cNvPr id="5125" name="Afbeelding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649" y="1509303"/>
            <a:ext cx="2671953" cy="40079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36618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De manen</a:t>
            </a:r>
            <a:endParaRPr lang="nl-NL" smtClean="0"/>
          </a:p>
        </p:txBody>
      </p:sp>
      <p:sp>
        <p:nvSpPr>
          <p:cNvPr id="6147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716016" y="1628800"/>
            <a:ext cx="3970784" cy="4497363"/>
          </a:xfrm>
        </p:spPr>
        <p:txBody>
          <a:bodyPr/>
          <a:lstStyle/>
          <a:p>
            <a:pPr marL="0" indent="0" eaLnBrk="1" hangingPunct="1"/>
            <a:endParaRPr lang="en-US" sz="3200" dirty="0" smtClean="0"/>
          </a:p>
          <a:p>
            <a:pPr marL="0" indent="0" eaLnBrk="1" hangingPunct="1">
              <a:buFont typeface="Arial" charset="0"/>
              <a:buNone/>
            </a:pPr>
            <a:endParaRPr lang="en-US" sz="3200" dirty="0" smtClean="0"/>
          </a:p>
          <a:p>
            <a:pPr marL="0" indent="0" eaLnBrk="1" hangingPunct="1"/>
            <a:r>
              <a:rPr lang="en-US" sz="3200" dirty="0" smtClean="0"/>
              <a:t> </a:t>
            </a:r>
            <a:r>
              <a:rPr lang="en-US" sz="3200" dirty="0" err="1" smtClean="0"/>
              <a:t>Trekken</a:t>
            </a:r>
            <a:r>
              <a:rPr lang="en-US" sz="3200" dirty="0" smtClean="0"/>
              <a:t> of </a:t>
            </a:r>
            <a:r>
              <a:rPr lang="en-US" sz="3200" dirty="0" err="1" smtClean="0"/>
              <a:t>knippen</a:t>
            </a:r>
            <a:r>
              <a:rPr lang="en-US" sz="3200" dirty="0" smtClean="0"/>
              <a:t>?</a:t>
            </a:r>
          </a:p>
          <a:p>
            <a:pPr marL="0" indent="0" eaLnBrk="1" hangingPunct="1"/>
            <a:endParaRPr lang="en-US" sz="3200" dirty="0" smtClean="0"/>
          </a:p>
          <a:p>
            <a:pPr marL="0" indent="0" eaLnBrk="1" hangingPunct="1">
              <a:buFont typeface="Arial" charset="0"/>
              <a:buNone/>
            </a:pPr>
            <a:endParaRPr lang="en-US" sz="3200" dirty="0" smtClean="0"/>
          </a:p>
          <a:p>
            <a:pPr marL="0" indent="0" eaLnBrk="1" hangingPunct="1">
              <a:buFont typeface="Arial" charset="0"/>
              <a:buNone/>
            </a:pPr>
            <a:endParaRPr lang="nl-NL" sz="2400" dirty="0" smtClean="0"/>
          </a:p>
        </p:txBody>
      </p:sp>
      <p:sp>
        <p:nvSpPr>
          <p:cNvPr id="6148" name="Tijdelijke aanduiding voor inhoud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nl-NL" smtClean="0"/>
          </a:p>
          <a:p>
            <a:pPr>
              <a:buFont typeface="Arial" charset="0"/>
              <a:buNone/>
            </a:pPr>
            <a:endParaRPr lang="nl-NL" smtClean="0"/>
          </a:p>
        </p:txBody>
      </p:sp>
      <p:pic>
        <p:nvPicPr>
          <p:cNvPr id="6149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2060575"/>
            <a:ext cx="4133884" cy="30966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49211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De benen</a:t>
            </a:r>
            <a:endParaRPr lang="nl-NL" smtClean="0"/>
          </a:p>
        </p:txBody>
      </p:sp>
      <p:sp>
        <p:nvSpPr>
          <p:cNvPr id="7171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3708400" y="1600200"/>
            <a:ext cx="4978400" cy="4525963"/>
          </a:xfrm>
        </p:spPr>
        <p:txBody>
          <a:bodyPr/>
          <a:lstStyle/>
          <a:p>
            <a:pPr marL="0" indent="0" eaLnBrk="1" hangingPunct="1"/>
            <a:endParaRPr lang="en-US" sz="3200" smtClean="0"/>
          </a:p>
          <a:p>
            <a:pPr marL="0" indent="0" eaLnBrk="1" hangingPunct="1">
              <a:buFont typeface="Arial" charset="0"/>
              <a:buNone/>
            </a:pPr>
            <a:endParaRPr lang="en-US" sz="3200" smtClean="0"/>
          </a:p>
          <a:p>
            <a:pPr marL="0" indent="0" eaLnBrk="1" hangingPunct="1"/>
            <a:r>
              <a:rPr lang="en-US" sz="3200" smtClean="0"/>
              <a:t> Witte voeten</a:t>
            </a:r>
          </a:p>
          <a:p>
            <a:pPr marL="0" indent="0" eaLnBrk="1" hangingPunct="1"/>
            <a:endParaRPr lang="en-US" sz="3200" smtClean="0"/>
          </a:p>
          <a:p>
            <a:pPr marL="0" indent="0" eaLnBrk="1" hangingPunct="1"/>
            <a:r>
              <a:rPr lang="en-US" sz="3200" smtClean="0"/>
              <a:t> Opscheren/opknippen</a:t>
            </a:r>
          </a:p>
          <a:p>
            <a:pPr marL="0" indent="0" eaLnBrk="1" hangingPunct="1"/>
            <a:endParaRPr lang="en-US" sz="3200" smtClean="0"/>
          </a:p>
          <a:p>
            <a:pPr marL="0" indent="0" eaLnBrk="1" hangingPunct="1">
              <a:buFont typeface="Arial" charset="0"/>
              <a:buNone/>
            </a:pPr>
            <a:endParaRPr lang="en-US" sz="3200" smtClean="0"/>
          </a:p>
          <a:p>
            <a:pPr marL="0" indent="0" eaLnBrk="1" hangingPunct="1">
              <a:buFont typeface="Arial" charset="0"/>
              <a:buNone/>
            </a:pPr>
            <a:endParaRPr lang="nl-NL" sz="2400" smtClean="0"/>
          </a:p>
        </p:txBody>
      </p:sp>
      <p:sp>
        <p:nvSpPr>
          <p:cNvPr id="7172" name="Tijdelijke aanduiding voor inhoud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nl-NL" smtClean="0"/>
          </a:p>
          <a:p>
            <a:pPr>
              <a:buFont typeface="Arial" charset="0"/>
              <a:buNone/>
            </a:pPr>
            <a:endParaRPr lang="nl-NL" smtClean="0"/>
          </a:p>
        </p:txBody>
      </p:sp>
      <p:pic>
        <p:nvPicPr>
          <p:cNvPr id="717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3018" y="1628800"/>
            <a:ext cx="1944613" cy="21026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4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650" y="4035183"/>
            <a:ext cx="2419350" cy="1895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85624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De staart</a:t>
            </a:r>
            <a:endParaRPr lang="nl-NL" smtClean="0"/>
          </a:p>
        </p:txBody>
      </p:sp>
      <p:sp>
        <p:nvSpPr>
          <p:cNvPr id="8195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3708401" y="1600200"/>
            <a:ext cx="4536008" cy="4525963"/>
          </a:xfrm>
        </p:spPr>
        <p:txBody>
          <a:bodyPr/>
          <a:lstStyle/>
          <a:p>
            <a:pPr marL="0" indent="0" eaLnBrk="1" hangingPunct="1">
              <a:buFont typeface="Arial" charset="0"/>
              <a:buNone/>
            </a:pPr>
            <a:endParaRPr lang="en-US" sz="3200" dirty="0" smtClean="0"/>
          </a:p>
          <a:p>
            <a:pPr marL="0" indent="0" eaLnBrk="1" hangingPunct="1"/>
            <a:r>
              <a:rPr lang="en-US" sz="3200" dirty="0" smtClean="0"/>
              <a:t> </a:t>
            </a:r>
            <a:r>
              <a:rPr lang="en-US" sz="3200" dirty="0" err="1" smtClean="0"/>
              <a:t>Opscheren</a:t>
            </a:r>
            <a:endParaRPr lang="en-US" sz="3200" dirty="0" smtClean="0"/>
          </a:p>
          <a:p>
            <a:pPr marL="0" indent="0" eaLnBrk="1" hangingPunct="1"/>
            <a:r>
              <a:rPr lang="en-US" sz="3200" dirty="0" smtClean="0"/>
              <a:t> </a:t>
            </a:r>
            <a:r>
              <a:rPr lang="en-US" sz="3200" dirty="0" err="1" smtClean="0"/>
              <a:t>Ongewenste</a:t>
            </a:r>
            <a:r>
              <a:rPr lang="en-US" sz="3200" dirty="0" smtClean="0"/>
              <a:t> </a:t>
            </a:r>
            <a:r>
              <a:rPr lang="en-US" sz="3200" dirty="0" err="1" smtClean="0"/>
              <a:t>haren</a:t>
            </a:r>
            <a:r>
              <a:rPr lang="en-US" sz="3200" dirty="0" smtClean="0"/>
              <a:t> </a:t>
            </a:r>
            <a:r>
              <a:rPr lang="en-US" sz="3200" dirty="0" err="1" smtClean="0"/>
              <a:t>trekken</a:t>
            </a:r>
            <a:endParaRPr lang="en-US" sz="3200" dirty="0" smtClean="0"/>
          </a:p>
          <a:p>
            <a:pPr marL="0" indent="0" eaLnBrk="1" hangingPunct="1"/>
            <a:r>
              <a:rPr lang="en-US" sz="3200" dirty="0" smtClean="0"/>
              <a:t> </a:t>
            </a:r>
            <a:r>
              <a:rPr lang="en-US" sz="3200" dirty="0" err="1" smtClean="0"/>
              <a:t>Inkorten</a:t>
            </a:r>
            <a:r>
              <a:rPr lang="en-US" sz="3200" dirty="0" smtClean="0"/>
              <a:t> op </a:t>
            </a:r>
            <a:r>
              <a:rPr lang="en-US" sz="3200" dirty="0" err="1" smtClean="0"/>
              <a:t>gewenste</a:t>
            </a:r>
            <a:r>
              <a:rPr lang="en-US" sz="3200" dirty="0" smtClean="0"/>
              <a:t> </a:t>
            </a:r>
            <a:r>
              <a:rPr lang="en-US" sz="3200" dirty="0" err="1" smtClean="0"/>
              <a:t>lengte</a:t>
            </a:r>
            <a:endParaRPr lang="en-US" sz="3200" dirty="0" smtClean="0"/>
          </a:p>
          <a:p>
            <a:pPr marL="0" indent="0" eaLnBrk="1" hangingPunct="1"/>
            <a:endParaRPr lang="en-US" sz="3200" dirty="0" smtClean="0"/>
          </a:p>
          <a:p>
            <a:pPr marL="0" indent="0" eaLnBrk="1" hangingPunct="1">
              <a:buFont typeface="Arial" charset="0"/>
              <a:buNone/>
            </a:pPr>
            <a:endParaRPr lang="en-US" sz="3200" dirty="0" smtClean="0"/>
          </a:p>
          <a:p>
            <a:pPr marL="0" indent="0" eaLnBrk="1" hangingPunct="1">
              <a:buFont typeface="Arial" charset="0"/>
              <a:buNone/>
            </a:pPr>
            <a:endParaRPr lang="nl-NL" sz="2400" dirty="0" smtClean="0"/>
          </a:p>
        </p:txBody>
      </p:sp>
      <p:sp>
        <p:nvSpPr>
          <p:cNvPr id="8196" name="Tijdelijke aanduiding voor inhoud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nl-NL" smtClean="0"/>
          </a:p>
          <a:p>
            <a:pPr>
              <a:buFont typeface="Arial" charset="0"/>
              <a:buNone/>
            </a:pPr>
            <a:r>
              <a:rPr lang="en-US" smtClean="0"/>
              <a:t> </a:t>
            </a:r>
            <a:endParaRPr lang="nl-NL" smtClean="0"/>
          </a:p>
        </p:txBody>
      </p:sp>
      <p:pic>
        <p:nvPicPr>
          <p:cNvPr id="819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4941" y="1844675"/>
            <a:ext cx="2751660" cy="36725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61072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5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Het hele paard scheren</a:t>
            </a:r>
            <a:endParaRPr lang="nl-NL" smtClean="0"/>
          </a:p>
        </p:txBody>
      </p:sp>
      <p:sp>
        <p:nvSpPr>
          <p:cNvPr id="9219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3708400" y="1700213"/>
            <a:ext cx="5183188" cy="4525962"/>
          </a:xfrm>
        </p:spPr>
        <p:txBody>
          <a:bodyPr/>
          <a:lstStyle/>
          <a:p>
            <a:pPr marL="0" indent="0" eaLnBrk="1" hangingPunct="1">
              <a:buFont typeface="Arial" charset="0"/>
              <a:buNone/>
            </a:pPr>
            <a:endParaRPr lang="en-US" sz="3200" dirty="0" smtClean="0"/>
          </a:p>
          <a:p>
            <a:pPr marL="0" indent="0" eaLnBrk="1" hangingPunct="1"/>
            <a:endParaRPr lang="en-US" sz="3200" dirty="0" smtClean="0"/>
          </a:p>
          <a:p>
            <a:pPr marL="0" indent="0" eaLnBrk="1" hangingPunct="1"/>
            <a:r>
              <a:rPr lang="en-US" sz="3200" dirty="0" smtClean="0"/>
              <a:t> </a:t>
            </a:r>
            <a:endParaRPr lang="nl-NL" sz="2400" dirty="0" smtClean="0"/>
          </a:p>
        </p:txBody>
      </p:sp>
      <p:sp>
        <p:nvSpPr>
          <p:cNvPr id="9220" name="Tijdelijke aanduiding voor inhoud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nl-NL" smtClean="0"/>
          </a:p>
          <a:p>
            <a:pPr>
              <a:buFont typeface="Arial" charset="0"/>
              <a:buNone/>
            </a:pPr>
            <a:r>
              <a:rPr lang="en-US" smtClean="0"/>
              <a:t>  </a:t>
            </a:r>
            <a:endParaRPr lang="nl-NL" smtClean="0"/>
          </a:p>
        </p:txBody>
      </p:sp>
      <p:pic>
        <p:nvPicPr>
          <p:cNvPr id="9221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341100"/>
            <a:ext cx="6912892" cy="51766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89825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el 1"/>
          <p:cNvSpPr>
            <a:spLocks noGrp="1"/>
          </p:cNvSpPr>
          <p:nvPr>
            <p:ph type="title"/>
          </p:nvPr>
        </p:nvSpPr>
        <p:spPr>
          <a:xfrm>
            <a:off x="539552" y="260648"/>
            <a:ext cx="8229600" cy="1143000"/>
          </a:xfrm>
        </p:spPr>
        <p:txBody>
          <a:bodyPr/>
          <a:lstStyle/>
          <a:p>
            <a:pPr eaLnBrk="1" hangingPunct="1"/>
            <a:r>
              <a:rPr lang="en-US" smtClean="0"/>
              <a:t>Vlechten van de manen</a:t>
            </a:r>
            <a:endParaRPr lang="nl-NL" smtClean="0"/>
          </a:p>
        </p:txBody>
      </p:sp>
      <p:sp>
        <p:nvSpPr>
          <p:cNvPr id="12291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5148064" y="1773238"/>
            <a:ext cx="5183188" cy="4525962"/>
          </a:xfrm>
        </p:spPr>
        <p:txBody>
          <a:bodyPr/>
          <a:lstStyle/>
          <a:p>
            <a:pPr marL="0" indent="0" eaLnBrk="1" hangingPunct="1">
              <a:buFont typeface="Arial" charset="0"/>
              <a:buNone/>
            </a:pPr>
            <a:endParaRPr lang="en-US" sz="3200" dirty="0" smtClean="0"/>
          </a:p>
          <a:p>
            <a:pPr marL="0" indent="0" eaLnBrk="1" hangingPunct="1"/>
            <a:r>
              <a:rPr lang="en-US" sz="3200" dirty="0" smtClean="0"/>
              <a:t> </a:t>
            </a:r>
            <a:r>
              <a:rPr lang="en-US" sz="3200" dirty="0" err="1" smtClean="0"/>
              <a:t>Elastiekjes</a:t>
            </a:r>
            <a:endParaRPr lang="en-US" sz="3200" dirty="0" smtClean="0"/>
          </a:p>
          <a:p>
            <a:pPr marL="0" indent="0" eaLnBrk="1" hangingPunct="1"/>
            <a:r>
              <a:rPr lang="en-US" sz="3200" dirty="0" smtClean="0"/>
              <a:t> </a:t>
            </a:r>
            <a:r>
              <a:rPr lang="en-US" sz="3200" dirty="0" err="1" smtClean="0"/>
              <a:t>Naald</a:t>
            </a:r>
            <a:r>
              <a:rPr lang="en-US" sz="3200" dirty="0" smtClean="0"/>
              <a:t> en </a:t>
            </a:r>
            <a:r>
              <a:rPr lang="en-US" sz="3200" dirty="0" err="1" smtClean="0"/>
              <a:t>draad</a:t>
            </a:r>
            <a:endParaRPr lang="en-US" sz="3200" dirty="0" smtClean="0"/>
          </a:p>
          <a:p>
            <a:pPr marL="0" indent="0" eaLnBrk="1" hangingPunct="1"/>
            <a:r>
              <a:rPr lang="en-US" sz="3200" dirty="0" smtClean="0"/>
              <a:t> </a:t>
            </a:r>
            <a:r>
              <a:rPr lang="en-US" sz="3200" dirty="0" err="1" smtClean="0"/>
              <a:t>Knotjes</a:t>
            </a:r>
            <a:endParaRPr lang="en-US" sz="3200" dirty="0" smtClean="0"/>
          </a:p>
          <a:p>
            <a:pPr marL="0" indent="0" eaLnBrk="1" hangingPunct="1"/>
            <a:r>
              <a:rPr lang="en-US" sz="3200" dirty="0" smtClean="0"/>
              <a:t> </a:t>
            </a:r>
            <a:r>
              <a:rPr lang="en-US" sz="3200" dirty="0" err="1" smtClean="0"/>
              <a:t>Roosjes</a:t>
            </a:r>
            <a:endParaRPr lang="en-US" sz="3200" dirty="0" smtClean="0"/>
          </a:p>
          <a:p>
            <a:pPr marL="0" indent="0" eaLnBrk="1" hangingPunct="1"/>
            <a:r>
              <a:rPr lang="en-US" sz="3200" dirty="0" smtClean="0"/>
              <a:t> </a:t>
            </a:r>
            <a:r>
              <a:rPr lang="en-US" sz="3200" dirty="0" err="1" smtClean="0"/>
              <a:t>Hengstenvlecht</a:t>
            </a:r>
            <a:endParaRPr lang="en-US" sz="3200" dirty="0" smtClean="0"/>
          </a:p>
        </p:txBody>
      </p:sp>
      <p:sp>
        <p:nvSpPr>
          <p:cNvPr id="12292" name="Tijdelijke aanduiding voor inhoud 4"/>
          <p:cNvSpPr>
            <a:spLocks noGrp="1"/>
          </p:cNvSpPr>
          <p:nvPr>
            <p:ph sz="half" idx="1"/>
          </p:nvPr>
        </p:nvSpPr>
        <p:spPr>
          <a:xfrm>
            <a:off x="327911" y="1627114"/>
            <a:ext cx="3657600" cy="4590288"/>
          </a:xfrm>
        </p:spPr>
        <p:txBody>
          <a:bodyPr/>
          <a:lstStyle/>
          <a:p>
            <a:endParaRPr lang="nl-NL" smtClean="0"/>
          </a:p>
          <a:p>
            <a:pPr>
              <a:buFont typeface="Arial" charset="0"/>
              <a:buNone/>
            </a:pPr>
            <a:r>
              <a:rPr lang="en-US" smtClean="0"/>
              <a:t>  </a:t>
            </a:r>
            <a:endParaRPr lang="nl-NL" smtClean="0"/>
          </a:p>
        </p:txBody>
      </p:sp>
      <p:pic>
        <p:nvPicPr>
          <p:cNvPr id="1229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4788" y="1773238"/>
            <a:ext cx="2496482" cy="18717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294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1728983"/>
            <a:ext cx="1999431" cy="26666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295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4365625"/>
            <a:ext cx="2952006" cy="22171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264188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22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22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22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1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el 1"/>
          <p:cNvSpPr>
            <a:spLocks noGrp="1"/>
          </p:cNvSpPr>
          <p:nvPr>
            <p:ph type="title"/>
          </p:nvPr>
        </p:nvSpPr>
        <p:spPr>
          <a:xfrm>
            <a:off x="468313" y="333375"/>
            <a:ext cx="8229600" cy="1143000"/>
          </a:xfrm>
        </p:spPr>
        <p:txBody>
          <a:bodyPr/>
          <a:lstStyle/>
          <a:p>
            <a:pPr eaLnBrk="1" hangingPunct="1"/>
            <a:r>
              <a:rPr lang="en-US" smtClean="0"/>
              <a:t>Vlechten van de staart</a:t>
            </a:r>
            <a:endParaRPr lang="nl-NL" smtClean="0"/>
          </a:p>
        </p:txBody>
      </p:sp>
      <p:sp>
        <p:nvSpPr>
          <p:cNvPr id="14339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067944" y="1772815"/>
            <a:ext cx="4823644" cy="4453359"/>
          </a:xfrm>
        </p:spPr>
        <p:txBody>
          <a:bodyPr/>
          <a:lstStyle/>
          <a:p>
            <a:pPr marL="0" indent="0" eaLnBrk="1" hangingPunct="1"/>
            <a:r>
              <a:rPr lang="en-US" sz="3200" dirty="0" smtClean="0"/>
              <a:t> </a:t>
            </a:r>
            <a:r>
              <a:rPr lang="en-US" sz="3200" dirty="0" err="1" smtClean="0"/>
              <a:t>Vlechten</a:t>
            </a:r>
            <a:r>
              <a:rPr lang="en-US" sz="3200" dirty="0" smtClean="0"/>
              <a:t> met </a:t>
            </a:r>
            <a:r>
              <a:rPr lang="en-US" sz="3200" dirty="0" err="1" smtClean="0"/>
              <a:t>visgraatmodel</a:t>
            </a:r>
            <a:endParaRPr lang="en-US" sz="3200" dirty="0" smtClean="0"/>
          </a:p>
        </p:txBody>
      </p:sp>
      <p:sp>
        <p:nvSpPr>
          <p:cNvPr id="14340" name="Tijdelijke aanduiding voor inhoud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nl-NL" smtClean="0"/>
          </a:p>
          <a:p>
            <a:pPr>
              <a:buFont typeface="Arial" charset="0"/>
              <a:buNone/>
            </a:pPr>
            <a:r>
              <a:rPr lang="en-US" smtClean="0"/>
              <a:t>  </a:t>
            </a:r>
            <a:endParaRPr lang="nl-NL" smtClean="0"/>
          </a:p>
        </p:txBody>
      </p:sp>
      <p:pic>
        <p:nvPicPr>
          <p:cNvPr id="14341" name="Afbeelding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" y="1533525"/>
            <a:ext cx="2833180" cy="2111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3419866"/>
            <a:ext cx="2232248" cy="29801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59069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el 1"/>
          <p:cNvSpPr>
            <a:spLocks noGrp="1"/>
          </p:cNvSpPr>
          <p:nvPr>
            <p:ph type="title"/>
          </p:nvPr>
        </p:nvSpPr>
        <p:spPr>
          <a:xfrm>
            <a:off x="468313" y="333375"/>
            <a:ext cx="8229600" cy="1143000"/>
          </a:xfrm>
        </p:spPr>
        <p:txBody>
          <a:bodyPr/>
          <a:lstStyle/>
          <a:p>
            <a:pPr eaLnBrk="1" hangingPunct="1"/>
            <a:r>
              <a:rPr lang="en-US" smtClean="0"/>
              <a:t>Andere rassen</a:t>
            </a:r>
            <a:endParaRPr lang="nl-NL" smtClean="0"/>
          </a:p>
        </p:txBody>
      </p:sp>
      <p:sp>
        <p:nvSpPr>
          <p:cNvPr id="15363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3708400" y="1700213"/>
            <a:ext cx="5183188" cy="4525962"/>
          </a:xfrm>
        </p:spPr>
        <p:txBody>
          <a:bodyPr/>
          <a:lstStyle/>
          <a:p>
            <a:pPr marL="0" indent="0" eaLnBrk="1" hangingPunct="1">
              <a:buFont typeface="Arial" charset="0"/>
              <a:buNone/>
            </a:pPr>
            <a:endParaRPr lang="en-US" sz="3200" smtClean="0"/>
          </a:p>
          <a:p>
            <a:pPr marL="0" indent="0" eaLnBrk="1" hangingPunct="1">
              <a:buFont typeface="Arial" charset="0"/>
              <a:buNone/>
            </a:pPr>
            <a:endParaRPr lang="en-US" sz="3200" smtClean="0"/>
          </a:p>
        </p:txBody>
      </p:sp>
      <p:sp>
        <p:nvSpPr>
          <p:cNvPr id="15364" name="Tijdelijke aanduiding voor inhoud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nl-NL" smtClean="0"/>
          </a:p>
          <a:p>
            <a:pPr>
              <a:buFont typeface="Arial" charset="0"/>
              <a:buNone/>
            </a:pPr>
            <a:r>
              <a:rPr lang="en-US" smtClean="0"/>
              <a:t>  </a:t>
            </a:r>
            <a:endParaRPr lang="nl-NL" smtClean="0"/>
          </a:p>
        </p:txBody>
      </p:sp>
      <p:pic>
        <p:nvPicPr>
          <p:cNvPr id="1536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088" y="1484313"/>
            <a:ext cx="3463676" cy="23047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36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1412875"/>
            <a:ext cx="3807396" cy="25724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367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088" y="3996027"/>
            <a:ext cx="3168154" cy="27230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368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24041" y="4076700"/>
            <a:ext cx="3527697" cy="26423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87485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ijdelijke aanduiding voor inhoud 2"/>
          <p:cNvSpPr>
            <a:spLocks noGrp="1"/>
          </p:cNvSpPr>
          <p:nvPr>
            <p:ph idx="1"/>
          </p:nvPr>
        </p:nvSpPr>
        <p:spPr>
          <a:xfrm>
            <a:off x="539553" y="1052736"/>
            <a:ext cx="7776864" cy="5119464"/>
          </a:xfrm>
        </p:spPr>
        <p:txBody>
          <a:bodyPr>
            <a:normAutofit lnSpcReduction="10000"/>
          </a:bodyPr>
          <a:lstStyle/>
          <a:p>
            <a:r>
              <a:rPr lang="en-US" sz="2600" dirty="0" err="1" smtClean="0">
                <a:solidFill>
                  <a:schemeClr val="tx1"/>
                </a:solidFill>
              </a:rPr>
              <a:t>Regelmatig</a:t>
            </a:r>
            <a:r>
              <a:rPr lang="en-US" sz="2600" dirty="0" smtClean="0">
                <a:solidFill>
                  <a:schemeClr val="tx1"/>
                </a:solidFill>
              </a:rPr>
              <a:t> </a:t>
            </a:r>
            <a:r>
              <a:rPr lang="en-US" sz="2600" dirty="0" err="1" smtClean="0">
                <a:solidFill>
                  <a:schemeClr val="tx1"/>
                </a:solidFill>
              </a:rPr>
              <a:t>onderhoud</a:t>
            </a:r>
            <a:r>
              <a:rPr lang="en-US" sz="2600" dirty="0" smtClean="0">
                <a:solidFill>
                  <a:schemeClr val="tx1"/>
                </a:solidFill>
              </a:rPr>
              <a:t> </a:t>
            </a:r>
            <a:r>
              <a:rPr lang="en-US" sz="2600" dirty="0" err="1" smtClean="0">
                <a:solidFill>
                  <a:schemeClr val="tx1"/>
                </a:solidFill>
              </a:rPr>
              <a:t>verhoogt</a:t>
            </a:r>
            <a:r>
              <a:rPr lang="en-US" sz="2600" dirty="0" smtClean="0">
                <a:solidFill>
                  <a:schemeClr val="tx1"/>
                </a:solidFill>
              </a:rPr>
              <a:t> comfort en </a:t>
            </a:r>
            <a:r>
              <a:rPr lang="en-US" sz="2600" dirty="0" err="1" smtClean="0">
                <a:solidFill>
                  <a:schemeClr val="tx1"/>
                </a:solidFill>
              </a:rPr>
              <a:t>veiligheid</a:t>
            </a:r>
            <a:r>
              <a:rPr lang="en-US" sz="2600" dirty="0" smtClean="0">
                <a:solidFill>
                  <a:schemeClr val="tx1"/>
                </a:solidFill>
              </a:rPr>
              <a:t>.</a:t>
            </a:r>
            <a:br>
              <a:rPr lang="en-US" sz="2600" dirty="0" smtClean="0">
                <a:solidFill>
                  <a:schemeClr val="tx1"/>
                </a:solidFill>
              </a:rPr>
            </a:br>
            <a:endParaRPr lang="en-US" sz="2600" dirty="0" smtClean="0">
              <a:solidFill>
                <a:schemeClr val="tx1"/>
              </a:solidFill>
            </a:endParaRPr>
          </a:p>
          <a:p>
            <a:r>
              <a:rPr lang="en-US" sz="2600" dirty="0" err="1" smtClean="0">
                <a:solidFill>
                  <a:schemeClr val="tx1"/>
                </a:solidFill>
              </a:rPr>
              <a:t>Maak</a:t>
            </a:r>
            <a:r>
              <a:rPr lang="en-US" sz="2600" dirty="0" smtClean="0">
                <a:solidFill>
                  <a:schemeClr val="tx1"/>
                </a:solidFill>
              </a:rPr>
              <a:t> </a:t>
            </a:r>
            <a:r>
              <a:rPr lang="en-US" sz="2600" dirty="0" err="1" smtClean="0">
                <a:solidFill>
                  <a:schemeClr val="tx1"/>
                </a:solidFill>
              </a:rPr>
              <a:t>zadel</a:t>
            </a:r>
            <a:r>
              <a:rPr lang="en-US" sz="2600" dirty="0" smtClean="0">
                <a:solidFill>
                  <a:schemeClr val="tx1"/>
                </a:solidFill>
              </a:rPr>
              <a:t> en </a:t>
            </a:r>
            <a:r>
              <a:rPr lang="en-US" sz="2600" dirty="0" err="1" smtClean="0">
                <a:solidFill>
                  <a:schemeClr val="tx1"/>
                </a:solidFill>
              </a:rPr>
              <a:t>hoofdstel</a:t>
            </a:r>
            <a:r>
              <a:rPr lang="en-US" sz="2600" dirty="0" smtClean="0">
                <a:solidFill>
                  <a:schemeClr val="tx1"/>
                </a:solidFill>
              </a:rPr>
              <a:t> </a:t>
            </a:r>
            <a:r>
              <a:rPr lang="en-US" sz="2600" dirty="0" err="1" smtClean="0">
                <a:solidFill>
                  <a:schemeClr val="tx1"/>
                </a:solidFill>
              </a:rPr>
              <a:t>schoon</a:t>
            </a:r>
            <a:r>
              <a:rPr lang="en-US" sz="2600" dirty="0" smtClean="0">
                <a:solidFill>
                  <a:schemeClr val="tx1"/>
                </a:solidFill>
              </a:rPr>
              <a:t> met </a:t>
            </a:r>
            <a:r>
              <a:rPr lang="en-US" sz="2600" b="1" dirty="0" err="1" smtClean="0">
                <a:solidFill>
                  <a:schemeClr val="tx1"/>
                </a:solidFill>
              </a:rPr>
              <a:t>zadelzeep</a:t>
            </a:r>
            <a:r>
              <a:rPr lang="en-US" sz="2600" dirty="0" smtClean="0">
                <a:solidFill>
                  <a:schemeClr val="tx1"/>
                </a:solidFill>
              </a:rPr>
              <a:t>. </a:t>
            </a:r>
            <a:r>
              <a:rPr lang="en-US" sz="2600" dirty="0" err="1" smtClean="0">
                <a:solidFill>
                  <a:schemeClr val="tx1"/>
                </a:solidFill>
              </a:rPr>
              <a:t>Wrijf</a:t>
            </a:r>
            <a:r>
              <a:rPr lang="en-US" sz="2600" dirty="0" smtClean="0">
                <a:solidFill>
                  <a:schemeClr val="tx1"/>
                </a:solidFill>
              </a:rPr>
              <a:t> </a:t>
            </a:r>
            <a:r>
              <a:rPr lang="en-US" sz="2600" dirty="0" err="1" smtClean="0">
                <a:solidFill>
                  <a:schemeClr val="tx1"/>
                </a:solidFill>
              </a:rPr>
              <a:t>ze</a:t>
            </a:r>
            <a:r>
              <a:rPr lang="en-US" sz="2600" dirty="0" smtClean="0">
                <a:solidFill>
                  <a:schemeClr val="tx1"/>
                </a:solidFill>
              </a:rPr>
              <a:t> </a:t>
            </a:r>
            <a:r>
              <a:rPr lang="en-US" sz="2600" dirty="0" err="1" smtClean="0">
                <a:solidFill>
                  <a:schemeClr val="tx1"/>
                </a:solidFill>
              </a:rPr>
              <a:t>daarna</a:t>
            </a:r>
            <a:r>
              <a:rPr lang="en-US" sz="2600" dirty="0" smtClean="0">
                <a:solidFill>
                  <a:schemeClr val="tx1"/>
                </a:solidFill>
              </a:rPr>
              <a:t> in met </a:t>
            </a:r>
            <a:r>
              <a:rPr lang="en-US" sz="2600" b="1" dirty="0" err="1" smtClean="0">
                <a:solidFill>
                  <a:schemeClr val="tx1"/>
                </a:solidFill>
              </a:rPr>
              <a:t>blanke</a:t>
            </a:r>
            <a:r>
              <a:rPr lang="en-US" sz="2600" b="1" dirty="0" smtClean="0">
                <a:solidFill>
                  <a:schemeClr val="tx1"/>
                </a:solidFill>
              </a:rPr>
              <a:t> was</a:t>
            </a:r>
            <a:r>
              <a:rPr lang="en-US" sz="2600" dirty="0" smtClean="0">
                <a:solidFill>
                  <a:schemeClr val="tx1"/>
                </a:solidFill>
              </a:rPr>
              <a:t>. </a:t>
            </a:r>
          </a:p>
          <a:p>
            <a:r>
              <a:rPr lang="en-US" sz="2600" b="1" dirty="0" err="1" smtClean="0">
                <a:solidFill>
                  <a:schemeClr val="tx1"/>
                </a:solidFill>
              </a:rPr>
              <a:t>Controleer</a:t>
            </a:r>
            <a:r>
              <a:rPr lang="en-US" sz="2600" dirty="0" smtClean="0">
                <a:solidFill>
                  <a:schemeClr val="tx1"/>
                </a:solidFill>
              </a:rPr>
              <a:t> het </a:t>
            </a:r>
            <a:r>
              <a:rPr lang="en-US" sz="2600" dirty="0" err="1" smtClean="0">
                <a:solidFill>
                  <a:schemeClr val="tx1"/>
                </a:solidFill>
              </a:rPr>
              <a:t>tuig</a:t>
            </a:r>
            <a:r>
              <a:rPr lang="en-US" sz="2600" dirty="0" smtClean="0">
                <a:solidFill>
                  <a:schemeClr val="tx1"/>
                </a:solidFill>
              </a:rPr>
              <a:t> </a:t>
            </a:r>
            <a:r>
              <a:rPr lang="en-US" sz="2600" dirty="0" err="1" smtClean="0">
                <a:solidFill>
                  <a:schemeClr val="tx1"/>
                </a:solidFill>
              </a:rPr>
              <a:t>regelmatig</a:t>
            </a:r>
            <a:r>
              <a:rPr lang="en-US" sz="2600" dirty="0" smtClean="0">
                <a:solidFill>
                  <a:schemeClr val="tx1"/>
                </a:solidFill>
              </a:rPr>
              <a:t> op </a:t>
            </a:r>
            <a:r>
              <a:rPr lang="en-US" sz="2600" dirty="0" err="1" smtClean="0">
                <a:solidFill>
                  <a:schemeClr val="tx1"/>
                </a:solidFill>
              </a:rPr>
              <a:t>scheurtjes</a:t>
            </a:r>
            <a:r>
              <a:rPr lang="en-US" sz="2600" dirty="0" smtClean="0">
                <a:solidFill>
                  <a:schemeClr val="tx1"/>
                </a:solidFill>
              </a:rPr>
              <a:t> </a:t>
            </a:r>
            <a:br>
              <a:rPr lang="en-US" sz="2600" dirty="0" smtClean="0">
                <a:solidFill>
                  <a:schemeClr val="tx1"/>
                </a:solidFill>
              </a:rPr>
            </a:br>
            <a:r>
              <a:rPr lang="en-US" sz="2600" dirty="0" smtClean="0">
                <a:solidFill>
                  <a:schemeClr val="tx1"/>
                </a:solidFill>
              </a:rPr>
              <a:t>en </a:t>
            </a:r>
            <a:r>
              <a:rPr lang="en-US" sz="2600" dirty="0" err="1" smtClean="0">
                <a:solidFill>
                  <a:schemeClr val="tx1"/>
                </a:solidFill>
              </a:rPr>
              <a:t>beschadigingen</a:t>
            </a:r>
            <a:r>
              <a:rPr lang="en-US" sz="2600" dirty="0" smtClean="0">
                <a:solidFill>
                  <a:schemeClr val="tx1"/>
                </a:solidFill>
              </a:rPr>
              <a:t>.</a:t>
            </a:r>
          </a:p>
          <a:p>
            <a:r>
              <a:rPr lang="en-US" sz="2600" i="1" dirty="0" err="1" smtClean="0">
                <a:solidFill>
                  <a:schemeClr val="tx1"/>
                </a:solidFill>
              </a:rPr>
              <a:t>Laat</a:t>
            </a:r>
            <a:r>
              <a:rPr lang="en-US" sz="2600" i="1" dirty="0" smtClean="0">
                <a:solidFill>
                  <a:schemeClr val="tx1"/>
                </a:solidFill>
              </a:rPr>
              <a:t> het </a:t>
            </a:r>
            <a:r>
              <a:rPr lang="en-US" sz="2600" i="1" dirty="0" err="1" smtClean="0">
                <a:solidFill>
                  <a:schemeClr val="tx1"/>
                </a:solidFill>
              </a:rPr>
              <a:t>zadel</a:t>
            </a:r>
            <a:r>
              <a:rPr lang="en-US" sz="2600" i="1" dirty="0" smtClean="0">
                <a:solidFill>
                  <a:schemeClr val="tx1"/>
                </a:solidFill>
              </a:rPr>
              <a:t> </a:t>
            </a:r>
            <a:r>
              <a:rPr lang="en-US" sz="2600" i="1" dirty="0" err="1" smtClean="0">
                <a:solidFill>
                  <a:schemeClr val="tx1"/>
                </a:solidFill>
              </a:rPr>
              <a:t>minimaal</a:t>
            </a:r>
            <a:r>
              <a:rPr lang="en-US" sz="2600" i="1" dirty="0" smtClean="0">
                <a:solidFill>
                  <a:schemeClr val="tx1"/>
                </a:solidFill>
              </a:rPr>
              <a:t> </a:t>
            </a:r>
            <a:r>
              <a:rPr lang="nl-NL" sz="2600" i="1" dirty="0" smtClean="0">
                <a:solidFill>
                  <a:schemeClr val="tx1"/>
                </a:solidFill>
              </a:rPr>
              <a:t>één keer per jaar </a:t>
            </a:r>
            <a:br>
              <a:rPr lang="nl-NL" sz="2600" i="1" dirty="0" smtClean="0">
                <a:solidFill>
                  <a:schemeClr val="tx1"/>
                </a:solidFill>
              </a:rPr>
            </a:br>
            <a:r>
              <a:rPr lang="nl-NL" sz="2600" i="1" dirty="0" smtClean="0">
                <a:solidFill>
                  <a:schemeClr val="tx1"/>
                </a:solidFill>
              </a:rPr>
              <a:t>controleren door een zadelmaker. </a:t>
            </a:r>
            <a:br>
              <a:rPr lang="nl-NL" sz="2600" i="1" dirty="0" smtClean="0">
                <a:solidFill>
                  <a:schemeClr val="tx1"/>
                </a:solidFill>
              </a:rPr>
            </a:br>
            <a:endParaRPr lang="nl-NL" sz="2600" i="1" dirty="0" smtClean="0">
              <a:solidFill>
                <a:schemeClr val="tx1"/>
              </a:solidFill>
            </a:endParaRPr>
          </a:p>
          <a:p>
            <a:r>
              <a:rPr lang="nl-NL" sz="2600" dirty="0" smtClean="0">
                <a:solidFill>
                  <a:schemeClr val="tx1"/>
                </a:solidFill>
              </a:rPr>
              <a:t>Berg het tuig op in een stof- en vorstvrije en </a:t>
            </a:r>
            <a:br>
              <a:rPr lang="nl-NL" sz="2600" dirty="0" smtClean="0">
                <a:solidFill>
                  <a:schemeClr val="tx1"/>
                </a:solidFill>
              </a:rPr>
            </a:br>
            <a:r>
              <a:rPr lang="nl-NL" sz="2600" dirty="0" smtClean="0">
                <a:solidFill>
                  <a:schemeClr val="tx1"/>
                </a:solidFill>
              </a:rPr>
              <a:t>goed geventileerde ruimte.</a:t>
            </a:r>
            <a:endParaRPr lang="en-US" sz="2600" dirty="0" smtClean="0">
              <a:solidFill>
                <a:schemeClr val="tx1"/>
              </a:solidFill>
            </a:endParaRPr>
          </a:p>
          <a:p>
            <a:endParaRPr lang="en-US" dirty="0" smtClean="0">
              <a:solidFill>
                <a:schemeClr val="tx1"/>
              </a:solidFill>
            </a:endParaRPr>
          </a:p>
          <a:p>
            <a:endParaRPr lang="en-US" dirty="0" smtClean="0"/>
          </a:p>
          <a:p>
            <a:pPr>
              <a:buFontTx/>
              <a:buNone/>
            </a:pPr>
            <a:endParaRPr lang="en-US" dirty="0" smtClean="0"/>
          </a:p>
          <a:p>
            <a:pPr>
              <a:buFontTx/>
              <a:buNone/>
            </a:pPr>
            <a:endParaRPr lang="en-US" dirty="0" smtClean="0"/>
          </a:p>
        </p:txBody>
      </p:sp>
      <p:pic>
        <p:nvPicPr>
          <p:cNvPr id="1822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051154" y="3962095"/>
            <a:ext cx="1954366" cy="288186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Titel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064896" cy="571500"/>
          </a:xfrm>
        </p:spPr>
        <p:txBody>
          <a:bodyPr/>
          <a:lstStyle/>
          <a:p>
            <a:r>
              <a:rPr lang="nl-NL" dirty="0" smtClean="0">
                <a:solidFill>
                  <a:schemeClr val="tx1"/>
                </a:solidFill>
              </a:rPr>
              <a:t>Onderhoud zadel &amp; hoofdstel</a:t>
            </a:r>
          </a:p>
        </p:txBody>
      </p:sp>
    </p:spTree>
    <p:extLst>
      <p:ext uri="{BB962C8B-B14F-4D97-AF65-F5344CB8AC3E}">
        <p14:creationId xmlns:p14="http://schemas.microsoft.com/office/powerpoint/2010/main" val="1534441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95288" y="404813"/>
            <a:ext cx="7924800" cy="649287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nl-NL" dirty="0" smtClean="0">
                <a:solidFill>
                  <a:schemeClr val="tx1"/>
                </a:solidFill>
              </a:rPr>
              <a:t>Lesopbouw</a:t>
            </a:r>
            <a:endParaRPr lang="nl-NL" dirty="0">
              <a:solidFill>
                <a:schemeClr val="tx1"/>
              </a:solidFill>
            </a:endParaRPr>
          </a:p>
        </p:txBody>
      </p:sp>
      <p:sp>
        <p:nvSpPr>
          <p:cNvPr id="3075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600" dirty="0" smtClean="0"/>
              <a:t>Oriëntatiefase</a:t>
            </a:r>
            <a:endParaRPr lang="nl-NL" sz="2600" dirty="0"/>
          </a:p>
          <a:p>
            <a:r>
              <a:rPr lang="nl-NL" sz="2600" dirty="0" smtClean="0"/>
              <a:t>Theorie</a:t>
            </a:r>
            <a:br>
              <a:rPr lang="nl-NL" sz="2600" dirty="0" smtClean="0"/>
            </a:br>
            <a:endParaRPr lang="nl-NL" sz="2600" dirty="0" smtClean="0"/>
          </a:p>
          <a:p>
            <a:r>
              <a:rPr lang="nl-NL" sz="2600" dirty="0" smtClean="0"/>
              <a:t>Aan de slag</a:t>
            </a:r>
          </a:p>
          <a:p>
            <a:r>
              <a:rPr lang="nl-NL" sz="2600" dirty="0" smtClean="0"/>
              <a:t>Theorie</a:t>
            </a:r>
          </a:p>
          <a:p>
            <a:r>
              <a:rPr lang="nl-NL" sz="2600" dirty="0" smtClean="0"/>
              <a:t>Praktische instructie</a:t>
            </a:r>
            <a:br>
              <a:rPr lang="nl-NL" sz="2600" dirty="0" smtClean="0"/>
            </a:br>
            <a:endParaRPr lang="nl-NL" sz="2600" dirty="0" smtClean="0"/>
          </a:p>
          <a:p>
            <a:r>
              <a:rPr lang="nl-NL" sz="2600" dirty="0" smtClean="0"/>
              <a:t>Evaluatiefas</a:t>
            </a:r>
            <a:r>
              <a:rPr lang="nl-NL" sz="2400" dirty="0" smtClean="0"/>
              <a:t>e</a:t>
            </a:r>
          </a:p>
        </p:txBody>
      </p:sp>
      <p:pic>
        <p:nvPicPr>
          <p:cNvPr id="3076" name="Picture 2" descr="http://paardenliefhebber.info/sub/downloads/paarden_plaatjes/Paarden%20-%20Paard%20in%20weid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0200" y="2205038"/>
            <a:ext cx="4530725" cy="301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681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ijdelijke aanduiding voor inhoud 2"/>
          <p:cNvSpPr>
            <a:spLocks noGrp="1"/>
          </p:cNvSpPr>
          <p:nvPr>
            <p:ph idx="1"/>
          </p:nvPr>
        </p:nvSpPr>
        <p:spPr>
          <a:xfrm>
            <a:off x="395536" y="1124744"/>
            <a:ext cx="8029327" cy="5047456"/>
          </a:xfrm>
        </p:spPr>
        <p:txBody>
          <a:bodyPr/>
          <a:lstStyle/>
          <a:p>
            <a:r>
              <a:rPr lang="en-US" sz="2600" dirty="0" err="1" smtClean="0">
                <a:solidFill>
                  <a:schemeClr val="tx1"/>
                </a:solidFill>
              </a:rPr>
              <a:t>Een</a:t>
            </a:r>
            <a:r>
              <a:rPr lang="en-US" sz="2600" dirty="0" smtClean="0">
                <a:solidFill>
                  <a:schemeClr val="tx1"/>
                </a:solidFill>
              </a:rPr>
              <a:t> </a:t>
            </a:r>
            <a:r>
              <a:rPr lang="en-US" sz="2600" b="1" dirty="0" err="1" smtClean="0">
                <a:solidFill>
                  <a:schemeClr val="tx1"/>
                </a:solidFill>
              </a:rPr>
              <a:t>dik</a:t>
            </a:r>
            <a:r>
              <a:rPr lang="en-US" sz="2600" dirty="0" smtClean="0">
                <a:solidFill>
                  <a:schemeClr val="tx1"/>
                </a:solidFill>
              </a:rPr>
              <a:t> bit is </a:t>
            </a:r>
            <a:r>
              <a:rPr lang="en-US" sz="2600" b="1" dirty="0" err="1" smtClean="0">
                <a:solidFill>
                  <a:schemeClr val="tx1"/>
                </a:solidFill>
              </a:rPr>
              <a:t>zachter</a:t>
            </a:r>
            <a:r>
              <a:rPr lang="en-US" sz="2600" dirty="0" smtClean="0">
                <a:solidFill>
                  <a:schemeClr val="tx1"/>
                </a:solidFill>
              </a:rPr>
              <a:t> </a:t>
            </a:r>
            <a:r>
              <a:rPr lang="en-US" sz="2600" dirty="0" err="1" smtClean="0">
                <a:solidFill>
                  <a:schemeClr val="tx1"/>
                </a:solidFill>
              </a:rPr>
              <a:t>voor</a:t>
            </a:r>
            <a:r>
              <a:rPr lang="en-US" sz="2600" dirty="0" smtClean="0">
                <a:solidFill>
                  <a:schemeClr val="tx1"/>
                </a:solidFill>
              </a:rPr>
              <a:t> de </a:t>
            </a:r>
            <a:r>
              <a:rPr lang="en-US" sz="2600" dirty="0" err="1" smtClean="0">
                <a:solidFill>
                  <a:schemeClr val="tx1"/>
                </a:solidFill>
              </a:rPr>
              <a:t>mond</a:t>
            </a:r>
            <a:r>
              <a:rPr lang="en-US" sz="2600" dirty="0" smtClean="0">
                <a:solidFill>
                  <a:schemeClr val="tx1"/>
                </a:solidFill>
              </a:rPr>
              <a:t> </a:t>
            </a:r>
            <a:r>
              <a:rPr lang="en-US" sz="2600" dirty="0" err="1" smtClean="0">
                <a:solidFill>
                  <a:schemeClr val="tx1"/>
                </a:solidFill>
              </a:rPr>
              <a:t>dan</a:t>
            </a:r>
            <a:r>
              <a:rPr lang="en-US" sz="2600" dirty="0" smtClean="0">
                <a:solidFill>
                  <a:schemeClr val="tx1"/>
                </a:solidFill>
              </a:rPr>
              <a:t> </a:t>
            </a:r>
            <a:r>
              <a:rPr lang="en-US" sz="2600" dirty="0" err="1" smtClean="0">
                <a:solidFill>
                  <a:schemeClr val="tx1"/>
                </a:solidFill>
              </a:rPr>
              <a:t>een</a:t>
            </a:r>
            <a:r>
              <a:rPr lang="en-US" sz="2600" dirty="0" smtClean="0">
                <a:solidFill>
                  <a:schemeClr val="tx1"/>
                </a:solidFill>
              </a:rPr>
              <a:t> dun bit.</a:t>
            </a:r>
          </a:p>
          <a:p>
            <a:r>
              <a:rPr lang="en-US" sz="2600" b="1" dirty="0" err="1" smtClean="0">
                <a:solidFill>
                  <a:schemeClr val="tx1"/>
                </a:solidFill>
              </a:rPr>
              <a:t>Enkel</a:t>
            </a:r>
            <a:r>
              <a:rPr lang="en-US" sz="2600" b="1" dirty="0" smtClean="0">
                <a:solidFill>
                  <a:schemeClr val="tx1"/>
                </a:solidFill>
              </a:rPr>
              <a:t> of </a:t>
            </a:r>
            <a:r>
              <a:rPr lang="en-US" sz="2600" b="1" dirty="0" err="1" smtClean="0">
                <a:solidFill>
                  <a:schemeClr val="tx1"/>
                </a:solidFill>
              </a:rPr>
              <a:t>dubbel</a:t>
            </a:r>
            <a:r>
              <a:rPr lang="en-US" sz="2600" b="1" dirty="0" smtClean="0">
                <a:solidFill>
                  <a:schemeClr val="tx1"/>
                </a:solidFill>
              </a:rPr>
              <a:t> </a:t>
            </a:r>
            <a:r>
              <a:rPr lang="en-US" sz="2600" b="1" dirty="0" err="1" smtClean="0">
                <a:solidFill>
                  <a:schemeClr val="tx1"/>
                </a:solidFill>
              </a:rPr>
              <a:t>gebroken</a:t>
            </a:r>
            <a:r>
              <a:rPr lang="en-US" sz="2600" b="1" dirty="0" smtClean="0">
                <a:solidFill>
                  <a:schemeClr val="tx1"/>
                </a:solidFill>
              </a:rPr>
              <a:t> </a:t>
            </a:r>
            <a:r>
              <a:rPr lang="en-US" sz="2600" dirty="0" smtClean="0">
                <a:solidFill>
                  <a:schemeClr val="tx1"/>
                </a:solidFill>
              </a:rPr>
              <a:t>bitten </a:t>
            </a:r>
            <a:r>
              <a:rPr lang="en-US" sz="2600" dirty="0" err="1" smtClean="0">
                <a:solidFill>
                  <a:schemeClr val="tx1"/>
                </a:solidFill>
              </a:rPr>
              <a:t>zijn</a:t>
            </a:r>
            <a:r>
              <a:rPr lang="en-US" sz="2600" dirty="0" smtClean="0">
                <a:solidFill>
                  <a:schemeClr val="tx1"/>
                </a:solidFill>
              </a:rPr>
              <a:t> </a:t>
            </a:r>
            <a:r>
              <a:rPr lang="en-US" sz="2600" dirty="0" err="1" smtClean="0">
                <a:solidFill>
                  <a:schemeClr val="tx1"/>
                </a:solidFill>
              </a:rPr>
              <a:t>vriendelijk</a:t>
            </a:r>
            <a:r>
              <a:rPr lang="en-US" sz="2600" dirty="0" smtClean="0">
                <a:solidFill>
                  <a:schemeClr val="tx1"/>
                </a:solidFill>
              </a:rPr>
              <a:t> </a:t>
            </a:r>
            <a:r>
              <a:rPr lang="en-US" sz="2600" dirty="0" err="1" smtClean="0">
                <a:solidFill>
                  <a:schemeClr val="tx1"/>
                </a:solidFill>
              </a:rPr>
              <a:t>voor</a:t>
            </a:r>
            <a:r>
              <a:rPr lang="en-US" sz="2600" dirty="0" smtClean="0">
                <a:solidFill>
                  <a:schemeClr val="tx1"/>
                </a:solidFill>
              </a:rPr>
              <a:t> de </a:t>
            </a:r>
            <a:r>
              <a:rPr lang="en-US" sz="2600" dirty="0" err="1" smtClean="0">
                <a:solidFill>
                  <a:schemeClr val="tx1"/>
                </a:solidFill>
              </a:rPr>
              <a:t>mond</a:t>
            </a:r>
            <a:r>
              <a:rPr lang="en-US" sz="2600" dirty="0" smtClean="0">
                <a:solidFill>
                  <a:schemeClr val="tx1"/>
                </a:solidFill>
              </a:rPr>
              <a:t> </a:t>
            </a:r>
            <a:r>
              <a:rPr lang="en-US" sz="2600" dirty="0" err="1" smtClean="0">
                <a:solidFill>
                  <a:schemeClr val="tx1"/>
                </a:solidFill>
              </a:rPr>
              <a:t>omdat</a:t>
            </a:r>
            <a:r>
              <a:rPr lang="en-US" sz="2600" dirty="0" smtClean="0">
                <a:solidFill>
                  <a:schemeClr val="tx1"/>
                </a:solidFill>
              </a:rPr>
              <a:t> het </a:t>
            </a:r>
            <a:r>
              <a:rPr lang="en-US" sz="2600" dirty="0" err="1" smtClean="0">
                <a:solidFill>
                  <a:schemeClr val="tx1"/>
                </a:solidFill>
              </a:rPr>
              <a:t>beter</a:t>
            </a:r>
            <a:r>
              <a:rPr lang="en-US" sz="2600" dirty="0" smtClean="0">
                <a:solidFill>
                  <a:schemeClr val="tx1"/>
                </a:solidFill>
              </a:rPr>
              <a:t> past </a:t>
            </a:r>
            <a:r>
              <a:rPr lang="en-US" sz="2600" dirty="0" err="1" smtClean="0">
                <a:solidFill>
                  <a:schemeClr val="tx1"/>
                </a:solidFill>
              </a:rPr>
              <a:t>bij</a:t>
            </a:r>
            <a:r>
              <a:rPr lang="en-US" sz="2600" dirty="0" smtClean="0">
                <a:solidFill>
                  <a:schemeClr val="tx1"/>
                </a:solidFill>
              </a:rPr>
              <a:t> </a:t>
            </a:r>
            <a:r>
              <a:rPr lang="en-US" sz="2600" i="1" dirty="0" smtClean="0">
                <a:solidFill>
                  <a:schemeClr val="tx1"/>
                </a:solidFill>
              </a:rPr>
              <a:t>de </a:t>
            </a:r>
            <a:r>
              <a:rPr lang="en-US" sz="2600" i="1" dirty="0" err="1" smtClean="0">
                <a:solidFill>
                  <a:schemeClr val="tx1"/>
                </a:solidFill>
              </a:rPr>
              <a:t>vorm</a:t>
            </a:r>
            <a:r>
              <a:rPr lang="en-US" sz="2600" i="1" dirty="0" smtClean="0">
                <a:solidFill>
                  <a:schemeClr val="tx1"/>
                </a:solidFill>
              </a:rPr>
              <a:t> van de </a:t>
            </a:r>
            <a:r>
              <a:rPr lang="en-US" sz="2600" i="1" dirty="0" err="1" smtClean="0">
                <a:solidFill>
                  <a:schemeClr val="tx1"/>
                </a:solidFill>
              </a:rPr>
              <a:t>mond</a:t>
            </a:r>
            <a:r>
              <a:rPr lang="en-US" sz="2600" dirty="0" smtClean="0">
                <a:solidFill>
                  <a:schemeClr val="tx1"/>
                </a:solidFill>
              </a:rPr>
              <a:t>.</a:t>
            </a:r>
          </a:p>
          <a:p>
            <a:r>
              <a:rPr lang="en-US" sz="2600" dirty="0" err="1" smtClean="0">
                <a:solidFill>
                  <a:schemeClr val="tx1"/>
                </a:solidFill>
              </a:rPr>
              <a:t>Een</a:t>
            </a:r>
            <a:r>
              <a:rPr lang="en-US" sz="2600" dirty="0" smtClean="0">
                <a:solidFill>
                  <a:schemeClr val="tx1"/>
                </a:solidFill>
              </a:rPr>
              <a:t> </a:t>
            </a:r>
            <a:r>
              <a:rPr lang="en-US" sz="2600" dirty="0" err="1" smtClean="0">
                <a:solidFill>
                  <a:schemeClr val="tx1"/>
                </a:solidFill>
              </a:rPr>
              <a:t>passend</a:t>
            </a:r>
            <a:r>
              <a:rPr lang="en-US" sz="2600" dirty="0" smtClean="0">
                <a:solidFill>
                  <a:schemeClr val="tx1"/>
                </a:solidFill>
              </a:rPr>
              <a:t> bit </a:t>
            </a:r>
            <a:r>
              <a:rPr lang="en-US" sz="2600" dirty="0" err="1" smtClean="0">
                <a:solidFill>
                  <a:schemeClr val="tx1"/>
                </a:solidFill>
              </a:rPr>
              <a:t>heeft</a:t>
            </a:r>
            <a:r>
              <a:rPr lang="en-US" sz="2600" dirty="0" smtClean="0">
                <a:solidFill>
                  <a:schemeClr val="tx1"/>
                </a:solidFill>
              </a:rPr>
              <a:t> </a:t>
            </a:r>
            <a:r>
              <a:rPr lang="en-US" sz="2600" dirty="0" err="1" smtClean="0">
                <a:solidFill>
                  <a:schemeClr val="tx1"/>
                </a:solidFill>
              </a:rPr>
              <a:t>aan</a:t>
            </a:r>
            <a:r>
              <a:rPr lang="en-US" sz="2600" dirty="0" smtClean="0">
                <a:solidFill>
                  <a:schemeClr val="tx1"/>
                </a:solidFill>
              </a:rPr>
              <a:t> de </a:t>
            </a:r>
            <a:r>
              <a:rPr lang="en-US" sz="2600" dirty="0" err="1" smtClean="0">
                <a:solidFill>
                  <a:schemeClr val="tx1"/>
                </a:solidFill>
              </a:rPr>
              <a:t>zijkanten</a:t>
            </a:r>
            <a:r>
              <a:rPr lang="en-US" sz="2600" dirty="0" smtClean="0">
                <a:solidFill>
                  <a:schemeClr val="tx1"/>
                </a:solidFill>
              </a:rPr>
              <a:t> van de </a:t>
            </a:r>
            <a:r>
              <a:rPr lang="en-US" sz="2600" dirty="0" err="1" smtClean="0">
                <a:solidFill>
                  <a:schemeClr val="tx1"/>
                </a:solidFill>
              </a:rPr>
              <a:t>mond</a:t>
            </a:r>
            <a:r>
              <a:rPr lang="en-US" sz="2600" dirty="0" smtClean="0">
                <a:solidFill>
                  <a:schemeClr val="tx1"/>
                </a:solidFill>
              </a:rPr>
              <a:t> </a:t>
            </a:r>
            <a:r>
              <a:rPr lang="en-US" sz="2600" dirty="0" err="1" smtClean="0">
                <a:solidFill>
                  <a:schemeClr val="tx1"/>
                </a:solidFill>
              </a:rPr>
              <a:t>een</a:t>
            </a:r>
            <a:r>
              <a:rPr lang="en-US" sz="2600" dirty="0" smtClean="0">
                <a:solidFill>
                  <a:schemeClr val="tx1"/>
                </a:solidFill>
              </a:rPr>
              <a:t> </a:t>
            </a:r>
            <a:r>
              <a:rPr lang="en-US" sz="2600" b="1" dirty="0" smtClean="0">
                <a:solidFill>
                  <a:schemeClr val="tx1"/>
                </a:solidFill>
              </a:rPr>
              <a:t>halve centimeter over</a:t>
            </a:r>
            <a:r>
              <a:rPr lang="en-US" sz="2600" dirty="0" smtClean="0">
                <a:solidFill>
                  <a:schemeClr val="tx1"/>
                </a:solidFill>
              </a:rPr>
              <a:t>.</a:t>
            </a:r>
            <a:br>
              <a:rPr lang="en-US" sz="2600" dirty="0" smtClean="0">
                <a:solidFill>
                  <a:schemeClr val="tx1"/>
                </a:solidFill>
              </a:rPr>
            </a:br>
            <a:r>
              <a:rPr lang="en-US" sz="2600" dirty="0" smtClean="0">
                <a:solidFill>
                  <a:schemeClr val="tx1"/>
                </a:solidFill>
              </a:rPr>
              <a:t> </a:t>
            </a:r>
          </a:p>
          <a:p>
            <a:r>
              <a:rPr lang="en-US" sz="2600" dirty="0" err="1" smtClean="0">
                <a:solidFill>
                  <a:schemeClr val="tx1"/>
                </a:solidFill>
              </a:rPr>
              <a:t>Welk</a:t>
            </a:r>
            <a:r>
              <a:rPr lang="en-US" sz="2600" dirty="0" smtClean="0">
                <a:solidFill>
                  <a:schemeClr val="tx1"/>
                </a:solidFill>
              </a:rPr>
              <a:t> bit je </a:t>
            </a:r>
            <a:r>
              <a:rPr lang="en-US" sz="2600" dirty="0" err="1" smtClean="0">
                <a:solidFill>
                  <a:schemeClr val="tx1"/>
                </a:solidFill>
              </a:rPr>
              <a:t>ook</a:t>
            </a:r>
            <a:r>
              <a:rPr lang="en-US" sz="2600" dirty="0" smtClean="0">
                <a:solidFill>
                  <a:schemeClr val="tx1"/>
                </a:solidFill>
              </a:rPr>
              <a:t> </a:t>
            </a:r>
            <a:r>
              <a:rPr lang="en-US" sz="2600" dirty="0" err="1" smtClean="0">
                <a:solidFill>
                  <a:schemeClr val="tx1"/>
                </a:solidFill>
              </a:rPr>
              <a:t>kiest</a:t>
            </a:r>
            <a:r>
              <a:rPr lang="en-US" sz="2600" dirty="0" smtClean="0">
                <a:solidFill>
                  <a:schemeClr val="tx1"/>
                </a:solidFill>
              </a:rPr>
              <a:t>:</a:t>
            </a:r>
            <a:br>
              <a:rPr lang="en-US" sz="2600" dirty="0" smtClean="0">
                <a:solidFill>
                  <a:schemeClr val="tx1"/>
                </a:solidFill>
              </a:rPr>
            </a:br>
            <a:r>
              <a:rPr lang="en-US" sz="2600" dirty="0" err="1" smtClean="0">
                <a:solidFill>
                  <a:schemeClr val="tx1"/>
                </a:solidFill>
              </a:rPr>
              <a:t>Een</a:t>
            </a:r>
            <a:r>
              <a:rPr lang="en-US" sz="2600" dirty="0" smtClean="0">
                <a:solidFill>
                  <a:schemeClr val="tx1"/>
                </a:solidFill>
              </a:rPr>
              <a:t> bit is </a:t>
            </a:r>
            <a:r>
              <a:rPr lang="en-US" sz="2600" dirty="0" err="1" smtClean="0">
                <a:solidFill>
                  <a:schemeClr val="tx1"/>
                </a:solidFill>
              </a:rPr>
              <a:t>zo</a:t>
            </a:r>
            <a:r>
              <a:rPr lang="en-US" sz="2600" dirty="0" smtClean="0">
                <a:solidFill>
                  <a:schemeClr val="tx1"/>
                </a:solidFill>
              </a:rPr>
              <a:t> </a:t>
            </a:r>
            <a:r>
              <a:rPr lang="en-US" sz="2600" dirty="0" err="1" smtClean="0">
                <a:solidFill>
                  <a:schemeClr val="tx1"/>
                </a:solidFill>
              </a:rPr>
              <a:t>scherp</a:t>
            </a:r>
            <a:r>
              <a:rPr lang="en-US" sz="2600" dirty="0" smtClean="0">
                <a:solidFill>
                  <a:schemeClr val="tx1"/>
                </a:solidFill>
              </a:rPr>
              <a:t> </a:t>
            </a:r>
            <a:r>
              <a:rPr lang="en-US" sz="2600" dirty="0" err="1" smtClean="0">
                <a:solidFill>
                  <a:schemeClr val="tx1"/>
                </a:solidFill>
              </a:rPr>
              <a:t>als</a:t>
            </a:r>
            <a:r>
              <a:rPr lang="en-US" sz="2600" dirty="0" smtClean="0">
                <a:solidFill>
                  <a:schemeClr val="tx1"/>
                </a:solidFill>
              </a:rPr>
              <a:t> de hand die de </a:t>
            </a:r>
            <a:r>
              <a:rPr lang="en-US" sz="2600" dirty="0" err="1" smtClean="0">
                <a:solidFill>
                  <a:schemeClr val="tx1"/>
                </a:solidFill>
              </a:rPr>
              <a:t>teugel</a:t>
            </a:r>
            <a:r>
              <a:rPr lang="en-US" sz="2600" dirty="0" smtClean="0">
                <a:solidFill>
                  <a:schemeClr val="tx1"/>
                </a:solidFill>
              </a:rPr>
              <a:t> </a:t>
            </a:r>
            <a:r>
              <a:rPr lang="en-US" sz="2600" dirty="0" err="1" smtClean="0">
                <a:solidFill>
                  <a:schemeClr val="tx1"/>
                </a:solidFill>
              </a:rPr>
              <a:t>vasthoudt</a:t>
            </a:r>
            <a:r>
              <a:rPr lang="en-US" sz="2600" dirty="0" smtClean="0">
                <a:solidFill>
                  <a:schemeClr val="tx1"/>
                </a:solidFill>
              </a:rPr>
              <a:t>. </a:t>
            </a:r>
          </a:p>
          <a:p>
            <a:endParaRPr lang="en-US" dirty="0" smtClean="0">
              <a:solidFill>
                <a:schemeClr val="tx1"/>
              </a:solidFill>
            </a:endParaRPr>
          </a:p>
          <a:p>
            <a:pPr>
              <a:buFontTx/>
              <a:buNone/>
            </a:pPr>
            <a:endParaRPr lang="en-US" dirty="0" smtClean="0">
              <a:solidFill>
                <a:schemeClr val="tx1"/>
              </a:solidFill>
            </a:endParaRPr>
          </a:p>
          <a:p>
            <a:endParaRPr lang="nl-NL" dirty="0" smtClean="0"/>
          </a:p>
        </p:txBody>
      </p:sp>
      <p:pic>
        <p:nvPicPr>
          <p:cNvPr id="5" name="Afbeelding 4" descr="Bit te groot en klein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7545" y="4550693"/>
            <a:ext cx="3857468" cy="217848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43012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57749" y="4550694"/>
            <a:ext cx="3242643" cy="217915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7" name="Titel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064896" cy="571500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Het bit</a:t>
            </a:r>
            <a:endParaRPr lang="nl-NL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1658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457200" indent="-457200">
              <a:buFontTx/>
              <a:buAutoNum type="arabicPeriod"/>
              <a:defRPr/>
            </a:pPr>
            <a:r>
              <a:rPr lang="en-US" sz="2600" dirty="0" err="1" smtClean="0">
                <a:solidFill>
                  <a:schemeClr val="tx1"/>
                </a:solidFill>
              </a:rPr>
              <a:t>Kopstuk</a:t>
            </a:r>
            <a:endParaRPr lang="en-US" sz="2600" dirty="0" smtClean="0">
              <a:solidFill>
                <a:schemeClr val="tx1"/>
              </a:solidFill>
            </a:endParaRPr>
          </a:p>
          <a:p>
            <a:pPr marL="457200" indent="-457200">
              <a:buFontTx/>
              <a:buAutoNum type="arabicPeriod"/>
              <a:defRPr/>
            </a:pPr>
            <a:r>
              <a:rPr lang="en-US" sz="2600" dirty="0" err="1" smtClean="0">
                <a:solidFill>
                  <a:schemeClr val="tx1"/>
                </a:solidFill>
              </a:rPr>
              <a:t>Frontriem</a:t>
            </a:r>
            <a:endParaRPr lang="en-US" sz="2600" dirty="0" smtClean="0">
              <a:solidFill>
                <a:schemeClr val="tx1"/>
              </a:solidFill>
            </a:endParaRPr>
          </a:p>
          <a:p>
            <a:pPr marL="457200" indent="-457200">
              <a:buFontTx/>
              <a:buAutoNum type="arabicPeriod"/>
              <a:defRPr/>
            </a:pPr>
            <a:r>
              <a:rPr lang="en-US" sz="2600" dirty="0" err="1" smtClean="0">
                <a:solidFill>
                  <a:schemeClr val="tx1"/>
                </a:solidFill>
              </a:rPr>
              <a:t>Keelriem</a:t>
            </a:r>
            <a:endParaRPr lang="en-US" sz="2600" dirty="0" smtClean="0">
              <a:solidFill>
                <a:schemeClr val="tx1"/>
              </a:solidFill>
            </a:endParaRPr>
          </a:p>
          <a:p>
            <a:pPr marL="457200" indent="-457200">
              <a:buFontTx/>
              <a:buAutoNum type="arabicPeriod"/>
              <a:defRPr/>
            </a:pPr>
            <a:r>
              <a:rPr lang="en-US" sz="2600" dirty="0" err="1" smtClean="0">
                <a:solidFill>
                  <a:schemeClr val="tx1"/>
                </a:solidFill>
              </a:rPr>
              <a:t>Bakstuk</a:t>
            </a:r>
            <a:endParaRPr lang="en-US" sz="2600" dirty="0" smtClean="0">
              <a:solidFill>
                <a:schemeClr val="tx1"/>
              </a:solidFill>
            </a:endParaRPr>
          </a:p>
          <a:p>
            <a:pPr marL="457200" indent="-457200">
              <a:buFontTx/>
              <a:buAutoNum type="arabicPeriod"/>
              <a:defRPr/>
            </a:pPr>
            <a:r>
              <a:rPr lang="en-US" sz="2600" dirty="0" err="1" smtClean="0">
                <a:solidFill>
                  <a:schemeClr val="tx1"/>
                </a:solidFill>
              </a:rPr>
              <a:t>Neusriem</a:t>
            </a:r>
            <a:endParaRPr lang="en-US" sz="2600" dirty="0" smtClean="0">
              <a:solidFill>
                <a:schemeClr val="tx1"/>
              </a:solidFill>
            </a:endParaRPr>
          </a:p>
          <a:p>
            <a:pPr marL="457200" indent="-457200">
              <a:buFontTx/>
              <a:buAutoNum type="arabicPeriod"/>
              <a:defRPr/>
            </a:pPr>
            <a:r>
              <a:rPr lang="en-US" sz="2600" dirty="0" smtClean="0">
                <a:solidFill>
                  <a:schemeClr val="tx1"/>
                </a:solidFill>
              </a:rPr>
              <a:t>Bit</a:t>
            </a:r>
          </a:p>
          <a:p>
            <a:pPr marL="457200" indent="-457200">
              <a:buFontTx/>
              <a:buAutoNum type="arabicPeriod"/>
              <a:defRPr/>
            </a:pPr>
            <a:r>
              <a:rPr lang="en-US" sz="2600" dirty="0" err="1" smtClean="0">
                <a:solidFill>
                  <a:schemeClr val="tx1"/>
                </a:solidFill>
              </a:rPr>
              <a:t>Teugel</a:t>
            </a:r>
            <a:endParaRPr lang="nl-NL" sz="2600" dirty="0" smtClean="0">
              <a:solidFill>
                <a:schemeClr val="tx1"/>
              </a:solidFill>
            </a:endParaRPr>
          </a:p>
        </p:txBody>
      </p:sp>
      <p:pic>
        <p:nvPicPr>
          <p:cNvPr id="2867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3988" y="877362"/>
            <a:ext cx="3536211" cy="52424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Ovaal 4"/>
          <p:cNvSpPr/>
          <p:nvPr/>
        </p:nvSpPr>
        <p:spPr>
          <a:xfrm>
            <a:off x="4500563" y="3214688"/>
            <a:ext cx="357187" cy="357187"/>
          </a:xfrm>
          <a:prstGeom prst="ellipse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nl-NL"/>
          </a:p>
        </p:txBody>
      </p:sp>
      <p:sp>
        <p:nvSpPr>
          <p:cNvPr id="10" name="Ovaal 9"/>
          <p:cNvSpPr/>
          <p:nvPr/>
        </p:nvSpPr>
        <p:spPr>
          <a:xfrm>
            <a:off x="5429250" y="3714750"/>
            <a:ext cx="357188" cy="357188"/>
          </a:xfrm>
          <a:prstGeom prst="ellipse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nl-NL"/>
          </a:p>
        </p:txBody>
      </p:sp>
      <p:sp>
        <p:nvSpPr>
          <p:cNvPr id="11" name="Ovaal 10"/>
          <p:cNvSpPr/>
          <p:nvPr/>
        </p:nvSpPr>
        <p:spPr>
          <a:xfrm>
            <a:off x="4357688" y="4357688"/>
            <a:ext cx="357187" cy="357187"/>
          </a:xfrm>
          <a:prstGeom prst="ellipse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nl-NL"/>
          </a:p>
        </p:txBody>
      </p:sp>
      <p:sp>
        <p:nvSpPr>
          <p:cNvPr id="9" name="Ovaal 8"/>
          <p:cNvSpPr/>
          <p:nvPr/>
        </p:nvSpPr>
        <p:spPr>
          <a:xfrm>
            <a:off x="5143500" y="2928938"/>
            <a:ext cx="357188" cy="357187"/>
          </a:xfrm>
          <a:prstGeom prst="ellipse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nl-NL"/>
          </a:p>
        </p:txBody>
      </p:sp>
      <p:sp>
        <p:nvSpPr>
          <p:cNvPr id="13" name="Ovaal 12"/>
          <p:cNvSpPr/>
          <p:nvPr/>
        </p:nvSpPr>
        <p:spPr>
          <a:xfrm>
            <a:off x="5072063" y="4929188"/>
            <a:ext cx="357187" cy="357187"/>
          </a:xfrm>
          <a:prstGeom prst="ellipse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nl-NL"/>
          </a:p>
        </p:txBody>
      </p:sp>
      <p:sp>
        <p:nvSpPr>
          <p:cNvPr id="14" name="Ovaal 13"/>
          <p:cNvSpPr/>
          <p:nvPr/>
        </p:nvSpPr>
        <p:spPr>
          <a:xfrm>
            <a:off x="5857875" y="4643438"/>
            <a:ext cx="357188" cy="357187"/>
          </a:xfrm>
          <a:prstGeom prst="ellipse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nl-NL"/>
          </a:p>
        </p:txBody>
      </p:sp>
      <p:sp>
        <p:nvSpPr>
          <p:cNvPr id="7" name="Tekstvak 6"/>
          <p:cNvSpPr txBox="1"/>
          <p:nvPr/>
        </p:nvSpPr>
        <p:spPr>
          <a:xfrm>
            <a:off x="5143500" y="2928938"/>
            <a:ext cx="357188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dirty="0">
                <a:latin typeface="+mn-lt"/>
              </a:rPr>
              <a:t>1</a:t>
            </a:r>
            <a:endParaRPr lang="nl-NL" dirty="0">
              <a:latin typeface="+mn-lt"/>
            </a:endParaRPr>
          </a:p>
        </p:txBody>
      </p:sp>
      <p:sp>
        <p:nvSpPr>
          <p:cNvPr id="16" name="Tekstvak 15"/>
          <p:cNvSpPr txBox="1"/>
          <p:nvPr/>
        </p:nvSpPr>
        <p:spPr>
          <a:xfrm>
            <a:off x="4500563" y="3214688"/>
            <a:ext cx="357187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dirty="0">
                <a:latin typeface="+mn-lt"/>
              </a:rPr>
              <a:t>2</a:t>
            </a:r>
            <a:endParaRPr lang="nl-NL" dirty="0">
              <a:latin typeface="+mn-lt"/>
            </a:endParaRPr>
          </a:p>
        </p:txBody>
      </p:sp>
      <p:sp>
        <p:nvSpPr>
          <p:cNvPr id="17" name="Tekstvak 16"/>
          <p:cNvSpPr txBox="1"/>
          <p:nvPr/>
        </p:nvSpPr>
        <p:spPr>
          <a:xfrm>
            <a:off x="5429250" y="3714750"/>
            <a:ext cx="357188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dirty="0">
                <a:latin typeface="+mn-lt"/>
              </a:rPr>
              <a:t>3</a:t>
            </a:r>
            <a:endParaRPr lang="nl-NL" dirty="0">
              <a:latin typeface="+mn-lt"/>
            </a:endParaRPr>
          </a:p>
        </p:txBody>
      </p:sp>
      <p:sp>
        <p:nvSpPr>
          <p:cNvPr id="18" name="Tekstvak 17"/>
          <p:cNvSpPr txBox="1"/>
          <p:nvPr/>
        </p:nvSpPr>
        <p:spPr>
          <a:xfrm>
            <a:off x="4357688" y="4357688"/>
            <a:ext cx="357187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dirty="0">
                <a:latin typeface="+mn-lt"/>
              </a:rPr>
              <a:t>5</a:t>
            </a:r>
            <a:endParaRPr lang="nl-NL" dirty="0">
              <a:latin typeface="+mn-lt"/>
            </a:endParaRPr>
          </a:p>
        </p:txBody>
      </p:sp>
      <p:sp>
        <p:nvSpPr>
          <p:cNvPr id="21" name="Ovaal 20"/>
          <p:cNvSpPr/>
          <p:nvPr/>
        </p:nvSpPr>
        <p:spPr>
          <a:xfrm>
            <a:off x="5072063" y="4071938"/>
            <a:ext cx="357187" cy="357187"/>
          </a:xfrm>
          <a:prstGeom prst="ellipse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nl-NL"/>
          </a:p>
        </p:txBody>
      </p:sp>
      <p:sp>
        <p:nvSpPr>
          <p:cNvPr id="22" name="Tekstvak 21"/>
          <p:cNvSpPr txBox="1"/>
          <p:nvPr/>
        </p:nvSpPr>
        <p:spPr>
          <a:xfrm>
            <a:off x="5072063" y="4071938"/>
            <a:ext cx="357187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dirty="0">
                <a:latin typeface="+mn-lt"/>
              </a:rPr>
              <a:t>4</a:t>
            </a:r>
            <a:endParaRPr lang="nl-NL" dirty="0">
              <a:latin typeface="+mn-lt"/>
            </a:endParaRPr>
          </a:p>
        </p:txBody>
      </p:sp>
      <p:sp>
        <p:nvSpPr>
          <p:cNvPr id="23" name="Tekstvak 22"/>
          <p:cNvSpPr txBox="1"/>
          <p:nvPr/>
        </p:nvSpPr>
        <p:spPr>
          <a:xfrm>
            <a:off x="5072063" y="4929188"/>
            <a:ext cx="357187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dirty="0">
                <a:latin typeface="+mn-lt"/>
              </a:rPr>
              <a:t>6</a:t>
            </a:r>
            <a:endParaRPr lang="nl-NL" dirty="0">
              <a:latin typeface="+mn-lt"/>
            </a:endParaRPr>
          </a:p>
        </p:txBody>
      </p:sp>
      <p:sp>
        <p:nvSpPr>
          <p:cNvPr id="24" name="Tekstvak 23"/>
          <p:cNvSpPr txBox="1"/>
          <p:nvPr/>
        </p:nvSpPr>
        <p:spPr>
          <a:xfrm>
            <a:off x="5857875" y="4643438"/>
            <a:ext cx="357188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dirty="0">
                <a:latin typeface="+mn-lt"/>
              </a:rPr>
              <a:t>7</a:t>
            </a:r>
            <a:endParaRPr lang="nl-NL" dirty="0">
              <a:latin typeface="+mn-lt"/>
            </a:endParaRPr>
          </a:p>
        </p:txBody>
      </p:sp>
      <p:sp>
        <p:nvSpPr>
          <p:cNvPr id="19" name="Titel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064896" cy="571500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Het </a:t>
            </a:r>
            <a:r>
              <a:rPr lang="en-US" dirty="0" err="1" smtClean="0">
                <a:solidFill>
                  <a:schemeClr val="tx1"/>
                </a:solidFill>
              </a:rPr>
              <a:t>hoofdstel</a:t>
            </a:r>
            <a:endParaRPr lang="nl-NL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13575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86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ijdelijke aanduiding voor inhoud 2"/>
          <p:cNvSpPr>
            <a:spLocks noGrp="1"/>
          </p:cNvSpPr>
          <p:nvPr>
            <p:ph idx="1"/>
          </p:nvPr>
        </p:nvSpPr>
        <p:spPr>
          <a:xfrm>
            <a:off x="467545" y="1196752"/>
            <a:ext cx="7560840" cy="4975448"/>
          </a:xfrm>
        </p:spPr>
        <p:txBody>
          <a:bodyPr>
            <a:normAutofit/>
          </a:bodyPr>
          <a:lstStyle/>
          <a:p>
            <a:pPr marL="114300" indent="0">
              <a:buNone/>
            </a:pPr>
            <a:r>
              <a:rPr lang="en-US" sz="2600" dirty="0" err="1" smtClean="0"/>
              <a:t>Benoem</a:t>
            </a:r>
            <a:r>
              <a:rPr lang="en-US" sz="2600" dirty="0" smtClean="0"/>
              <a:t> de </a:t>
            </a:r>
            <a:r>
              <a:rPr lang="en-US" sz="2600" dirty="0" err="1" smtClean="0"/>
              <a:t>onderdelen</a:t>
            </a:r>
            <a:r>
              <a:rPr lang="en-US" sz="2600" dirty="0" smtClean="0"/>
              <a:t>.</a:t>
            </a:r>
            <a:endParaRPr lang="en-US" sz="2600" dirty="0"/>
          </a:p>
          <a:p>
            <a:pPr marL="114300" indent="0">
              <a:buNone/>
            </a:pPr>
            <a:endParaRPr lang="en-US" sz="2600" dirty="0" smtClean="0">
              <a:solidFill>
                <a:schemeClr val="tx1"/>
              </a:solidFill>
            </a:endParaRPr>
          </a:p>
          <a:p>
            <a:pPr marL="114300" indent="0">
              <a:buNone/>
            </a:pPr>
            <a:r>
              <a:rPr lang="en-US" sz="2600" dirty="0" smtClean="0">
                <a:solidFill>
                  <a:schemeClr val="tx1"/>
                </a:solidFill>
              </a:rPr>
              <a:t/>
            </a:r>
            <a:br>
              <a:rPr lang="en-US" sz="2600" dirty="0" smtClean="0">
                <a:solidFill>
                  <a:schemeClr val="tx1"/>
                </a:solidFill>
              </a:rPr>
            </a:br>
            <a:r>
              <a:rPr lang="en-US" sz="2600" dirty="0" err="1" smtClean="0">
                <a:solidFill>
                  <a:schemeClr val="tx1"/>
                </a:solidFill>
              </a:rPr>
              <a:t>Een</a:t>
            </a:r>
            <a:r>
              <a:rPr lang="en-US" sz="2600" dirty="0" smtClean="0">
                <a:solidFill>
                  <a:schemeClr val="tx1"/>
                </a:solidFill>
              </a:rPr>
              <a:t> </a:t>
            </a:r>
            <a:r>
              <a:rPr lang="en-US" sz="2600" dirty="0" err="1" smtClean="0">
                <a:solidFill>
                  <a:schemeClr val="tx1"/>
                </a:solidFill>
              </a:rPr>
              <a:t>slecht</a:t>
            </a:r>
            <a:r>
              <a:rPr lang="en-US" sz="2600" dirty="0" smtClean="0">
                <a:solidFill>
                  <a:schemeClr val="tx1"/>
                </a:solidFill>
              </a:rPr>
              <a:t> </a:t>
            </a:r>
            <a:r>
              <a:rPr lang="en-US" sz="2600" dirty="0" err="1" smtClean="0">
                <a:solidFill>
                  <a:schemeClr val="tx1"/>
                </a:solidFill>
              </a:rPr>
              <a:t>passend</a:t>
            </a:r>
            <a:r>
              <a:rPr lang="en-US" sz="2600" dirty="0" smtClean="0">
                <a:solidFill>
                  <a:schemeClr val="tx1"/>
                </a:solidFill>
              </a:rPr>
              <a:t> </a:t>
            </a:r>
            <a:r>
              <a:rPr lang="en-US" sz="2600" dirty="0" err="1" smtClean="0">
                <a:solidFill>
                  <a:schemeClr val="tx1"/>
                </a:solidFill>
              </a:rPr>
              <a:t>zadel</a:t>
            </a:r>
            <a:r>
              <a:rPr lang="en-US" sz="2600" dirty="0" smtClean="0">
                <a:solidFill>
                  <a:schemeClr val="tx1"/>
                </a:solidFill>
              </a:rPr>
              <a:t>:</a:t>
            </a:r>
          </a:p>
          <a:p>
            <a:pPr>
              <a:buFontTx/>
              <a:buNone/>
            </a:pPr>
            <a:r>
              <a:rPr lang="en-US" sz="2600" dirty="0" smtClean="0">
                <a:solidFill>
                  <a:schemeClr val="tx1"/>
                </a:solidFill>
              </a:rPr>
              <a:t>	- </a:t>
            </a:r>
            <a:r>
              <a:rPr lang="en-US" sz="2600" dirty="0" err="1" smtClean="0">
                <a:solidFill>
                  <a:schemeClr val="tx1"/>
                </a:solidFill>
              </a:rPr>
              <a:t>Kan</a:t>
            </a:r>
            <a:r>
              <a:rPr lang="en-US" sz="2600" dirty="0" smtClean="0">
                <a:solidFill>
                  <a:schemeClr val="tx1"/>
                </a:solidFill>
              </a:rPr>
              <a:t> </a:t>
            </a:r>
            <a:r>
              <a:rPr lang="en-US" sz="2600" dirty="0" err="1" smtClean="0">
                <a:solidFill>
                  <a:schemeClr val="tx1"/>
                </a:solidFill>
              </a:rPr>
              <a:t>drukplekken</a:t>
            </a:r>
            <a:r>
              <a:rPr lang="en-US" sz="2600" dirty="0" smtClean="0">
                <a:solidFill>
                  <a:schemeClr val="tx1"/>
                </a:solidFill>
              </a:rPr>
              <a:t> </a:t>
            </a:r>
            <a:r>
              <a:rPr lang="en-US" sz="2600" dirty="0" err="1" smtClean="0">
                <a:solidFill>
                  <a:schemeClr val="tx1"/>
                </a:solidFill>
              </a:rPr>
              <a:t>veroorzaken</a:t>
            </a:r>
            <a:r>
              <a:rPr lang="en-US" sz="2600" dirty="0" smtClean="0">
                <a:solidFill>
                  <a:schemeClr val="tx1"/>
                </a:solidFill>
              </a:rPr>
              <a:t>.</a:t>
            </a:r>
          </a:p>
          <a:p>
            <a:pPr>
              <a:buFontTx/>
              <a:buNone/>
            </a:pPr>
            <a:r>
              <a:rPr lang="en-US" sz="2600" dirty="0" smtClean="0">
                <a:solidFill>
                  <a:schemeClr val="tx1"/>
                </a:solidFill>
              </a:rPr>
              <a:t>	- </a:t>
            </a:r>
            <a:r>
              <a:rPr lang="en-US" sz="2600" dirty="0" err="1" smtClean="0">
                <a:solidFill>
                  <a:schemeClr val="tx1"/>
                </a:solidFill>
              </a:rPr>
              <a:t>Kan</a:t>
            </a:r>
            <a:r>
              <a:rPr lang="en-US" sz="2600" dirty="0" smtClean="0">
                <a:solidFill>
                  <a:schemeClr val="tx1"/>
                </a:solidFill>
              </a:rPr>
              <a:t> het </a:t>
            </a:r>
            <a:r>
              <a:rPr lang="en-US" sz="2600" dirty="0" err="1" smtClean="0">
                <a:solidFill>
                  <a:schemeClr val="tx1"/>
                </a:solidFill>
              </a:rPr>
              <a:t>paard</a:t>
            </a:r>
            <a:r>
              <a:rPr lang="en-US" sz="2600" dirty="0" smtClean="0">
                <a:solidFill>
                  <a:schemeClr val="tx1"/>
                </a:solidFill>
              </a:rPr>
              <a:t> </a:t>
            </a:r>
            <a:r>
              <a:rPr lang="en-US" sz="2600" dirty="0" err="1" smtClean="0">
                <a:solidFill>
                  <a:schemeClr val="tx1"/>
                </a:solidFill>
              </a:rPr>
              <a:t>beperken</a:t>
            </a:r>
            <a:r>
              <a:rPr lang="en-US" sz="2600" dirty="0" smtClean="0">
                <a:solidFill>
                  <a:schemeClr val="tx1"/>
                </a:solidFill>
              </a:rPr>
              <a:t> in </a:t>
            </a:r>
            <a:r>
              <a:rPr lang="en-US" sz="2600" dirty="0" err="1" smtClean="0">
                <a:solidFill>
                  <a:schemeClr val="tx1"/>
                </a:solidFill>
              </a:rPr>
              <a:t>zijn</a:t>
            </a:r>
            <a:r>
              <a:rPr lang="en-US" sz="2600" dirty="0" smtClean="0">
                <a:solidFill>
                  <a:schemeClr val="tx1"/>
                </a:solidFill>
              </a:rPr>
              <a:t> </a:t>
            </a:r>
            <a:br>
              <a:rPr lang="en-US" sz="2600" dirty="0" smtClean="0">
                <a:solidFill>
                  <a:schemeClr val="tx1"/>
                </a:solidFill>
              </a:rPr>
            </a:br>
            <a:r>
              <a:rPr lang="en-US" sz="2600" dirty="0" err="1" smtClean="0">
                <a:solidFill>
                  <a:schemeClr val="tx1"/>
                </a:solidFill>
              </a:rPr>
              <a:t>beweging</a:t>
            </a:r>
            <a:r>
              <a:rPr lang="en-US" sz="2600" dirty="0" smtClean="0">
                <a:solidFill>
                  <a:schemeClr val="tx1"/>
                </a:solidFill>
              </a:rPr>
              <a:t>.</a:t>
            </a:r>
          </a:p>
          <a:p>
            <a:pPr>
              <a:buFontTx/>
              <a:buNone/>
            </a:pPr>
            <a:r>
              <a:rPr lang="en-US" sz="2600" dirty="0" smtClean="0">
                <a:solidFill>
                  <a:schemeClr val="tx1"/>
                </a:solidFill>
              </a:rPr>
              <a:t>	- </a:t>
            </a:r>
            <a:r>
              <a:rPr lang="en-US" sz="2600" dirty="0" err="1" smtClean="0">
                <a:solidFill>
                  <a:schemeClr val="tx1"/>
                </a:solidFill>
              </a:rPr>
              <a:t>Kan</a:t>
            </a:r>
            <a:r>
              <a:rPr lang="en-US" sz="2600" dirty="0" smtClean="0">
                <a:solidFill>
                  <a:schemeClr val="tx1"/>
                </a:solidFill>
              </a:rPr>
              <a:t> </a:t>
            </a:r>
            <a:r>
              <a:rPr lang="en-US" sz="2600" dirty="0" err="1" smtClean="0">
                <a:solidFill>
                  <a:schemeClr val="tx1"/>
                </a:solidFill>
              </a:rPr>
              <a:t>rijtechnische</a:t>
            </a:r>
            <a:r>
              <a:rPr lang="en-US" sz="2600" dirty="0" smtClean="0">
                <a:solidFill>
                  <a:schemeClr val="tx1"/>
                </a:solidFill>
              </a:rPr>
              <a:t> </a:t>
            </a:r>
            <a:r>
              <a:rPr lang="en-US" sz="2600" dirty="0" err="1" smtClean="0">
                <a:solidFill>
                  <a:schemeClr val="tx1"/>
                </a:solidFill>
              </a:rPr>
              <a:t>problemen</a:t>
            </a:r>
            <a:r>
              <a:rPr lang="en-US" sz="2600" dirty="0" smtClean="0">
                <a:solidFill>
                  <a:schemeClr val="tx1"/>
                </a:solidFill>
              </a:rPr>
              <a:t> </a:t>
            </a:r>
            <a:r>
              <a:rPr lang="en-US" sz="2600" dirty="0" err="1" smtClean="0">
                <a:solidFill>
                  <a:schemeClr val="tx1"/>
                </a:solidFill>
              </a:rPr>
              <a:t>veroorzaken</a:t>
            </a:r>
            <a:r>
              <a:rPr lang="en-US" sz="2600" dirty="0" smtClean="0">
                <a:solidFill>
                  <a:schemeClr val="tx1"/>
                </a:solidFill>
              </a:rPr>
              <a:t>.</a:t>
            </a:r>
          </a:p>
          <a:p>
            <a:pPr>
              <a:buFontTx/>
              <a:buNone/>
            </a:pPr>
            <a:r>
              <a:rPr lang="en-US" sz="2600" dirty="0" smtClean="0">
                <a:solidFill>
                  <a:schemeClr val="tx1"/>
                </a:solidFill>
              </a:rPr>
              <a:t>	- </a:t>
            </a:r>
            <a:r>
              <a:rPr lang="en-US" sz="2600" dirty="0" err="1" smtClean="0">
                <a:solidFill>
                  <a:schemeClr val="tx1"/>
                </a:solidFill>
              </a:rPr>
              <a:t>Kan</a:t>
            </a:r>
            <a:r>
              <a:rPr lang="en-US" sz="2600" dirty="0" smtClean="0">
                <a:solidFill>
                  <a:schemeClr val="tx1"/>
                </a:solidFill>
              </a:rPr>
              <a:t> </a:t>
            </a:r>
            <a:r>
              <a:rPr lang="en-US" sz="2600" dirty="0" err="1" smtClean="0">
                <a:solidFill>
                  <a:schemeClr val="tx1"/>
                </a:solidFill>
              </a:rPr>
              <a:t>ook</a:t>
            </a:r>
            <a:r>
              <a:rPr lang="en-US" sz="2600" dirty="0" smtClean="0">
                <a:solidFill>
                  <a:schemeClr val="tx1"/>
                </a:solidFill>
              </a:rPr>
              <a:t> </a:t>
            </a:r>
            <a:r>
              <a:rPr lang="en-US" sz="2600" dirty="0" err="1" smtClean="0">
                <a:solidFill>
                  <a:schemeClr val="tx1"/>
                </a:solidFill>
              </a:rPr>
              <a:t>bij</a:t>
            </a:r>
            <a:r>
              <a:rPr lang="en-US" sz="2600" dirty="0" smtClean="0">
                <a:solidFill>
                  <a:schemeClr val="tx1"/>
                </a:solidFill>
              </a:rPr>
              <a:t> de </a:t>
            </a:r>
            <a:r>
              <a:rPr lang="en-US" sz="2600" dirty="0" err="1" smtClean="0">
                <a:solidFill>
                  <a:schemeClr val="tx1"/>
                </a:solidFill>
              </a:rPr>
              <a:t>ruiter</a:t>
            </a:r>
            <a:r>
              <a:rPr lang="en-US" sz="2600" dirty="0" smtClean="0">
                <a:solidFill>
                  <a:schemeClr val="tx1"/>
                </a:solidFill>
              </a:rPr>
              <a:t> </a:t>
            </a:r>
            <a:r>
              <a:rPr lang="en-US" sz="2600" dirty="0" err="1" smtClean="0">
                <a:solidFill>
                  <a:schemeClr val="tx1"/>
                </a:solidFill>
              </a:rPr>
              <a:t>blessures</a:t>
            </a:r>
            <a:r>
              <a:rPr lang="en-US" sz="2600" dirty="0" smtClean="0">
                <a:solidFill>
                  <a:schemeClr val="tx1"/>
                </a:solidFill>
              </a:rPr>
              <a:t> </a:t>
            </a:r>
            <a:r>
              <a:rPr lang="en-US" sz="2600" dirty="0" err="1" smtClean="0">
                <a:solidFill>
                  <a:schemeClr val="tx1"/>
                </a:solidFill>
              </a:rPr>
              <a:t>veroorzaken</a:t>
            </a:r>
            <a:r>
              <a:rPr lang="en-US" sz="2600" dirty="0" smtClean="0">
                <a:solidFill>
                  <a:schemeClr val="tx1"/>
                </a:solidFill>
              </a:rPr>
              <a:t>. </a:t>
            </a:r>
          </a:p>
          <a:p>
            <a:pPr>
              <a:buFontTx/>
              <a:buNone/>
            </a:pPr>
            <a:endParaRPr lang="en-US" dirty="0" smtClean="0">
              <a:solidFill>
                <a:schemeClr val="tx1"/>
              </a:solidFill>
            </a:endParaRPr>
          </a:p>
        </p:txBody>
      </p:sp>
      <p:sp>
        <p:nvSpPr>
          <p:cNvPr id="4" name="Titel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064896" cy="571500"/>
          </a:xfrm>
        </p:spPr>
        <p:txBody>
          <a:bodyPr/>
          <a:lstStyle/>
          <a:p>
            <a:r>
              <a:rPr lang="nl-NL" dirty="0" smtClean="0">
                <a:solidFill>
                  <a:schemeClr val="tx1"/>
                </a:solidFill>
              </a:rPr>
              <a:t>Het zadel</a:t>
            </a:r>
          </a:p>
        </p:txBody>
      </p:sp>
      <p:pic>
        <p:nvPicPr>
          <p:cNvPr id="29701" name="Picture 5" descr="http://hypostore.nl/media/wysiwyg/zadelpasconsul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5648324"/>
            <a:ext cx="6438900" cy="12096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http://www.eigenpaard.nl/Portals/18/images/138-zadel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0"/>
            <a:ext cx="3067050" cy="43624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56900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 descr="dressuurzadel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2372" y="1196752"/>
            <a:ext cx="2137420" cy="243030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Afbeelding 6" descr="springzadel 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0689" y="4077072"/>
            <a:ext cx="2129103" cy="226871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Afbeelding 7" descr="veelzijdigheid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45336" y="1194317"/>
            <a:ext cx="2187384" cy="243273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Afbeelding 8" descr="western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67179" y="4293096"/>
            <a:ext cx="1743697" cy="247889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" name="Titel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064896" cy="571500"/>
          </a:xfrm>
        </p:spPr>
        <p:txBody>
          <a:bodyPr/>
          <a:lstStyle/>
          <a:p>
            <a:r>
              <a:rPr lang="nl-NL" dirty="0" smtClean="0">
                <a:solidFill>
                  <a:schemeClr val="tx1"/>
                </a:solidFill>
              </a:rPr>
              <a:t>Het zadel</a:t>
            </a:r>
          </a:p>
        </p:txBody>
      </p:sp>
      <p:sp>
        <p:nvSpPr>
          <p:cNvPr id="3" name="Tekstvak 2"/>
          <p:cNvSpPr txBox="1"/>
          <p:nvPr/>
        </p:nvSpPr>
        <p:spPr>
          <a:xfrm>
            <a:off x="2987824" y="1556792"/>
            <a:ext cx="2736304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600" dirty="0" smtClean="0"/>
              <a:t>Dressuurzadel</a:t>
            </a:r>
            <a:endParaRPr lang="nl-NL" sz="2600" dirty="0"/>
          </a:p>
        </p:txBody>
      </p:sp>
      <p:sp>
        <p:nvSpPr>
          <p:cNvPr id="5" name="Tekstvak 4"/>
          <p:cNvSpPr txBox="1"/>
          <p:nvPr/>
        </p:nvSpPr>
        <p:spPr>
          <a:xfrm>
            <a:off x="3611414" y="2996951"/>
            <a:ext cx="2350149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600" dirty="0" smtClean="0">
                <a:latin typeface="+mn-lt"/>
              </a:rPr>
              <a:t>Veelzijdigheids-zadel</a:t>
            </a:r>
            <a:endParaRPr lang="nl-NL" sz="2600" dirty="0">
              <a:latin typeface="+mn-lt"/>
            </a:endParaRPr>
          </a:p>
        </p:txBody>
      </p:sp>
      <p:sp>
        <p:nvSpPr>
          <p:cNvPr id="11" name="Tekstvak 10"/>
          <p:cNvSpPr txBox="1"/>
          <p:nvPr/>
        </p:nvSpPr>
        <p:spPr>
          <a:xfrm>
            <a:off x="2908519" y="4293096"/>
            <a:ext cx="2095529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600" dirty="0" smtClean="0">
                <a:latin typeface="+mn-lt"/>
              </a:rPr>
              <a:t>Springzadel</a:t>
            </a:r>
            <a:endParaRPr lang="nl-NL" sz="2600" dirty="0">
              <a:latin typeface="+mn-lt"/>
            </a:endParaRPr>
          </a:p>
        </p:txBody>
      </p:sp>
      <p:sp>
        <p:nvSpPr>
          <p:cNvPr id="12" name="Tekstvak 11"/>
          <p:cNvSpPr txBox="1"/>
          <p:nvPr/>
        </p:nvSpPr>
        <p:spPr>
          <a:xfrm>
            <a:off x="3611414" y="5825548"/>
            <a:ext cx="2453456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600" dirty="0" smtClean="0">
                <a:latin typeface="+mn-lt"/>
              </a:rPr>
              <a:t>Westernzadel</a:t>
            </a:r>
            <a:endParaRPr lang="nl-NL" sz="26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983090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11" grpId="0"/>
      <p:bldP spid="12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Praktische instructie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600" dirty="0" smtClean="0"/>
              <a:t>Opzadelen in groepen van 3.</a:t>
            </a:r>
            <a:br>
              <a:rPr lang="nl-NL" sz="2600" dirty="0" smtClean="0"/>
            </a:br>
            <a:endParaRPr lang="nl-NL" sz="2600" dirty="0" smtClean="0"/>
          </a:p>
          <a:p>
            <a:r>
              <a:rPr lang="nl-NL" sz="2600" dirty="0" smtClean="0"/>
              <a:t>1 iemand zadelt op.</a:t>
            </a:r>
          </a:p>
          <a:p>
            <a:r>
              <a:rPr lang="nl-NL" sz="2600" dirty="0" smtClean="0"/>
              <a:t>De anderen beoordelen degene die opzadelt door middel van het beoordelingsformulier. </a:t>
            </a:r>
          </a:p>
          <a:p>
            <a:endParaRPr lang="nl-NL" sz="2600" dirty="0"/>
          </a:p>
          <a:p>
            <a:r>
              <a:rPr lang="nl-NL" sz="2600" dirty="0" smtClean="0"/>
              <a:t>Opzadelen komt terug in de </a:t>
            </a:r>
            <a:r>
              <a:rPr lang="nl-NL" sz="2600" b="1" dirty="0" smtClean="0"/>
              <a:t>praktijktoets</a:t>
            </a:r>
            <a:r>
              <a:rPr lang="nl-NL" sz="2600" dirty="0" smtClean="0"/>
              <a:t>!</a:t>
            </a:r>
          </a:p>
          <a:p>
            <a:endParaRPr lang="nl-NL" sz="2600" dirty="0"/>
          </a:p>
        </p:txBody>
      </p:sp>
    </p:spTree>
    <p:extLst>
      <p:ext uri="{BB962C8B-B14F-4D97-AF65-F5344CB8AC3E}">
        <p14:creationId xmlns:p14="http://schemas.microsoft.com/office/powerpoint/2010/main" val="1807290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Evalutiefase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14300" indent="0">
              <a:buNone/>
            </a:pPr>
            <a:r>
              <a:rPr lang="nl-NL" sz="2600" b="1" dirty="0" smtClean="0"/>
              <a:t>Quiz!</a:t>
            </a:r>
          </a:p>
          <a:p>
            <a:r>
              <a:rPr lang="nl-NL" sz="2600" dirty="0" smtClean="0"/>
              <a:t>Bordjes maken A, B, C, D.</a:t>
            </a:r>
            <a:br>
              <a:rPr lang="nl-NL" sz="2600" dirty="0" smtClean="0"/>
            </a:br>
            <a:endParaRPr lang="nl-NL" sz="2600" dirty="0" smtClean="0"/>
          </a:p>
          <a:p>
            <a:r>
              <a:rPr lang="nl-NL" sz="2600" dirty="0" smtClean="0"/>
              <a:t>1 groepslid wordt aangewezen meerkeuze vragen</a:t>
            </a:r>
            <a:br>
              <a:rPr lang="nl-NL" sz="2600" dirty="0" smtClean="0"/>
            </a:br>
            <a:r>
              <a:rPr lang="nl-NL" sz="2600" dirty="0" smtClean="0"/>
              <a:t>1 groepslid wordt aangewezen voor open vragen</a:t>
            </a:r>
            <a:br>
              <a:rPr lang="nl-NL" sz="2600" dirty="0" smtClean="0"/>
            </a:br>
            <a:r>
              <a:rPr lang="nl-NL" sz="2600" dirty="0" smtClean="0"/>
              <a:t>1 groepslid wordt aangewezen voor overige vragen</a:t>
            </a:r>
            <a:br>
              <a:rPr lang="nl-NL" sz="2600" dirty="0" smtClean="0"/>
            </a:br>
            <a:r>
              <a:rPr lang="nl-NL" sz="2600" dirty="0" smtClean="0">
                <a:sym typeface="Wingdings" pitchFamily="2" charset="2"/>
              </a:rPr>
              <a:t> invulvragen, tekenopdrachten etc. </a:t>
            </a:r>
            <a:br>
              <a:rPr lang="nl-NL" sz="2600" dirty="0" smtClean="0">
                <a:sym typeface="Wingdings" pitchFamily="2" charset="2"/>
              </a:rPr>
            </a:br>
            <a:endParaRPr lang="nl-NL" sz="2600" dirty="0" smtClean="0">
              <a:sym typeface="Wingdings" pitchFamily="2" charset="2"/>
            </a:endParaRPr>
          </a:p>
          <a:p>
            <a:r>
              <a:rPr lang="nl-NL" sz="2600" dirty="0" smtClean="0">
                <a:sym typeface="Wingdings" pitchFamily="2" charset="2"/>
              </a:rPr>
              <a:t>Meerkeuzevragen worden pas beantwoord/bordjes omhoog gehouden als ik het teken geef, anders kunnen de andere teams al afkijken!</a:t>
            </a:r>
            <a:endParaRPr lang="nl-NL" sz="2600" dirty="0"/>
          </a:p>
        </p:txBody>
      </p:sp>
      <p:sp>
        <p:nvSpPr>
          <p:cNvPr id="4" name="Tekstvak 3"/>
          <p:cNvSpPr txBox="1"/>
          <p:nvPr/>
        </p:nvSpPr>
        <p:spPr>
          <a:xfrm rot="2274833">
            <a:off x="6728714" y="1256755"/>
            <a:ext cx="23947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b="1" dirty="0" smtClean="0">
                <a:solidFill>
                  <a:srgbClr val="FF0000"/>
                </a:solidFill>
              </a:rPr>
              <a:t>Vragen?</a:t>
            </a:r>
            <a:endParaRPr lang="nl-NL" sz="28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53253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39552" y="-42530"/>
            <a:ext cx="7620000" cy="1143000"/>
          </a:xfrm>
        </p:spPr>
        <p:txBody>
          <a:bodyPr/>
          <a:lstStyle/>
          <a:p>
            <a:r>
              <a:rPr lang="nl-NL" dirty="0" smtClean="0"/>
              <a:t>Oriëntatiefase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51520" y="1052736"/>
            <a:ext cx="8136904" cy="5805264"/>
          </a:xfrm>
        </p:spPr>
        <p:txBody>
          <a:bodyPr>
            <a:normAutofit/>
          </a:bodyPr>
          <a:lstStyle/>
          <a:p>
            <a:pPr marL="114300" indent="0">
              <a:buNone/>
            </a:pPr>
            <a:r>
              <a:rPr lang="nl-NL" sz="2800" b="1" dirty="0" smtClean="0"/>
              <a:t>Dekens</a:t>
            </a:r>
          </a:p>
          <a:p>
            <a:r>
              <a:rPr lang="nl-NL" sz="2600" dirty="0" smtClean="0"/>
              <a:t>Waarom gebruiken we dekens?</a:t>
            </a:r>
          </a:p>
          <a:p>
            <a:r>
              <a:rPr lang="nl-NL" sz="2600" dirty="0" smtClean="0"/>
              <a:t>Noem voorbeelden van dekens.</a:t>
            </a:r>
          </a:p>
          <a:p>
            <a:r>
              <a:rPr lang="nl-NL" sz="2600" dirty="0" smtClean="0"/>
              <a:t>Welke dekens zie je vaak op stage?</a:t>
            </a:r>
            <a:br>
              <a:rPr lang="nl-NL" sz="2600" dirty="0" smtClean="0"/>
            </a:br>
            <a:endParaRPr lang="nl-NL" sz="2600" dirty="0" smtClean="0"/>
          </a:p>
          <a:p>
            <a:pPr marL="114300" indent="0">
              <a:buNone/>
            </a:pPr>
            <a:r>
              <a:rPr lang="nl-NL" sz="2600" b="1" dirty="0" smtClean="0"/>
              <a:t>Toiletteren</a:t>
            </a:r>
          </a:p>
          <a:p>
            <a:r>
              <a:rPr lang="nl-NL" sz="2600" dirty="0" smtClean="0"/>
              <a:t>Waarom toiletteren we?</a:t>
            </a:r>
          </a:p>
          <a:p>
            <a:r>
              <a:rPr lang="nl-NL" sz="2600" dirty="0" smtClean="0"/>
              <a:t>Wat doe je op stage aan toiletteren?</a:t>
            </a:r>
          </a:p>
          <a:p>
            <a:endParaRPr lang="nl-NL" sz="2600" dirty="0"/>
          </a:p>
          <a:p>
            <a:pPr marL="114300" indent="0">
              <a:buNone/>
            </a:pPr>
            <a:r>
              <a:rPr lang="nl-NL" sz="2600" b="1" dirty="0" smtClean="0"/>
              <a:t>Opzadelen </a:t>
            </a:r>
          </a:p>
          <a:p>
            <a:pPr marL="114300" indent="0">
              <a:buNone/>
            </a:pPr>
            <a:r>
              <a:rPr lang="nl-NL" sz="2600" b="1" dirty="0" smtClean="0"/>
              <a:t>Onderhoud rijtuig</a:t>
            </a:r>
            <a:r>
              <a:rPr lang="nl-NL" sz="2600" dirty="0" smtClean="0"/>
              <a:t/>
            </a:r>
            <a:br>
              <a:rPr lang="nl-NL" sz="2600" dirty="0" smtClean="0"/>
            </a:br>
            <a:endParaRPr lang="nl-NL" sz="2600" dirty="0" smtClean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940152" y="692696"/>
            <a:ext cx="2905125" cy="21145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35821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Oriëntatie opdracht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14300" indent="0">
              <a:buNone/>
            </a:pPr>
            <a:r>
              <a:rPr lang="nl-NL" sz="2600" b="1" dirty="0" smtClean="0"/>
              <a:t>Ontwerp </a:t>
            </a:r>
            <a:r>
              <a:rPr lang="nl-NL" sz="2600" b="1" dirty="0"/>
              <a:t>in tweetallen de perfecte regendeken. </a:t>
            </a:r>
            <a:endParaRPr lang="nl-NL" sz="2600" b="1" dirty="0" smtClean="0"/>
          </a:p>
          <a:p>
            <a:pPr marL="114300" indent="0">
              <a:buNone/>
            </a:pPr>
            <a:endParaRPr lang="nl-NL" sz="2600" b="1" dirty="0"/>
          </a:p>
          <a:p>
            <a:pPr marL="114300" indent="0">
              <a:buNone/>
            </a:pPr>
            <a:r>
              <a:rPr lang="nl-NL" sz="2600" dirty="0" smtClean="0"/>
              <a:t>Omschrijf </a:t>
            </a:r>
            <a:r>
              <a:rPr lang="nl-NL" sz="2600" dirty="0"/>
              <a:t>/ teken hierbij:</a:t>
            </a:r>
            <a:br>
              <a:rPr lang="nl-NL" sz="2600" dirty="0"/>
            </a:br>
            <a:r>
              <a:rPr lang="nl-NL" sz="2600" dirty="0"/>
              <a:t>- De vorm</a:t>
            </a:r>
            <a:br>
              <a:rPr lang="nl-NL" sz="2600" dirty="0"/>
            </a:br>
            <a:r>
              <a:rPr lang="nl-NL" sz="2600" dirty="0"/>
              <a:t>- Sluitingen</a:t>
            </a:r>
            <a:br>
              <a:rPr lang="nl-NL" sz="2600" dirty="0"/>
            </a:br>
            <a:r>
              <a:rPr lang="nl-NL" sz="2600" dirty="0" smtClean="0"/>
              <a:t>- Loopsplitten of niet?</a:t>
            </a:r>
            <a:r>
              <a:rPr lang="nl-NL" sz="2600" dirty="0"/>
              <a:t/>
            </a:r>
            <a:br>
              <a:rPr lang="nl-NL" sz="2600" dirty="0"/>
            </a:br>
            <a:r>
              <a:rPr lang="nl-NL" sz="2600" dirty="0"/>
              <a:t>- Soort STOF dat je zou gebruiken </a:t>
            </a:r>
            <a:r>
              <a:rPr lang="nl-NL" sz="2600" dirty="0" smtClean="0"/>
              <a:t/>
            </a:r>
            <a:br>
              <a:rPr lang="nl-NL" sz="2600" dirty="0" smtClean="0"/>
            </a:br>
            <a:r>
              <a:rPr lang="nl-NL" sz="2600" dirty="0" smtClean="0"/>
              <a:t>- </a:t>
            </a:r>
            <a:r>
              <a:rPr lang="nl-NL" sz="2600" dirty="0" smtClean="0"/>
              <a:t>Flapstaart/halsstuk</a:t>
            </a:r>
            <a:r>
              <a:rPr lang="nl-NL" sz="2600" dirty="0" smtClean="0"/>
              <a:t>?  </a:t>
            </a:r>
          </a:p>
        </p:txBody>
      </p:sp>
    </p:spTree>
    <p:extLst>
      <p:ext uri="{BB962C8B-B14F-4D97-AF65-F5344CB8AC3E}">
        <p14:creationId xmlns:p14="http://schemas.microsoft.com/office/powerpoint/2010/main" val="2018823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1" name="Tijdelijke aanduiding voor inhoud 2"/>
          <p:cNvSpPr>
            <a:spLocks noGrp="1"/>
          </p:cNvSpPr>
          <p:nvPr>
            <p:ph idx="1"/>
          </p:nvPr>
        </p:nvSpPr>
        <p:spPr>
          <a:xfrm>
            <a:off x="251520" y="1075255"/>
            <a:ext cx="7992887" cy="5760640"/>
          </a:xfrm>
        </p:spPr>
        <p:txBody>
          <a:bodyPr>
            <a:noAutofit/>
          </a:bodyPr>
          <a:lstStyle/>
          <a:p>
            <a:pPr>
              <a:buFontTx/>
              <a:buNone/>
            </a:pPr>
            <a:r>
              <a:rPr lang="en-US" sz="2600" b="1" dirty="0" err="1" smtClean="0">
                <a:solidFill>
                  <a:schemeClr val="tx1"/>
                </a:solidFill>
              </a:rPr>
              <a:t>Aanschaf</a:t>
            </a:r>
            <a:r>
              <a:rPr lang="en-US" sz="2600" b="1" dirty="0" smtClean="0">
                <a:solidFill>
                  <a:schemeClr val="tx1"/>
                </a:solidFill>
              </a:rPr>
              <a:t> </a:t>
            </a:r>
            <a:r>
              <a:rPr lang="en-US" sz="2600" b="1" dirty="0" err="1" smtClean="0">
                <a:solidFill>
                  <a:schemeClr val="tx1"/>
                </a:solidFill>
              </a:rPr>
              <a:t>deken</a:t>
            </a:r>
            <a:r>
              <a:rPr lang="en-US" sz="2600" b="1" dirty="0" smtClean="0">
                <a:solidFill>
                  <a:schemeClr val="tx1"/>
                </a:solidFill>
              </a:rPr>
              <a:t>:</a:t>
            </a:r>
          </a:p>
          <a:p>
            <a:r>
              <a:rPr lang="en-US" sz="2600" dirty="0" smtClean="0">
                <a:solidFill>
                  <a:schemeClr val="tx1"/>
                </a:solidFill>
              </a:rPr>
              <a:t>Koop </a:t>
            </a:r>
            <a:r>
              <a:rPr lang="en-US" sz="2600" dirty="0" err="1" smtClean="0">
                <a:solidFill>
                  <a:schemeClr val="tx1"/>
                </a:solidFill>
              </a:rPr>
              <a:t>een</a:t>
            </a:r>
            <a:r>
              <a:rPr lang="en-US" sz="2600" dirty="0" smtClean="0">
                <a:solidFill>
                  <a:schemeClr val="tx1"/>
                </a:solidFill>
              </a:rPr>
              <a:t> </a:t>
            </a:r>
            <a:r>
              <a:rPr lang="en-US" sz="2600" dirty="0" err="1" smtClean="0">
                <a:solidFill>
                  <a:schemeClr val="tx1"/>
                </a:solidFill>
              </a:rPr>
              <a:t>deken</a:t>
            </a:r>
            <a:r>
              <a:rPr lang="en-US" sz="2600" dirty="0" smtClean="0">
                <a:solidFill>
                  <a:schemeClr val="tx1"/>
                </a:solidFill>
              </a:rPr>
              <a:t> van </a:t>
            </a:r>
            <a:r>
              <a:rPr lang="en-US" sz="2600" dirty="0" err="1" smtClean="0">
                <a:solidFill>
                  <a:schemeClr val="tx1"/>
                </a:solidFill>
              </a:rPr>
              <a:t>sterke</a:t>
            </a:r>
            <a:r>
              <a:rPr lang="en-US" sz="2600" dirty="0" smtClean="0">
                <a:solidFill>
                  <a:schemeClr val="tx1"/>
                </a:solidFill>
              </a:rPr>
              <a:t> </a:t>
            </a:r>
            <a:r>
              <a:rPr lang="en-US" sz="2600" dirty="0" err="1" smtClean="0">
                <a:solidFill>
                  <a:schemeClr val="tx1"/>
                </a:solidFill>
              </a:rPr>
              <a:t>kwaliteit</a:t>
            </a:r>
            <a:r>
              <a:rPr lang="en-US" sz="2600" dirty="0" smtClean="0">
                <a:solidFill>
                  <a:schemeClr val="tx1"/>
                </a:solidFill>
              </a:rPr>
              <a:t>. Hoe </a:t>
            </a:r>
            <a:r>
              <a:rPr lang="en-US" sz="2600" dirty="0" err="1" smtClean="0">
                <a:solidFill>
                  <a:schemeClr val="tx1"/>
                </a:solidFill>
              </a:rPr>
              <a:t>hoger</a:t>
            </a:r>
            <a:r>
              <a:rPr lang="en-US" sz="2600" dirty="0" smtClean="0">
                <a:solidFill>
                  <a:schemeClr val="tx1"/>
                </a:solidFill>
              </a:rPr>
              <a:t> de </a:t>
            </a:r>
            <a:r>
              <a:rPr lang="en-US" sz="2600" b="1" dirty="0" smtClean="0">
                <a:solidFill>
                  <a:schemeClr val="tx1"/>
                </a:solidFill>
              </a:rPr>
              <a:t>D-</a:t>
            </a:r>
            <a:r>
              <a:rPr lang="en-US" sz="2600" b="1" dirty="0" err="1" smtClean="0">
                <a:solidFill>
                  <a:schemeClr val="tx1"/>
                </a:solidFill>
              </a:rPr>
              <a:t>waarde</a:t>
            </a:r>
            <a:r>
              <a:rPr lang="en-US" sz="2600" dirty="0" smtClean="0">
                <a:solidFill>
                  <a:schemeClr val="tx1"/>
                </a:solidFill>
              </a:rPr>
              <a:t>, hoe </a:t>
            </a:r>
            <a:r>
              <a:rPr lang="en-US" sz="2600" dirty="0" err="1" smtClean="0">
                <a:solidFill>
                  <a:schemeClr val="tx1"/>
                </a:solidFill>
              </a:rPr>
              <a:t>sterker</a:t>
            </a:r>
            <a:r>
              <a:rPr lang="en-US" sz="2600" dirty="0" smtClean="0">
                <a:solidFill>
                  <a:schemeClr val="tx1"/>
                </a:solidFill>
              </a:rPr>
              <a:t> de </a:t>
            </a:r>
            <a:r>
              <a:rPr lang="en-US" sz="2600" dirty="0" err="1" smtClean="0">
                <a:solidFill>
                  <a:schemeClr val="tx1"/>
                </a:solidFill>
              </a:rPr>
              <a:t>deken</a:t>
            </a:r>
            <a:r>
              <a:rPr lang="en-US" sz="2600" dirty="0" smtClean="0">
                <a:solidFill>
                  <a:schemeClr val="tx1"/>
                </a:solidFill>
              </a:rPr>
              <a:t>.</a:t>
            </a:r>
          </a:p>
          <a:p>
            <a:r>
              <a:rPr lang="en-US" sz="2600" dirty="0" smtClean="0">
                <a:solidFill>
                  <a:schemeClr val="tx1"/>
                </a:solidFill>
              </a:rPr>
              <a:t>De </a:t>
            </a:r>
            <a:r>
              <a:rPr lang="en-US" sz="2600" b="1" dirty="0" err="1" smtClean="0">
                <a:solidFill>
                  <a:schemeClr val="tx1"/>
                </a:solidFill>
              </a:rPr>
              <a:t>sluitingen</a:t>
            </a:r>
            <a:r>
              <a:rPr lang="en-US" sz="2600" b="1" dirty="0" smtClean="0">
                <a:solidFill>
                  <a:schemeClr val="tx1"/>
                </a:solidFill>
              </a:rPr>
              <a:t> </a:t>
            </a:r>
            <a:r>
              <a:rPr lang="en-US" sz="2600" b="1" dirty="0" err="1" smtClean="0">
                <a:solidFill>
                  <a:schemeClr val="tx1"/>
                </a:solidFill>
              </a:rPr>
              <a:t>moeten</a:t>
            </a:r>
            <a:r>
              <a:rPr lang="en-US" sz="2600" b="1" dirty="0" smtClean="0">
                <a:solidFill>
                  <a:schemeClr val="tx1"/>
                </a:solidFill>
              </a:rPr>
              <a:t> </a:t>
            </a:r>
            <a:r>
              <a:rPr lang="en-US" sz="2600" b="1" dirty="0" err="1" smtClean="0">
                <a:solidFill>
                  <a:schemeClr val="tx1"/>
                </a:solidFill>
              </a:rPr>
              <a:t>veilig</a:t>
            </a:r>
            <a:r>
              <a:rPr lang="en-US" sz="2600" b="1" dirty="0" smtClean="0">
                <a:solidFill>
                  <a:schemeClr val="tx1"/>
                </a:solidFill>
              </a:rPr>
              <a:t> </a:t>
            </a:r>
            <a:r>
              <a:rPr lang="en-US" sz="2600" b="1" dirty="0" err="1" smtClean="0">
                <a:solidFill>
                  <a:schemeClr val="tx1"/>
                </a:solidFill>
              </a:rPr>
              <a:t>zijn</a:t>
            </a:r>
            <a:r>
              <a:rPr lang="en-US" sz="2600" dirty="0" smtClean="0">
                <a:solidFill>
                  <a:schemeClr val="tx1"/>
                </a:solidFill>
              </a:rPr>
              <a:t>. </a:t>
            </a:r>
            <a:r>
              <a:rPr lang="en-US" sz="2600" dirty="0" err="1" smtClean="0">
                <a:solidFill>
                  <a:schemeClr val="tx1"/>
                </a:solidFill>
              </a:rPr>
              <a:t>Koorden</a:t>
            </a:r>
            <a:r>
              <a:rPr lang="en-US" sz="2600" dirty="0" smtClean="0">
                <a:solidFill>
                  <a:schemeClr val="tx1"/>
                </a:solidFill>
              </a:rPr>
              <a:t> en </a:t>
            </a:r>
            <a:r>
              <a:rPr lang="en-US" sz="2600" dirty="0" err="1" smtClean="0">
                <a:solidFill>
                  <a:schemeClr val="tx1"/>
                </a:solidFill>
              </a:rPr>
              <a:t>singels</a:t>
            </a:r>
            <a:r>
              <a:rPr lang="en-US" sz="2600" dirty="0" smtClean="0">
                <a:solidFill>
                  <a:schemeClr val="tx1"/>
                </a:solidFill>
              </a:rPr>
              <a:t> met </a:t>
            </a:r>
            <a:r>
              <a:rPr lang="en-US" sz="2600" dirty="0" err="1" smtClean="0">
                <a:solidFill>
                  <a:schemeClr val="tx1"/>
                </a:solidFill>
              </a:rPr>
              <a:t>elastiek</a:t>
            </a:r>
            <a:r>
              <a:rPr lang="en-US" sz="2600" dirty="0" smtClean="0">
                <a:solidFill>
                  <a:schemeClr val="tx1"/>
                </a:solidFill>
              </a:rPr>
              <a:t> </a:t>
            </a:r>
            <a:r>
              <a:rPr lang="en-US" sz="2600" dirty="0" err="1" smtClean="0">
                <a:solidFill>
                  <a:schemeClr val="tx1"/>
                </a:solidFill>
              </a:rPr>
              <a:t>verhogen</a:t>
            </a:r>
            <a:r>
              <a:rPr lang="en-US" sz="2600" dirty="0" smtClean="0">
                <a:solidFill>
                  <a:schemeClr val="tx1"/>
                </a:solidFill>
              </a:rPr>
              <a:t> het comfort van de </a:t>
            </a:r>
            <a:r>
              <a:rPr lang="en-US" sz="2600" dirty="0" err="1" smtClean="0">
                <a:solidFill>
                  <a:schemeClr val="tx1"/>
                </a:solidFill>
              </a:rPr>
              <a:t>deken</a:t>
            </a:r>
            <a:r>
              <a:rPr lang="en-US" sz="2600" dirty="0" smtClean="0">
                <a:solidFill>
                  <a:schemeClr val="tx1"/>
                </a:solidFill>
              </a:rPr>
              <a:t>.</a:t>
            </a:r>
          </a:p>
          <a:p>
            <a:r>
              <a:rPr lang="en-US" sz="2600" b="1" dirty="0" err="1" smtClean="0">
                <a:solidFill>
                  <a:schemeClr val="tx1"/>
                </a:solidFill>
              </a:rPr>
              <a:t>Loopsplitten</a:t>
            </a:r>
            <a:r>
              <a:rPr lang="en-US" sz="2600" dirty="0" smtClean="0">
                <a:solidFill>
                  <a:schemeClr val="tx1"/>
                </a:solidFill>
              </a:rPr>
              <a:t> </a:t>
            </a:r>
            <a:r>
              <a:rPr lang="en-US" sz="2600" dirty="0" err="1" smtClean="0">
                <a:solidFill>
                  <a:schemeClr val="tx1"/>
                </a:solidFill>
              </a:rPr>
              <a:t>verhogen</a:t>
            </a:r>
            <a:r>
              <a:rPr lang="en-US" sz="2600" dirty="0" smtClean="0">
                <a:solidFill>
                  <a:schemeClr val="tx1"/>
                </a:solidFill>
              </a:rPr>
              <a:t> het </a:t>
            </a:r>
            <a:r>
              <a:rPr lang="en-US" sz="2600" dirty="0" err="1" smtClean="0">
                <a:solidFill>
                  <a:schemeClr val="tx1"/>
                </a:solidFill>
              </a:rPr>
              <a:t>draagcomfort</a:t>
            </a:r>
            <a:r>
              <a:rPr lang="en-US" sz="2600" dirty="0" smtClean="0">
                <a:solidFill>
                  <a:schemeClr val="tx1"/>
                </a:solidFill>
              </a:rPr>
              <a:t>.</a:t>
            </a:r>
          </a:p>
          <a:p>
            <a:r>
              <a:rPr lang="en-US" sz="2600" dirty="0" err="1" smtClean="0">
                <a:solidFill>
                  <a:schemeClr val="tx1"/>
                </a:solidFill>
              </a:rPr>
              <a:t>Een</a:t>
            </a:r>
            <a:r>
              <a:rPr lang="en-US" sz="2600" dirty="0" smtClean="0">
                <a:solidFill>
                  <a:schemeClr val="tx1"/>
                </a:solidFill>
              </a:rPr>
              <a:t> </a:t>
            </a:r>
            <a:r>
              <a:rPr lang="en-US" sz="2600" b="1" dirty="0" err="1" smtClean="0">
                <a:solidFill>
                  <a:schemeClr val="tx1"/>
                </a:solidFill>
              </a:rPr>
              <a:t>katoenen</a:t>
            </a:r>
            <a:r>
              <a:rPr lang="en-US" sz="2600" dirty="0" smtClean="0">
                <a:solidFill>
                  <a:schemeClr val="tx1"/>
                </a:solidFill>
              </a:rPr>
              <a:t> </a:t>
            </a:r>
            <a:r>
              <a:rPr lang="en-US" sz="2600" dirty="0" err="1" smtClean="0">
                <a:solidFill>
                  <a:schemeClr val="tx1"/>
                </a:solidFill>
              </a:rPr>
              <a:t>deken</a:t>
            </a:r>
            <a:r>
              <a:rPr lang="en-US" sz="2600" dirty="0" smtClean="0">
                <a:solidFill>
                  <a:schemeClr val="tx1"/>
                </a:solidFill>
              </a:rPr>
              <a:t> </a:t>
            </a:r>
            <a:r>
              <a:rPr lang="en-US" sz="2600" dirty="0" err="1" smtClean="0">
                <a:solidFill>
                  <a:schemeClr val="tx1"/>
                </a:solidFill>
              </a:rPr>
              <a:t>ligt</a:t>
            </a:r>
            <a:r>
              <a:rPr lang="en-US" sz="2600" dirty="0" smtClean="0">
                <a:solidFill>
                  <a:schemeClr val="tx1"/>
                </a:solidFill>
              </a:rPr>
              <a:t> </a:t>
            </a:r>
            <a:r>
              <a:rPr lang="en-US" sz="2600" dirty="0" err="1" smtClean="0">
                <a:solidFill>
                  <a:schemeClr val="tx1"/>
                </a:solidFill>
              </a:rPr>
              <a:t>beter</a:t>
            </a:r>
            <a:r>
              <a:rPr lang="en-US" sz="2600" dirty="0" smtClean="0">
                <a:solidFill>
                  <a:schemeClr val="tx1"/>
                </a:solidFill>
              </a:rPr>
              <a:t> </a:t>
            </a:r>
            <a:r>
              <a:rPr lang="en-US" sz="2600" dirty="0" err="1" smtClean="0">
                <a:solidFill>
                  <a:schemeClr val="tx1"/>
                </a:solidFill>
              </a:rPr>
              <a:t>dan</a:t>
            </a:r>
            <a:r>
              <a:rPr lang="en-US" sz="2600" dirty="0" smtClean="0">
                <a:solidFill>
                  <a:schemeClr val="tx1"/>
                </a:solidFill>
              </a:rPr>
              <a:t> </a:t>
            </a:r>
            <a:r>
              <a:rPr lang="en-US" sz="2600" dirty="0" err="1" smtClean="0">
                <a:solidFill>
                  <a:schemeClr val="tx1"/>
                </a:solidFill>
              </a:rPr>
              <a:t>één</a:t>
            </a:r>
            <a:r>
              <a:rPr lang="en-US" sz="2600" dirty="0" smtClean="0">
                <a:solidFill>
                  <a:schemeClr val="tx1"/>
                </a:solidFill>
              </a:rPr>
              <a:t> van </a:t>
            </a:r>
            <a:r>
              <a:rPr lang="en-US" sz="2600" dirty="0" err="1" smtClean="0">
                <a:solidFill>
                  <a:schemeClr val="tx1"/>
                </a:solidFill>
              </a:rPr>
              <a:t>wol</a:t>
            </a:r>
            <a:r>
              <a:rPr lang="en-US" sz="2600" dirty="0" smtClean="0">
                <a:solidFill>
                  <a:schemeClr val="tx1"/>
                </a:solidFill>
              </a:rPr>
              <a:t> of fleece.</a:t>
            </a:r>
          </a:p>
          <a:p>
            <a:r>
              <a:rPr lang="en-US" sz="2600" i="1" dirty="0" err="1" smtClean="0">
                <a:solidFill>
                  <a:schemeClr val="tx1"/>
                </a:solidFill>
              </a:rPr>
              <a:t>Kies</a:t>
            </a:r>
            <a:r>
              <a:rPr lang="en-US" sz="2600" i="1" dirty="0" smtClean="0">
                <a:solidFill>
                  <a:schemeClr val="tx1"/>
                </a:solidFill>
              </a:rPr>
              <a:t> </a:t>
            </a:r>
            <a:r>
              <a:rPr lang="en-US" sz="2600" i="1" dirty="0" err="1" smtClean="0">
                <a:solidFill>
                  <a:schemeClr val="tx1"/>
                </a:solidFill>
              </a:rPr>
              <a:t>een</a:t>
            </a:r>
            <a:r>
              <a:rPr lang="en-US" sz="2600" i="1" dirty="0" smtClean="0">
                <a:solidFill>
                  <a:schemeClr val="tx1"/>
                </a:solidFill>
              </a:rPr>
              <a:t> </a:t>
            </a:r>
            <a:r>
              <a:rPr lang="en-US" sz="2600" i="1" dirty="0" err="1" smtClean="0">
                <a:solidFill>
                  <a:schemeClr val="tx1"/>
                </a:solidFill>
              </a:rPr>
              <a:t>dikte</a:t>
            </a:r>
            <a:r>
              <a:rPr lang="en-US" sz="2600" i="1" dirty="0" smtClean="0">
                <a:solidFill>
                  <a:schemeClr val="tx1"/>
                </a:solidFill>
              </a:rPr>
              <a:t> van de </a:t>
            </a:r>
            <a:r>
              <a:rPr lang="en-US" sz="2600" i="1" dirty="0" err="1" smtClean="0">
                <a:solidFill>
                  <a:schemeClr val="tx1"/>
                </a:solidFill>
              </a:rPr>
              <a:t>deken</a:t>
            </a:r>
            <a:r>
              <a:rPr lang="en-US" sz="2600" i="1" dirty="0" smtClean="0">
                <a:solidFill>
                  <a:schemeClr val="tx1"/>
                </a:solidFill>
              </a:rPr>
              <a:t> die past </a:t>
            </a:r>
            <a:r>
              <a:rPr lang="en-US" sz="2600" i="1" dirty="0" err="1" smtClean="0">
                <a:solidFill>
                  <a:schemeClr val="tx1"/>
                </a:solidFill>
              </a:rPr>
              <a:t>bij</a:t>
            </a:r>
            <a:r>
              <a:rPr lang="en-US" sz="2600" i="1" dirty="0" smtClean="0">
                <a:solidFill>
                  <a:schemeClr val="tx1"/>
                </a:solidFill>
              </a:rPr>
              <a:t> de </a:t>
            </a:r>
            <a:r>
              <a:rPr lang="en-US" sz="2600" i="1" dirty="0" err="1" smtClean="0">
                <a:solidFill>
                  <a:schemeClr val="tx1"/>
                </a:solidFill>
              </a:rPr>
              <a:t>temperatuur</a:t>
            </a:r>
            <a:r>
              <a:rPr lang="en-US" sz="2600" i="1" dirty="0" smtClean="0">
                <a:solidFill>
                  <a:schemeClr val="tx1"/>
                </a:solidFill>
              </a:rPr>
              <a:t>.</a:t>
            </a:r>
            <a:br>
              <a:rPr lang="en-US" sz="2600" i="1" dirty="0" smtClean="0">
                <a:solidFill>
                  <a:schemeClr val="tx1"/>
                </a:solidFill>
              </a:rPr>
            </a:br>
            <a:r>
              <a:rPr lang="en-US" sz="2600" i="1" dirty="0" smtClean="0">
                <a:solidFill>
                  <a:schemeClr val="tx1"/>
                </a:solidFill>
              </a:rPr>
              <a:t> </a:t>
            </a:r>
          </a:p>
          <a:p>
            <a:r>
              <a:rPr lang="en-US" sz="2600" dirty="0" smtClean="0">
                <a:solidFill>
                  <a:schemeClr val="tx1"/>
                </a:solidFill>
              </a:rPr>
              <a:t>De </a:t>
            </a:r>
            <a:r>
              <a:rPr lang="en-US" sz="2600" dirty="0" err="1" smtClean="0">
                <a:solidFill>
                  <a:schemeClr val="tx1"/>
                </a:solidFill>
              </a:rPr>
              <a:t>warmte</a:t>
            </a:r>
            <a:r>
              <a:rPr lang="en-US" sz="2600" dirty="0" smtClean="0">
                <a:solidFill>
                  <a:schemeClr val="tx1"/>
                </a:solidFill>
              </a:rPr>
              <a:t> van </a:t>
            </a:r>
            <a:r>
              <a:rPr lang="en-US" sz="2600" dirty="0" err="1" smtClean="0">
                <a:solidFill>
                  <a:schemeClr val="tx1"/>
                </a:solidFill>
              </a:rPr>
              <a:t>een</a:t>
            </a:r>
            <a:r>
              <a:rPr lang="en-US" sz="2600" dirty="0" smtClean="0">
                <a:solidFill>
                  <a:schemeClr val="tx1"/>
                </a:solidFill>
              </a:rPr>
              <a:t> </a:t>
            </a:r>
            <a:r>
              <a:rPr lang="en-US" sz="2600" dirty="0" err="1" smtClean="0">
                <a:solidFill>
                  <a:schemeClr val="tx1"/>
                </a:solidFill>
              </a:rPr>
              <a:t>deken</a:t>
            </a:r>
            <a:r>
              <a:rPr lang="en-US" sz="2600" dirty="0" smtClean="0">
                <a:solidFill>
                  <a:schemeClr val="tx1"/>
                </a:solidFill>
              </a:rPr>
              <a:t> </a:t>
            </a:r>
            <a:r>
              <a:rPr lang="en-US" sz="2600" dirty="0" err="1" smtClean="0">
                <a:solidFill>
                  <a:schemeClr val="tx1"/>
                </a:solidFill>
              </a:rPr>
              <a:t>wordt</a:t>
            </a:r>
            <a:r>
              <a:rPr lang="en-US" sz="2600" dirty="0" smtClean="0">
                <a:solidFill>
                  <a:schemeClr val="tx1"/>
                </a:solidFill>
              </a:rPr>
              <a:t> </a:t>
            </a:r>
            <a:r>
              <a:rPr lang="en-US" sz="2600" dirty="0" err="1" smtClean="0">
                <a:solidFill>
                  <a:schemeClr val="tx1"/>
                </a:solidFill>
              </a:rPr>
              <a:t>bepaald</a:t>
            </a:r>
            <a:r>
              <a:rPr lang="en-US" sz="2600" dirty="0" smtClean="0">
                <a:solidFill>
                  <a:schemeClr val="tx1"/>
                </a:solidFill>
              </a:rPr>
              <a:t> door de </a:t>
            </a:r>
            <a:r>
              <a:rPr lang="en-US" sz="2600" dirty="0" err="1" smtClean="0">
                <a:solidFill>
                  <a:schemeClr val="tx1"/>
                </a:solidFill>
              </a:rPr>
              <a:t>vulling</a:t>
            </a:r>
            <a:r>
              <a:rPr lang="en-US" sz="2600" dirty="0" smtClean="0">
                <a:solidFill>
                  <a:schemeClr val="tx1"/>
                </a:solidFill>
              </a:rPr>
              <a:t>. Hoe </a:t>
            </a:r>
            <a:r>
              <a:rPr lang="en-US" sz="2600" dirty="0" err="1" smtClean="0">
                <a:solidFill>
                  <a:schemeClr val="tx1"/>
                </a:solidFill>
              </a:rPr>
              <a:t>meer</a:t>
            </a:r>
            <a:r>
              <a:rPr lang="en-US" sz="2600" dirty="0" smtClean="0">
                <a:solidFill>
                  <a:schemeClr val="tx1"/>
                </a:solidFill>
              </a:rPr>
              <a:t> gram </a:t>
            </a:r>
            <a:r>
              <a:rPr lang="en-US" sz="2600" dirty="0" err="1" smtClean="0">
                <a:solidFill>
                  <a:schemeClr val="tx1"/>
                </a:solidFill>
              </a:rPr>
              <a:t>vulling</a:t>
            </a:r>
            <a:r>
              <a:rPr lang="en-US" sz="2600" dirty="0" smtClean="0">
                <a:solidFill>
                  <a:schemeClr val="tx1"/>
                </a:solidFill>
              </a:rPr>
              <a:t>, hoe warmer de </a:t>
            </a:r>
            <a:r>
              <a:rPr lang="en-US" sz="2600" dirty="0" err="1" smtClean="0">
                <a:solidFill>
                  <a:schemeClr val="tx1"/>
                </a:solidFill>
              </a:rPr>
              <a:t>deken</a:t>
            </a:r>
            <a:r>
              <a:rPr lang="en-US" sz="2600" dirty="0" smtClean="0">
                <a:solidFill>
                  <a:schemeClr val="tx1"/>
                </a:solidFill>
              </a:rPr>
              <a:t>.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-12426"/>
            <a:ext cx="7609656" cy="940966"/>
          </a:xfrm>
        </p:spPr>
        <p:txBody>
          <a:bodyPr/>
          <a:lstStyle/>
          <a:p>
            <a:r>
              <a:rPr lang="nl-NL" dirty="0" smtClean="0"/>
              <a:t>Dekens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982713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jdelijke aanduiding voor inhoud 2"/>
          <p:cNvSpPr>
            <a:spLocks noGrp="1"/>
          </p:cNvSpPr>
          <p:nvPr>
            <p:ph idx="1"/>
          </p:nvPr>
        </p:nvSpPr>
        <p:spPr>
          <a:xfrm>
            <a:off x="395537" y="1196752"/>
            <a:ext cx="7704856" cy="4975448"/>
          </a:xfrm>
        </p:spPr>
        <p:txBody>
          <a:bodyPr>
            <a:normAutofit/>
          </a:bodyPr>
          <a:lstStyle/>
          <a:p>
            <a:pPr>
              <a:buFontTx/>
              <a:buNone/>
            </a:pPr>
            <a:r>
              <a:rPr lang="en-US" sz="2600" dirty="0" err="1" smtClean="0">
                <a:solidFill>
                  <a:schemeClr val="tx1"/>
                </a:solidFill>
              </a:rPr>
              <a:t>Dekens</a:t>
            </a:r>
            <a:r>
              <a:rPr lang="en-US" sz="2600" dirty="0" smtClean="0">
                <a:solidFill>
                  <a:schemeClr val="tx1"/>
                </a:solidFill>
              </a:rPr>
              <a:t>:</a:t>
            </a:r>
          </a:p>
          <a:p>
            <a:r>
              <a:rPr lang="en-US" sz="2600" dirty="0" err="1" smtClean="0">
                <a:solidFill>
                  <a:schemeClr val="tx1"/>
                </a:solidFill>
              </a:rPr>
              <a:t>Thermoneutrale</a:t>
            </a:r>
            <a:r>
              <a:rPr lang="en-US" sz="2600" dirty="0" smtClean="0">
                <a:solidFill>
                  <a:schemeClr val="tx1"/>
                </a:solidFill>
              </a:rPr>
              <a:t> zone van </a:t>
            </a:r>
            <a:r>
              <a:rPr lang="en-US" sz="2600" dirty="0" err="1" smtClean="0">
                <a:solidFill>
                  <a:schemeClr val="tx1"/>
                </a:solidFill>
              </a:rPr>
              <a:t>een</a:t>
            </a:r>
            <a:r>
              <a:rPr lang="en-US" sz="2600" dirty="0" smtClean="0">
                <a:solidFill>
                  <a:schemeClr val="tx1"/>
                </a:solidFill>
              </a:rPr>
              <a:t> </a:t>
            </a:r>
            <a:r>
              <a:rPr lang="en-US" sz="2600" dirty="0" err="1" smtClean="0">
                <a:solidFill>
                  <a:schemeClr val="tx1"/>
                </a:solidFill>
              </a:rPr>
              <a:t>ongeschoren</a:t>
            </a:r>
            <a:r>
              <a:rPr lang="en-US" sz="2600" dirty="0" smtClean="0">
                <a:solidFill>
                  <a:schemeClr val="tx1"/>
                </a:solidFill>
              </a:rPr>
              <a:t> </a:t>
            </a:r>
            <a:r>
              <a:rPr lang="en-US" sz="2600" dirty="0" err="1" smtClean="0">
                <a:solidFill>
                  <a:schemeClr val="tx1"/>
                </a:solidFill>
              </a:rPr>
              <a:t>paard</a:t>
            </a:r>
            <a:r>
              <a:rPr lang="en-US" sz="2600" dirty="0" smtClean="0">
                <a:solidFill>
                  <a:schemeClr val="tx1"/>
                </a:solidFill>
              </a:rPr>
              <a:t> </a:t>
            </a:r>
            <a:r>
              <a:rPr lang="en-US" sz="2600" dirty="0" err="1" smtClean="0">
                <a:solidFill>
                  <a:schemeClr val="tx1"/>
                </a:solidFill>
              </a:rPr>
              <a:t>ligt</a:t>
            </a:r>
            <a:r>
              <a:rPr lang="en-US" sz="2600" dirty="0" smtClean="0">
                <a:solidFill>
                  <a:schemeClr val="tx1"/>
                </a:solidFill>
              </a:rPr>
              <a:t> </a:t>
            </a:r>
            <a:r>
              <a:rPr lang="en-US" sz="2600" dirty="0" err="1" smtClean="0">
                <a:solidFill>
                  <a:schemeClr val="tx1"/>
                </a:solidFill>
              </a:rPr>
              <a:t>tussen</a:t>
            </a:r>
            <a:r>
              <a:rPr lang="en-US" sz="2600" dirty="0" smtClean="0">
                <a:solidFill>
                  <a:schemeClr val="tx1"/>
                </a:solidFill>
              </a:rPr>
              <a:t> de </a:t>
            </a:r>
            <a:r>
              <a:rPr lang="en-US" sz="2600" b="1" dirty="0" smtClean="0">
                <a:solidFill>
                  <a:schemeClr val="tx1"/>
                </a:solidFill>
              </a:rPr>
              <a:t>-5 en 15 °C</a:t>
            </a:r>
            <a:r>
              <a:rPr lang="en-US" sz="2600" dirty="0" smtClean="0">
                <a:solidFill>
                  <a:schemeClr val="tx1"/>
                </a:solidFill>
              </a:rPr>
              <a:t>.</a:t>
            </a:r>
          </a:p>
          <a:p>
            <a:r>
              <a:rPr lang="en-US" sz="2600" dirty="0" err="1" smtClean="0">
                <a:solidFill>
                  <a:schemeClr val="tx1"/>
                </a:solidFill>
              </a:rPr>
              <a:t>Geschoren</a:t>
            </a:r>
            <a:r>
              <a:rPr lang="en-US" sz="2600" dirty="0" smtClean="0">
                <a:solidFill>
                  <a:schemeClr val="tx1"/>
                </a:solidFill>
              </a:rPr>
              <a:t> </a:t>
            </a:r>
            <a:r>
              <a:rPr lang="en-US" sz="2600" dirty="0" err="1" smtClean="0">
                <a:solidFill>
                  <a:schemeClr val="tx1"/>
                </a:solidFill>
              </a:rPr>
              <a:t>paarden</a:t>
            </a:r>
            <a:r>
              <a:rPr lang="en-US" sz="2600" dirty="0" smtClean="0">
                <a:solidFill>
                  <a:schemeClr val="tx1"/>
                </a:solidFill>
              </a:rPr>
              <a:t> </a:t>
            </a:r>
            <a:r>
              <a:rPr lang="en-US" sz="2600" dirty="0" err="1" smtClean="0">
                <a:solidFill>
                  <a:schemeClr val="tx1"/>
                </a:solidFill>
              </a:rPr>
              <a:t>hebben</a:t>
            </a:r>
            <a:r>
              <a:rPr lang="en-US" sz="2600" dirty="0" smtClean="0">
                <a:solidFill>
                  <a:schemeClr val="tx1"/>
                </a:solidFill>
              </a:rPr>
              <a:t> </a:t>
            </a:r>
            <a:r>
              <a:rPr lang="en-US" sz="2600" dirty="0" err="1" smtClean="0">
                <a:solidFill>
                  <a:schemeClr val="tx1"/>
                </a:solidFill>
              </a:rPr>
              <a:t>eerder</a:t>
            </a:r>
            <a:r>
              <a:rPr lang="en-US" sz="2600" dirty="0" smtClean="0">
                <a:solidFill>
                  <a:schemeClr val="tx1"/>
                </a:solidFill>
              </a:rPr>
              <a:t> </a:t>
            </a:r>
            <a:r>
              <a:rPr lang="en-US" sz="2600" dirty="0" err="1" smtClean="0">
                <a:solidFill>
                  <a:schemeClr val="tx1"/>
                </a:solidFill>
              </a:rPr>
              <a:t>een</a:t>
            </a:r>
            <a:r>
              <a:rPr lang="en-US" sz="2600" dirty="0" smtClean="0">
                <a:solidFill>
                  <a:schemeClr val="tx1"/>
                </a:solidFill>
              </a:rPr>
              <a:t> </a:t>
            </a:r>
            <a:r>
              <a:rPr lang="en-US" sz="2600" dirty="0" err="1" smtClean="0">
                <a:solidFill>
                  <a:schemeClr val="tx1"/>
                </a:solidFill>
              </a:rPr>
              <a:t>deken</a:t>
            </a:r>
            <a:r>
              <a:rPr lang="en-US" sz="2600" dirty="0" smtClean="0">
                <a:solidFill>
                  <a:schemeClr val="tx1"/>
                </a:solidFill>
              </a:rPr>
              <a:t> </a:t>
            </a:r>
            <a:r>
              <a:rPr lang="en-US" sz="2600" dirty="0" err="1" smtClean="0">
                <a:solidFill>
                  <a:schemeClr val="tx1"/>
                </a:solidFill>
              </a:rPr>
              <a:t>nodig</a:t>
            </a:r>
            <a:r>
              <a:rPr lang="en-US" sz="2600" dirty="0" smtClean="0">
                <a:solidFill>
                  <a:schemeClr val="tx1"/>
                </a:solidFill>
              </a:rPr>
              <a:t> </a:t>
            </a:r>
            <a:r>
              <a:rPr lang="en-US" sz="2600" dirty="0" err="1" smtClean="0">
                <a:solidFill>
                  <a:schemeClr val="tx1"/>
                </a:solidFill>
              </a:rPr>
              <a:t>dan</a:t>
            </a:r>
            <a:r>
              <a:rPr lang="en-US" sz="2600" dirty="0" smtClean="0">
                <a:solidFill>
                  <a:schemeClr val="tx1"/>
                </a:solidFill>
              </a:rPr>
              <a:t> </a:t>
            </a:r>
            <a:r>
              <a:rPr lang="en-US" sz="2600" dirty="0" err="1" smtClean="0">
                <a:solidFill>
                  <a:schemeClr val="tx1"/>
                </a:solidFill>
              </a:rPr>
              <a:t>ongeschoren</a:t>
            </a:r>
            <a:r>
              <a:rPr lang="en-US" sz="2600" dirty="0" smtClean="0">
                <a:solidFill>
                  <a:schemeClr val="tx1"/>
                </a:solidFill>
              </a:rPr>
              <a:t> </a:t>
            </a:r>
            <a:r>
              <a:rPr lang="en-US" sz="2600" dirty="0" err="1" smtClean="0">
                <a:solidFill>
                  <a:schemeClr val="tx1"/>
                </a:solidFill>
              </a:rPr>
              <a:t>paarden</a:t>
            </a:r>
            <a:r>
              <a:rPr lang="en-US" sz="2600" dirty="0" smtClean="0">
                <a:solidFill>
                  <a:schemeClr val="tx1"/>
                </a:solidFill>
              </a:rPr>
              <a:t>. </a:t>
            </a:r>
            <a:br>
              <a:rPr lang="en-US" sz="2600" dirty="0" smtClean="0">
                <a:solidFill>
                  <a:schemeClr val="tx1"/>
                </a:solidFill>
              </a:rPr>
            </a:br>
            <a:endParaRPr lang="en-US" sz="2600" dirty="0" smtClean="0">
              <a:solidFill>
                <a:schemeClr val="tx1"/>
              </a:solidFill>
            </a:endParaRPr>
          </a:p>
          <a:p>
            <a:r>
              <a:rPr lang="en-US" sz="2600" dirty="0" err="1" smtClean="0">
                <a:solidFill>
                  <a:schemeClr val="tx1"/>
                </a:solidFill>
              </a:rPr>
              <a:t>Er</a:t>
            </a:r>
            <a:r>
              <a:rPr lang="en-US" sz="2600" dirty="0" smtClean="0">
                <a:solidFill>
                  <a:schemeClr val="tx1"/>
                </a:solidFill>
              </a:rPr>
              <a:t> </a:t>
            </a:r>
            <a:r>
              <a:rPr lang="en-US" sz="2600" dirty="0" err="1" smtClean="0">
                <a:solidFill>
                  <a:schemeClr val="tx1"/>
                </a:solidFill>
              </a:rPr>
              <a:t>zijn</a:t>
            </a:r>
            <a:r>
              <a:rPr lang="en-US" sz="2600" dirty="0" smtClean="0">
                <a:solidFill>
                  <a:schemeClr val="tx1"/>
                </a:solidFill>
              </a:rPr>
              <a:t> </a:t>
            </a:r>
            <a:r>
              <a:rPr lang="en-US" sz="2600" dirty="0" err="1" smtClean="0">
                <a:solidFill>
                  <a:schemeClr val="tx1"/>
                </a:solidFill>
              </a:rPr>
              <a:t>verschillende</a:t>
            </a:r>
            <a:r>
              <a:rPr lang="en-US" sz="2600" dirty="0" smtClean="0">
                <a:solidFill>
                  <a:schemeClr val="tx1"/>
                </a:solidFill>
              </a:rPr>
              <a:t> </a:t>
            </a:r>
            <a:r>
              <a:rPr lang="en-US" sz="2600" dirty="0" err="1" smtClean="0">
                <a:solidFill>
                  <a:schemeClr val="tx1"/>
                </a:solidFill>
              </a:rPr>
              <a:t>dekens</a:t>
            </a:r>
            <a:r>
              <a:rPr lang="en-US" sz="2600" dirty="0" smtClean="0">
                <a:solidFill>
                  <a:schemeClr val="tx1"/>
                </a:solidFill>
              </a:rPr>
              <a:t>, met </a:t>
            </a:r>
            <a:r>
              <a:rPr lang="en-US" sz="2600" dirty="0" err="1" smtClean="0">
                <a:solidFill>
                  <a:schemeClr val="tx1"/>
                </a:solidFill>
              </a:rPr>
              <a:t>verschillende</a:t>
            </a:r>
            <a:r>
              <a:rPr lang="en-US" sz="2600" dirty="0" smtClean="0">
                <a:solidFill>
                  <a:schemeClr val="tx1"/>
                </a:solidFill>
              </a:rPr>
              <a:t> </a:t>
            </a:r>
            <a:r>
              <a:rPr lang="en-US" sz="2600" dirty="0" err="1" smtClean="0">
                <a:solidFill>
                  <a:schemeClr val="tx1"/>
                </a:solidFill>
              </a:rPr>
              <a:t>eigenschappen</a:t>
            </a:r>
            <a:r>
              <a:rPr lang="en-US" sz="2600" dirty="0" smtClean="0">
                <a:solidFill>
                  <a:schemeClr val="tx1"/>
                </a:solidFill>
              </a:rPr>
              <a:t>. (</a:t>
            </a:r>
            <a:r>
              <a:rPr lang="en-US" sz="2600" dirty="0" err="1" smtClean="0">
                <a:solidFill>
                  <a:schemeClr val="tx1"/>
                </a:solidFill>
              </a:rPr>
              <a:t>zomer</a:t>
            </a:r>
            <a:r>
              <a:rPr lang="en-US" sz="2600" dirty="0" smtClean="0">
                <a:solidFill>
                  <a:schemeClr val="tx1"/>
                </a:solidFill>
              </a:rPr>
              <a:t>-, winter- </a:t>
            </a:r>
            <a:r>
              <a:rPr lang="en-US" sz="2600" dirty="0" err="1" smtClean="0">
                <a:solidFill>
                  <a:schemeClr val="tx1"/>
                </a:solidFill>
              </a:rPr>
              <a:t>regen</a:t>
            </a:r>
            <a:r>
              <a:rPr lang="en-US" sz="2600" dirty="0" smtClean="0">
                <a:solidFill>
                  <a:schemeClr val="tx1"/>
                </a:solidFill>
              </a:rPr>
              <a:t>- </a:t>
            </a:r>
            <a:r>
              <a:rPr lang="en-US" sz="2600" dirty="0" err="1" smtClean="0">
                <a:solidFill>
                  <a:schemeClr val="tx1"/>
                </a:solidFill>
              </a:rPr>
              <a:t>vliegendekens</a:t>
            </a:r>
            <a:r>
              <a:rPr lang="en-US" sz="2600" dirty="0" smtClean="0">
                <a:solidFill>
                  <a:schemeClr val="tx1"/>
                </a:solidFill>
              </a:rPr>
              <a:t> etc.) </a:t>
            </a:r>
          </a:p>
        </p:txBody>
      </p:sp>
      <p:sp>
        <p:nvSpPr>
          <p:cNvPr id="4" name="Titel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064896" cy="571500"/>
          </a:xfrm>
        </p:spPr>
        <p:txBody>
          <a:bodyPr/>
          <a:lstStyle/>
          <a:p>
            <a:r>
              <a:rPr lang="en-US" dirty="0" err="1" smtClean="0">
                <a:solidFill>
                  <a:schemeClr val="tx1"/>
                </a:solidFill>
              </a:rPr>
              <a:t>Dekens</a:t>
            </a:r>
            <a:endParaRPr lang="nl-NL" dirty="0" smtClean="0">
              <a:solidFill>
                <a:schemeClr val="tx1"/>
              </a:solidFill>
            </a:endParaRPr>
          </a:p>
        </p:txBody>
      </p:sp>
      <p:pic>
        <p:nvPicPr>
          <p:cNvPr id="24583" name="Picture 7" descr="http://www.ruitersportsissi.nl/internetwinkel/images/winterdeken%20advalanch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16418" y="4530417"/>
            <a:ext cx="2327582" cy="23275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94299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Wintervacht</a:t>
            </a:r>
          </a:p>
        </p:txBody>
      </p:sp>
      <p:sp>
        <p:nvSpPr>
          <p:cNvPr id="23554" name="Tijdelijke aanduiding voor inhoud 2"/>
          <p:cNvSpPr>
            <a:spLocks noGrp="1"/>
          </p:cNvSpPr>
          <p:nvPr>
            <p:ph idx="1"/>
          </p:nvPr>
        </p:nvSpPr>
        <p:spPr>
          <a:xfrm>
            <a:off x="467544" y="1412776"/>
            <a:ext cx="7990656" cy="4616549"/>
          </a:xfrm>
        </p:spPr>
        <p:txBody>
          <a:bodyPr>
            <a:normAutofit/>
          </a:bodyPr>
          <a:lstStyle/>
          <a:p>
            <a:pPr>
              <a:buFontTx/>
              <a:buNone/>
            </a:pPr>
            <a:r>
              <a:rPr lang="en-US" sz="2600" dirty="0" smtClean="0">
                <a:solidFill>
                  <a:schemeClr val="tx1"/>
                </a:solidFill>
              </a:rPr>
              <a:t>Het </a:t>
            </a:r>
            <a:r>
              <a:rPr lang="en-US" sz="2600" dirty="0" err="1" smtClean="0">
                <a:solidFill>
                  <a:schemeClr val="tx1"/>
                </a:solidFill>
              </a:rPr>
              <a:t>paard</a:t>
            </a:r>
            <a:r>
              <a:rPr lang="en-US" sz="2600" dirty="0" smtClean="0">
                <a:solidFill>
                  <a:schemeClr val="tx1"/>
                </a:solidFill>
              </a:rPr>
              <a:t> </a:t>
            </a:r>
            <a:r>
              <a:rPr lang="en-US" sz="2600" dirty="0" err="1" smtClean="0">
                <a:solidFill>
                  <a:schemeClr val="tx1"/>
                </a:solidFill>
              </a:rPr>
              <a:t>ontwikkelt</a:t>
            </a:r>
            <a:r>
              <a:rPr lang="en-US" sz="2600" dirty="0" smtClean="0">
                <a:solidFill>
                  <a:schemeClr val="tx1"/>
                </a:solidFill>
              </a:rPr>
              <a:t> </a:t>
            </a:r>
            <a:r>
              <a:rPr lang="en-US" sz="2600" dirty="0" err="1" smtClean="0">
                <a:solidFill>
                  <a:schemeClr val="tx1"/>
                </a:solidFill>
              </a:rPr>
              <a:t>een</a:t>
            </a:r>
            <a:r>
              <a:rPr lang="en-US" sz="2600" dirty="0" smtClean="0">
                <a:solidFill>
                  <a:schemeClr val="tx1"/>
                </a:solidFill>
              </a:rPr>
              <a:t> </a:t>
            </a:r>
            <a:r>
              <a:rPr lang="en-US" sz="2600" dirty="0" err="1" smtClean="0">
                <a:solidFill>
                  <a:schemeClr val="tx1"/>
                </a:solidFill>
              </a:rPr>
              <a:t>wintervacht</a:t>
            </a:r>
            <a:r>
              <a:rPr lang="en-US" sz="2600" dirty="0" smtClean="0">
                <a:solidFill>
                  <a:schemeClr val="tx1"/>
                </a:solidFill>
              </a:rPr>
              <a:t> </a:t>
            </a:r>
            <a:r>
              <a:rPr lang="en-US" sz="2600" dirty="0" err="1" smtClean="0">
                <a:solidFill>
                  <a:schemeClr val="tx1"/>
                </a:solidFill>
              </a:rPr>
              <a:t>als</a:t>
            </a:r>
            <a:r>
              <a:rPr lang="en-US" sz="2600" dirty="0" smtClean="0">
                <a:solidFill>
                  <a:schemeClr val="tx1"/>
                </a:solidFill>
              </a:rPr>
              <a:t> het </a:t>
            </a:r>
            <a:r>
              <a:rPr lang="en-US" sz="2600" dirty="0" err="1" smtClean="0">
                <a:solidFill>
                  <a:schemeClr val="tx1"/>
                </a:solidFill>
              </a:rPr>
              <a:t>daglicht</a:t>
            </a:r>
            <a:r>
              <a:rPr lang="en-US" sz="2600" dirty="0" smtClean="0">
                <a:solidFill>
                  <a:schemeClr val="tx1"/>
                </a:solidFill>
              </a:rPr>
              <a:t> </a:t>
            </a:r>
          </a:p>
          <a:p>
            <a:pPr>
              <a:buFontTx/>
              <a:buNone/>
            </a:pPr>
            <a:r>
              <a:rPr lang="en-US" sz="2600" dirty="0" err="1"/>
              <a:t>a</a:t>
            </a:r>
            <a:r>
              <a:rPr lang="en-US" sz="2600" dirty="0" err="1" smtClean="0">
                <a:solidFill>
                  <a:schemeClr val="tx1"/>
                </a:solidFill>
              </a:rPr>
              <a:t>fneemt</a:t>
            </a:r>
            <a:r>
              <a:rPr lang="en-US" sz="2600" dirty="0" smtClean="0">
                <a:solidFill>
                  <a:schemeClr val="tx1"/>
                </a:solidFill>
              </a:rPr>
              <a:t> en de </a:t>
            </a:r>
            <a:r>
              <a:rPr lang="en-US" sz="2600" dirty="0" err="1" smtClean="0">
                <a:solidFill>
                  <a:schemeClr val="tx1"/>
                </a:solidFill>
              </a:rPr>
              <a:t>temperatuur</a:t>
            </a:r>
            <a:r>
              <a:rPr lang="en-US" sz="2600" dirty="0" smtClean="0">
                <a:solidFill>
                  <a:schemeClr val="tx1"/>
                </a:solidFill>
              </a:rPr>
              <a:t> </a:t>
            </a:r>
            <a:r>
              <a:rPr lang="en-US" sz="2600" dirty="0" err="1" smtClean="0">
                <a:solidFill>
                  <a:schemeClr val="tx1"/>
                </a:solidFill>
              </a:rPr>
              <a:t>daalt</a:t>
            </a:r>
            <a:r>
              <a:rPr lang="en-US" sz="2600" dirty="0" smtClean="0">
                <a:solidFill>
                  <a:schemeClr val="tx1"/>
                </a:solidFill>
              </a:rPr>
              <a:t>. </a:t>
            </a:r>
            <a:br>
              <a:rPr lang="en-US" sz="2600" dirty="0" smtClean="0">
                <a:solidFill>
                  <a:schemeClr val="tx1"/>
                </a:solidFill>
              </a:rPr>
            </a:br>
            <a:endParaRPr lang="en-US" sz="2600" dirty="0" smtClean="0">
              <a:solidFill>
                <a:schemeClr val="tx1"/>
              </a:solidFill>
            </a:endParaRPr>
          </a:p>
          <a:p>
            <a:pPr>
              <a:buFontTx/>
              <a:buNone/>
            </a:pPr>
            <a:r>
              <a:rPr lang="en-US" sz="2600" b="1" dirty="0" err="1" smtClean="0">
                <a:solidFill>
                  <a:schemeClr val="tx1"/>
                </a:solidFill>
              </a:rPr>
              <a:t>Scheren</a:t>
            </a:r>
            <a:r>
              <a:rPr lang="en-US" sz="2600" b="1" dirty="0" smtClean="0">
                <a:solidFill>
                  <a:schemeClr val="tx1"/>
                </a:solidFill>
              </a:rPr>
              <a:t>:</a:t>
            </a:r>
          </a:p>
          <a:p>
            <a:r>
              <a:rPr lang="en-US" sz="2600" dirty="0" err="1" smtClean="0">
                <a:solidFill>
                  <a:schemeClr val="tx1"/>
                </a:solidFill>
              </a:rPr>
              <a:t>Voordelen</a:t>
            </a:r>
            <a:r>
              <a:rPr lang="en-US" sz="2600" dirty="0" smtClean="0">
                <a:solidFill>
                  <a:schemeClr val="tx1"/>
                </a:solidFill>
              </a:rPr>
              <a:t>:</a:t>
            </a:r>
          </a:p>
          <a:p>
            <a:pPr>
              <a:buFontTx/>
              <a:buNone/>
            </a:pPr>
            <a:r>
              <a:rPr lang="en-US" sz="2600" dirty="0" smtClean="0">
                <a:solidFill>
                  <a:schemeClr val="tx1"/>
                </a:solidFill>
              </a:rPr>
              <a:t>    -   Minder </a:t>
            </a:r>
            <a:r>
              <a:rPr lang="en-US" sz="2600" dirty="0" err="1" smtClean="0">
                <a:solidFill>
                  <a:schemeClr val="tx1"/>
                </a:solidFill>
              </a:rPr>
              <a:t>transpiratie</a:t>
            </a:r>
            <a:r>
              <a:rPr lang="en-US" sz="2600" dirty="0" smtClean="0">
                <a:solidFill>
                  <a:schemeClr val="tx1"/>
                </a:solidFill>
              </a:rPr>
              <a:t>.</a:t>
            </a:r>
          </a:p>
          <a:p>
            <a:r>
              <a:rPr lang="en-US" sz="2600" dirty="0" err="1" smtClean="0">
                <a:solidFill>
                  <a:schemeClr val="tx1"/>
                </a:solidFill>
              </a:rPr>
              <a:t>Nadelen</a:t>
            </a:r>
            <a:r>
              <a:rPr lang="en-US" sz="2600" dirty="0" smtClean="0">
                <a:solidFill>
                  <a:schemeClr val="tx1"/>
                </a:solidFill>
              </a:rPr>
              <a:t>:</a:t>
            </a:r>
          </a:p>
          <a:p>
            <a:pPr>
              <a:buFontTx/>
              <a:buNone/>
            </a:pPr>
            <a:r>
              <a:rPr lang="en-US" sz="2600" dirty="0" smtClean="0">
                <a:solidFill>
                  <a:schemeClr val="tx1"/>
                </a:solidFill>
              </a:rPr>
              <a:t>    -   </a:t>
            </a:r>
            <a:r>
              <a:rPr lang="en-US" sz="2600" dirty="0" err="1" smtClean="0">
                <a:solidFill>
                  <a:schemeClr val="tx1"/>
                </a:solidFill>
              </a:rPr>
              <a:t>Vatbaarder</a:t>
            </a:r>
            <a:r>
              <a:rPr lang="en-US" sz="2600" dirty="0" smtClean="0">
                <a:solidFill>
                  <a:schemeClr val="tx1"/>
                </a:solidFill>
              </a:rPr>
              <a:t> </a:t>
            </a:r>
            <a:r>
              <a:rPr lang="en-US" sz="2600" dirty="0" err="1" smtClean="0">
                <a:solidFill>
                  <a:schemeClr val="tx1"/>
                </a:solidFill>
              </a:rPr>
              <a:t>voor</a:t>
            </a:r>
            <a:r>
              <a:rPr lang="en-US" sz="2600" dirty="0" smtClean="0">
                <a:solidFill>
                  <a:schemeClr val="tx1"/>
                </a:solidFill>
              </a:rPr>
              <a:t> </a:t>
            </a:r>
            <a:r>
              <a:rPr lang="en-US" sz="2600" dirty="0" err="1" smtClean="0">
                <a:solidFill>
                  <a:schemeClr val="tx1"/>
                </a:solidFill>
              </a:rPr>
              <a:t>kou</a:t>
            </a:r>
            <a:r>
              <a:rPr lang="en-US" sz="2600" dirty="0" smtClean="0">
                <a:solidFill>
                  <a:schemeClr val="tx1"/>
                </a:solidFill>
              </a:rPr>
              <a:t>.</a:t>
            </a:r>
          </a:p>
          <a:p>
            <a:pPr>
              <a:buFontTx/>
              <a:buNone/>
            </a:pPr>
            <a:r>
              <a:rPr lang="en-US" sz="2600" dirty="0" smtClean="0">
                <a:solidFill>
                  <a:schemeClr val="tx1"/>
                </a:solidFill>
              </a:rPr>
              <a:t>    -   </a:t>
            </a:r>
            <a:r>
              <a:rPr lang="en-US" sz="2600" dirty="0" err="1" smtClean="0">
                <a:solidFill>
                  <a:schemeClr val="tx1"/>
                </a:solidFill>
              </a:rPr>
              <a:t>Deken</a:t>
            </a:r>
            <a:r>
              <a:rPr lang="en-US" sz="2600" dirty="0" smtClean="0">
                <a:solidFill>
                  <a:schemeClr val="tx1"/>
                </a:solidFill>
              </a:rPr>
              <a:t>(s) is (</a:t>
            </a:r>
            <a:r>
              <a:rPr lang="en-US" sz="2600" dirty="0" err="1" smtClean="0">
                <a:solidFill>
                  <a:schemeClr val="tx1"/>
                </a:solidFill>
              </a:rPr>
              <a:t>zijn</a:t>
            </a:r>
            <a:r>
              <a:rPr lang="en-US" sz="2600" dirty="0" smtClean="0">
                <a:solidFill>
                  <a:schemeClr val="tx1"/>
                </a:solidFill>
              </a:rPr>
              <a:t>) </a:t>
            </a:r>
            <a:r>
              <a:rPr lang="en-US" sz="2600" dirty="0" err="1" smtClean="0">
                <a:solidFill>
                  <a:schemeClr val="tx1"/>
                </a:solidFill>
              </a:rPr>
              <a:t>noodzakelijk</a:t>
            </a:r>
            <a:r>
              <a:rPr lang="en-US" sz="2600" dirty="0" smtClean="0">
                <a:solidFill>
                  <a:schemeClr val="tx1"/>
                </a:solidFill>
              </a:rPr>
              <a:t>.</a:t>
            </a:r>
            <a:endParaRPr lang="nl-NL" sz="2600" dirty="0" smtClean="0">
              <a:solidFill>
                <a:schemeClr val="tx1"/>
              </a:solidFill>
            </a:endParaRPr>
          </a:p>
        </p:txBody>
      </p:sp>
      <p:pic>
        <p:nvPicPr>
          <p:cNvPr id="40965" name="Picture 5" descr="G:\Communicatie\Relatiegroepen\Interne relatiegroepen\Opleidingen\(Van) paarden houden\Paard en Welzijn\Beeldmateriaal\KNHS_PP\040615795_ABFweb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929313" y="3214688"/>
            <a:ext cx="2927350" cy="19240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17606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Aan de slag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600" dirty="0" smtClean="0"/>
              <a:t>Sorteren van verschillende dekens.</a:t>
            </a:r>
            <a:br>
              <a:rPr lang="nl-NL" sz="2600" dirty="0" smtClean="0"/>
            </a:br>
            <a:endParaRPr lang="nl-NL" sz="2600" dirty="0" smtClean="0"/>
          </a:p>
          <a:p>
            <a:r>
              <a:rPr lang="nl-NL" sz="2600" dirty="0" smtClean="0"/>
              <a:t>Zoek bij elke soort deken de </a:t>
            </a:r>
            <a:br>
              <a:rPr lang="nl-NL" sz="2600" dirty="0" smtClean="0"/>
            </a:br>
            <a:r>
              <a:rPr lang="nl-NL" sz="2600" b="1" dirty="0" smtClean="0"/>
              <a:t>Functie</a:t>
            </a:r>
            <a:br>
              <a:rPr lang="nl-NL" sz="2600" b="1" dirty="0" smtClean="0"/>
            </a:br>
            <a:r>
              <a:rPr lang="nl-NL" sz="2600" b="1" dirty="0" smtClean="0"/>
              <a:t>Wanneer te gebruiken</a:t>
            </a:r>
            <a:br>
              <a:rPr lang="nl-NL" sz="2600" b="1" dirty="0" smtClean="0"/>
            </a:br>
            <a:r>
              <a:rPr lang="nl-NL" sz="2600" b="1" dirty="0" smtClean="0"/>
              <a:t>Afbeelding</a:t>
            </a:r>
            <a:endParaRPr lang="nl-NL" sz="2600" dirty="0"/>
          </a:p>
        </p:txBody>
      </p:sp>
    </p:spTree>
    <p:extLst>
      <p:ext uri="{BB962C8B-B14F-4D97-AF65-F5344CB8AC3E}">
        <p14:creationId xmlns:p14="http://schemas.microsoft.com/office/powerpoint/2010/main" val="1257746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err="1" smtClean="0"/>
              <a:t>Toiletteren</a:t>
            </a:r>
            <a:endParaRPr lang="nl-NL" dirty="0" smtClean="0"/>
          </a:p>
        </p:txBody>
      </p:sp>
      <p:sp>
        <p:nvSpPr>
          <p:cNvPr id="307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eaLnBrk="1" hangingPunct="1">
              <a:buFont typeface="Wingdings" pitchFamily="2" charset="2"/>
              <a:buNone/>
            </a:pPr>
            <a:r>
              <a:rPr lang="nl-NL" sz="2600" b="1" dirty="0" smtClean="0"/>
              <a:t>Waarom?</a:t>
            </a:r>
          </a:p>
          <a:p>
            <a:pPr eaLnBrk="1" hangingPunct="1"/>
            <a:r>
              <a:rPr lang="nl-NL" sz="2600" dirty="0" smtClean="0"/>
              <a:t>Uiterlijke verzorging</a:t>
            </a:r>
          </a:p>
          <a:p>
            <a:pPr eaLnBrk="1" hangingPunct="1"/>
            <a:r>
              <a:rPr lang="nl-NL" sz="2600" dirty="0" smtClean="0"/>
              <a:t>Volgens regels keuring of wedstrijd</a:t>
            </a:r>
          </a:p>
          <a:p>
            <a:pPr eaLnBrk="1" hangingPunct="1"/>
            <a:r>
              <a:rPr lang="nl-NL" sz="2600" dirty="0" smtClean="0"/>
              <a:t>Om het exterieur beter uit te laten komen </a:t>
            </a:r>
          </a:p>
        </p:txBody>
      </p:sp>
      <p:pic>
        <p:nvPicPr>
          <p:cNvPr id="3078" name="Afbeelding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3933056"/>
            <a:ext cx="3548219" cy="24482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17135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angrenzend">
  <a:themeElements>
    <a:clrScheme name="Aangrenzend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Kantoor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angrenzend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Adjacency</Template>
  <TotalTime>111</TotalTime>
  <Words>376</Words>
  <Application>Microsoft Office PowerPoint</Application>
  <PresentationFormat>Diavoorstelling (4:3)</PresentationFormat>
  <Paragraphs>162</Paragraphs>
  <Slides>25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25</vt:i4>
      </vt:variant>
    </vt:vector>
  </HeadingPairs>
  <TitlesOfParts>
    <vt:vector size="26" baseType="lpstr">
      <vt:lpstr>Aangrenzend</vt:lpstr>
      <vt:lpstr>PowerPoint-presentatie</vt:lpstr>
      <vt:lpstr>Lesopbouw</vt:lpstr>
      <vt:lpstr>Oriëntatiefase</vt:lpstr>
      <vt:lpstr>Oriëntatie opdracht</vt:lpstr>
      <vt:lpstr>Dekens</vt:lpstr>
      <vt:lpstr>Dekens</vt:lpstr>
      <vt:lpstr>Wintervacht</vt:lpstr>
      <vt:lpstr>Aan de slag</vt:lpstr>
      <vt:lpstr>Toiletteren</vt:lpstr>
      <vt:lpstr>Het rijpaard</vt:lpstr>
      <vt:lpstr>Het hoofd</vt:lpstr>
      <vt:lpstr>De manen</vt:lpstr>
      <vt:lpstr>De benen</vt:lpstr>
      <vt:lpstr>De staart</vt:lpstr>
      <vt:lpstr>Het hele paard scheren</vt:lpstr>
      <vt:lpstr>Vlechten van de manen</vt:lpstr>
      <vt:lpstr>Vlechten van de staart</vt:lpstr>
      <vt:lpstr>Andere rassen</vt:lpstr>
      <vt:lpstr>Onderhoud zadel &amp; hoofdstel</vt:lpstr>
      <vt:lpstr>Het bit</vt:lpstr>
      <vt:lpstr>Het hoofdstel</vt:lpstr>
      <vt:lpstr>Het zadel</vt:lpstr>
      <vt:lpstr>Het zadel</vt:lpstr>
      <vt:lpstr>Praktische instructie</vt:lpstr>
      <vt:lpstr>Evalutiefase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Mayke Rulof</dc:creator>
  <cp:lastModifiedBy>Mayke Rulof</cp:lastModifiedBy>
  <cp:revision>8</cp:revision>
  <dcterms:created xsi:type="dcterms:W3CDTF">2012-11-26T13:54:20Z</dcterms:created>
  <dcterms:modified xsi:type="dcterms:W3CDTF">2012-12-10T12:27:50Z</dcterms:modified>
</cp:coreProperties>
</file>