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6" r:id="rId2"/>
    <p:sldId id="257" r:id="rId3"/>
    <p:sldId id="258" r:id="rId4"/>
    <p:sldId id="265" r:id="rId5"/>
    <p:sldId id="266" r:id="rId6"/>
    <p:sldId id="267" r:id="rId7"/>
    <p:sldId id="268" r:id="rId8"/>
    <p:sldId id="280" r:id="rId9"/>
    <p:sldId id="281" r:id="rId10"/>
    <p:sldId id="282" r:id="rId11"/>
    <p:sldId id="283" r:id="rId12"/>
    <p:sldId id="259" r:id="rId13"/>
    <p:sldId id="269" r:id="rId14"/>
    <p:sldId id="270" r:id="rId15"/>
    <p:sldId id="271" r:id="rId16"/>
    <p:sldId id="275" r:id="rId17"/>
    <p:sldId id="276" r:id="rId18"/>
    <p:sldId id="260" r:id="rId19"/>
    <p:sldId id="277" r:id="rId20"/>
    <p:sldId id="278" r:id="rId21"/>
    <p:sldId id="279" r:id="rId22"/>
    <p:sldId id="284" r:id="rId23"/>
    <p:sldId id="261" r:id="rId24"/>
    <p:sldId id="285" r:id="rId25"/>
    <p:sldId id="286" r:id="rId26"/>
    <p:sldId id="287" r:id="rId27"/>
    <p:sldId id="288" r:id="rId28"/>
    <p:sldId id="289" r:id="rId29"/>
    <p:sldId id="262" r:id="rId30"/>
    <p:sldId id="290" r:id="rId31"/>
    <p:sldId id="263" r:id="rId32"/>
    <p:sldId id="291" r:id="rId33"/>
    <p:sldId id="292" r:id="rId34"/>
    <p:sldId id="294" r:id="rId35"/>
    <p:sldId id="264" r:id="rId36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EA5F0-1DB9-49C0-81C4-52E0FC832FF4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16296-64B3-4195-8C44-CB6A0E3CEE0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0289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CC07BA0-A411-440A-80B9-ED804B19D9CB}" type="slidenum">
              <a:rPr lang="nl-NL" altLang="nl-NL" smtClean="0"/>
              <a:pPr/>
              <a:t>22</a:t>
            </a:fld>
            <a:endParaRPr lang="nl-NL" altLang="nl-NL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nl-NL" altLang="nl-NL" smtClean="0"/>
              <a:t>Cedrus libanii ‘Glauca</a:t>
            </a:r>
          </a:p>
        </p:txBody>
      </p:sp>
    </p:spTree>
    <p:extLst>
      <p:ext uri="{BB962C8B-B14F-4D97-AF65-F5344CB8AC3E}">
        <p14:creationId xmlns:p14="http://schemas.microsoft.com/office/powerpoint/2010/main" val="1602788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B33468F-5930-45F4-8D0F-A0E5C4792A45}" type="datetimeFigureOut">
              <a:rPr lang="nl-NL" smtClean="0"/>
              <a:t>22-2-2016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BA5FC6E-BAE6-4F41-A4BF-3938489081AF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Coniferen		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Handel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0705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0"/>
            <a:ext cx="1828800" cy="533400"/>
          </a:xfrm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Picea abies twijg, kegel</a:t>
            </a:r>
          </a:p>
        </p:txBody>
      </p:sp>
      <p:pic>
        <p:nvPicPr>
          <p:cNvPr id="23555" name="Picture 3" descr="picea abies norway%20spruce%20M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-304800"/>
            <a:ext cx="8534400" cy="73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8832850" y="6613525"/>
            <a:ext cx="311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altLang="nl-NL" sz="1000">
                <a:solidFill>
                  <a:srgbClr val="993300"/>
                </a:solidFill>
                <a:latin typeface="Times New Roman" pitchFamily="18" charset="0"/>
              </a:rPr>
              <a:t>36</a:t>
            </a:r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0832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picea abies2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04800"/>
            <a:ext cx="2119313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>
          <a:xfrm>
            <a:off x="6248400" y="3962400"/>
            <a:ext cx="1828800" cy="533400"/>
          </a:xfrm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Picea abies twijg, naald</a:t>
            </a:r>
          </a:p>
        </p:txBody>
      </p:sp>
      <p:pic>
        <p:nvPicPr>
          <p:cNvPr id="24580" name="Picture 4" descr="piab6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514600"/>
            <a:ext cx="655320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427538" y="1916113"/>
            <a:ext cx="4338637" cy="2135187"/>
            <a:chOff x="3120" y="1151"/>
            <a:chExt cx="2733" cy="1345"/>
          </a:xfrm>
        </p:grpSpPr>
        <p:sp>
          <p:nvSpPr>
            <p:cNvPr id="24584" name="Text Box 6"/>
            <p:cNvSpPr txBox="1">
              <a:spLocks noChangeArrowheads="1"/>
            </p:cNvSpPr>
            <p:nvPr/>
          </p:nvSpPr>
          <p:spPr bwMode="auto">
            <a:xfrm>
              <a:off x="3792" y="1151"/>
              <a:ext cx="206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punt van de naald geel</a:t>
              </a:r>
            </a:p>
          </p:txBody>
        </p:sp>
        <p:sp>
          <p:nvSpPr>
            <p:cNvPr id="24585" name="Line 7"/>
            <p:cNvSpPr>
              <a:spLocks noChangeShapeType="1"/>
            </p:cNvSpPr>
            <p:nvPr/>
          </p:nvSpPr>
          <p:spPr bwMode="auto">
            <a:xfrm flipH="1">
              <a:off x="3120" y="1488"/>
              <a:ext cx="672" cy="100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24582" name="Rectangle 8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38439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2, 3 of 5 naalden	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err="1" smtClean="0"/>
              <a:t>Pinus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Altijd in zakje van 2,3 of 5 naalden</a:t>
            </a:r>
          </a:p>
          <a:p>
            <a:r>
              <a:rPr lang="nl-NL" dirty="0" smtClean="0"/>
              <a:t>Lange naalden</a:t>
            </a:r>
          </a:p>
          <a:p>
            <a:r>
              <a:rPr lang="nl-NL" dirty="0" smtClean="0"/>
              <a:t>Veel hars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023136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2878138" y="427038"/>
            <a:ext cx="3387725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smtClean="0"/>
              <a:t>PINUS indeling</a:t>
            </a:r>
          </a:p>
        </p:txBody>
      </p:sp>
      <p:pic>
        <p:nvPicPr>
          <p:cNvPr id="27651" name="Picture 3" descr="pinus sylvestris naald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75546"/>
          <a:stretch>
            <a:fillRect/>
          </a:stretch>
        </p:blipFill>
        <p:spPr bwMode="auto">
          <a:xfrm>
            <a:off x="7010400" y="2133600"/>
            <a:ext cx="8382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pinus 5 naald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05000"/>
            <a:ext cx="990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6629400" y="5942013"/>
            <a:ext cx="1525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chemeClr val="accent2"/>
                </a:solidFill>
              </a:rPr>
              <a:t>2 naalden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838200" y="5942013"/>
            <a:ext cx="1525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chemeClr val="accent2"/>
                </a:solidFill>
              </a:rPr>
              <a:t>5 naalden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6934200" y="1598613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rgbClr val="336600"/>
                </a:solidFill>
              </a:rPr>
              <a:t>groep B</a:t>
            </a: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990600" y="1674813"/>
            <a:ext cx="12525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rgbClr val="336600"/>
                </a:solidFill>
              </a:rPr>
              <a:t>groep A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199691" name="Rectangle 11"/>
          <p:cNvSpPr>
            <a:spLocks noChangeArrowheads="1"/>
          </p:cNvSpPr>
          <p:nvPr/>
        </p:nvSpPr>
        <p:spPr bwMode="auto">
          <a:xfrm>
            <a:off x="3276600" y="5876925"/>
            <a:ext cx="2795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nl-NL" altLang="nl-NL" sz="2000">
                <a:solidFill>
                  <a:schemeClr val="accent2"/>
                </a:solidFill>
              </a:rPr>
              <a:t>3 naalden</a:t>
            </a:r>
          </a:p>
          <a:p>
            <a:pPr algn="ctr"/>
            <a:r>
              <a:rPr lang="nl-NL" altLang="nl-NL" sz="2000">
                <a:solidFill>
                  <a:schemeClr val="accent2"/>
                </a:solidFill>
              </a:rPr>
              <a:t>In Nederland zeldzaam</a:t>
            </a:r>
          </a:p>
        </p:txBody>
      </p:sp>
    </p:spTree>
    <p:extLst>
      <p:ext uri="{BB962C8B-B14F-4D97-AF65-F5344CB8AC3E}">
        <p14:creationId xmlns:p14="http://schemas.microsoft.com/office/powerpoint/2010/main" val="42906083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9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9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9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9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9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9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9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859338" y="274638"/>
            <a:ext cx="3827462" cy="1143000"/>
          </a:xfrm>
        </p:spPr>
        <p:txBody>
          <a:bodyPr/>
          <a:lstStyle/>
          <a:p>
            <a:pPr eaLnBrk="1" hangingPunct="1"/>
            <a:r>
              <a:rPr lang="nl-NL" altLang="nl-NL" smtClean="0"/>
              <a:t>Pinus jeffreyi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28676" name="Picture 5" descr="Pinus_jeffreyi__Pinus_jeffreyi__Jeffrey_pineimg_5309bladlea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4211637" cy="561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320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4500563" cy="1143000"/>
          </a:xfrm>
        </p:spPr>
        <p:txBody>
          <a:bodyPr/>
          <a:lstStyle/>
          <a:p>
            <a:pPr eaLnBrk="1" hangingPunct="1"/>
            <a:r>
              <a:rPr lang="nl-NL" altLang="nl-NL" smtClean="0"/>
              <a:t>Pinus ponderosa</a:t>
            </a:r>
          </a:p>
        </p:txBody>
      </p:sp>
      <p:sp>
        <p:nvSpPr>
          <p:cNvPr id="29699" name="Rectangle 6"/>
          <p:cNvSpPr>
            <a:spLocks noGrp="1" noChangeArrowheads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29700" name="Picture 8" descr="IMG_46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6481763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9"/>
          <p:cNvSpPr>
            <a:spLocks noGrp="1" noChangeArrowheads="1"/>
          </p:cNvSpPr>
          <p:nvPr>
            <p:ph sz="half" idx="4294967295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297994" name="Picture 10" descr="IMG_46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4813"/>
            <a:ext cx="3984625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473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7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0"/>
            <a:ext cx="1828800" cy="533400"/>
          </a:xfrm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Pinus sylvestris</a:t>
            </a:r>
          </a:p>
        </p:txBody>
      </p:sp>
      <p:pic>
        <p:nvPicPr>
          <p:cNvPr id="33795" name="Picture 3" descr="pinus sylvestris twijg met vrl bloem en kegels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2655888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pinus sylvestris twijg met mnl en vr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619250"/>
            <a:ext cx="5943600" cy="378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209800" y="379413"/>
            <a:ext cx="4246563" cy="1144587"/>
            <a:chOff x="1392" y="239"/>
            <a:chExt cx="2675" cy="721"/>
          </a:xfrm>
        </p:grpSpPr>
        <p:sp>
          <p:nvSpPr>
            <p:cNvPr id="33806" name="Text Box 6"/>
            <p:cNvSpPr txBox="1">
              <a:spLocks noChangeArrowheads="1"/>
            </p:cNvSpPr>
            <p:nvPr/>
          </p:nvSpPr>
          <p:spPr bwMode="auto">
            <a:xfrm>
              <a:off x="2208" y="239"/>
              <a:ext cx="185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vrouwelijke bloemen</a:t>
              </a:r>
            </a:p>
          </p:txBody>
        </p:sp>
        <p:sp>
          <p:nvSpPr>
            <p:cNvPr id="33807" name="Line 7"/>
            <p:cNvSpPr>
              <a:spLocks noChangeShapeType="1"/>
            </p:cNvSpPr>
            <p:nvPr/>
          </p:nvSpPr>
          <p:spPr bwMode="auto">
            <a:xfrm flipH="1">
              <a:off x="1392" y="384"/>
              <a:ext cx="768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33808" name="Line 8"/>
            <p:cNvSpPr>
              <a:spLocks noChangeShapeType="1"/>
            </p:cNvSpPr>
            <p:nvPr/>
          </p:nvSpPr>
          <p:spPr bwMode="auto">
            <a:xfrm flipH="1">
              <a:off x="2160" y="528"/>
              <a:ext cx="384" cy="43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3124200" y="3124200"/>
            <a:ext cx="2900363" cy="3503613"/>
            <a:chOff x="1968" y="1968"/>
            <a:chExt cx="1827" cy="2207"/>
          </a:xfrm>
        </p:grpSpPr>
        <p:sp>
          <p:nvSpPr>
            <p:cNvPr id="33804" name="Text Box 10"/>
            <p:cNvSpPr txBox="1">
              <a:spLocks noChangeArrowheads="1"/>
            </p:cNvSpPr>
            <p:nvPr/>
          </p:nvSpPr>
          <p:spPr bwMode="auto">
            <a:xfrm>
              <a:off x="1968" y="3887"/>
              <a:ext cx="182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mannelijke bloemen</a:t>
              </a:r>
            </a:p>
          </p:txBody>
        </p:sp>
        <p:sp>
          <p:nvSpPr>
            <p:cNvPr id="33805" name="Line 11"/>
            <p:cNvSpPr>
              <a:spLocks noChangeShapeType="1"/>
            </p:cNvSpPr>
            <p:nvPr/>
          </p:nvSpPr>
          <p:spPr bwMode="auto">
            <a:xfrm flipH="1" flipV="1">
              <a:off x="2352" y="1968"/>
              <a:ext cx="0" cy="192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3801" name="Picture 13" descr="pisy95"/>
            <p:cNvPicPr>
              <a:picLocks noChangeAspect="1" noChangeArrowheads="1"/>
            </p:cNvPicPr>
            <p:nvPr/>
          </p:nvPicPr>
          <p:blipFill>
            <a:blip r:embed="rId4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96"/>
              <a:ext cx="4992" cy="4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2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432" cy="43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 altLang="nl-NL"/>
            </a:p>
          </p:txBody>
        </p:sp>
        <p:sp>
          <p:nvSpPr>
            <p:cNvPr id="33803" name="Rectangle 15"/>
            <p:cNvSpPr>
              <a:spLocks noChangeArrowheads="1"/>
            </p:cNvSpPr>
            <p:nvPr/>
          </p:nvSpPr>
          <p:spPr bwMode="auto">
            <a:xfrm>
              <a:off x="5328" y="0"/>
              <a:ext cx="432" cy="432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 altLang="nl-NL"/>
            </a:p>
          </p:txBody>
        </p:sp>
      </p:grpSp>
      <p:sp>
        <p:nvSpPr>
          <p:cNvPr id="33800" name="Rectangle 16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962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Pinus wallichiana twijg</a:t>
            </a:r>
            <a:endParaRPr lang="nl-NL" altLang="nl-NL" smtClean="0"/>
          </a:p>
        </p:txBody>
      </p:sp>
      <p:pic>
        <p:nvPicPr>
          <p:cNvPr id="34819" name="Picture 4" descr="pinus wallichiana keg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685800"/>
            <a:ext cx="2936875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46125" y="193675"/>
            <a:ext cx="2762250" cy="6511925"/>
            <a:chOff x="470" y="122"/>
            <a:chExt cx="1740" cy="4102"/>
          </a:xfrm>
        </p:grpSpPr>
        <p:sp>
          <p:nvSpPr>
            <p:cNvPr id="34828" name="Text Box 6"/>
            <p:cNvSpPr txBox="1">
              <a:spLocks noChangeArrowheads="1"/>
            </p:cNvSpPr>
            <p:nvPr/>
          </p:nvSpPr>
          <p:spPr bwMode="auto">
            <a:xfrm>
              <a:off x="528" y="3936"/>
              <a:ext cx="100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  <a:latin typeface="Times New Roman" pitchFamily="18" charset="0"/>
                </a:rPr>
                <a:t>jonge kegel</a:t>
              </a:r>
            </a:p>
          </p:txBody>
        </p:sp>
        <p:sp>
          <p:nvSpPr>
            <p:cNvPr id="34829" name="Text Box 7"/>
            <p:cNvSpPr txBox="1">
              <a:spLocks noChangeArrowheads="1"/>
            </p:cNvSpPr>
            <p:nvPr/>
          </p:nvSpPr>
          <p:spPr bwMode="auto">
            <a:xfrm>
              <a:off x="470" y="122"/>
              <a:ext cx="17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  <a:latin typeface="Times New Roman" pitchFamily="18" charset="0"/>
                </a:rPr>
                <a:t>vrouwelijke bloemen</a:t>
              </a:r>
            </a:p>
          </p:txBody>
        </p:sp>
        <p:sp>
          <p:nvSpPr>
            <p:cNvPr id="34830" name="Line 8"/>
            <p:cNvSpPr>
              <a:spLocks noChangeShapeType="1"/>
            </p:cNvSpPr>
            <p:nvPr/>
          </p:nvSpPr>
          <p:spPr bwMode="auto">
            <a:xfrm flipH="1">
              <a:off x="1968" y="384"/>
              <a:ext cx="96" cy="528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33400" y="152400"/>
            <a:ext cx="8610600" cy="6705600"/>
            <a:chOff x="240" y="0"/>
            <a:chExt cx="5424" cy="4224"/>
          </a:xfrm>
        </p:grpSpPr>
        <p:pic>
          <p:nvPicPr>
            <p:cNvPr id="34825" name="Picture 10" descr="piwa9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432"/>
              <a:ext cx="5424" cy="3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26" name="Rectangle 11"/>
            <p:cNvSpPr>
              <a:spLocks noChangeArrowheads="1"/>
            </p:cNvSpPr>
            <p:nvPr/>
          </p:nvSpPr>
          <p:spPr bwMode="auto">
            <a:xfrm>
              <a:off x="240" y="0"/>
              <a:ext cx="5424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 altLang="nl-NL"/>
            </a:p>
          </p:txBody>
        </p:sp>
        <p:sp>
          <p:nvSpPr>
            <p:cNvPr id="34827" name="Rectangle 12"/>
            <p:cNvSpPr>
              <a:spLocks noChangeArrowheads="1"/>
            </p:cNvSpPr>
            <p:nvPr/>
          </p:nvSpPr>
          <p:spPr bwMode="auto">
            <a:xfrm>
              <a:off x="240" y="3888"/>
              <a:ext cx="5424" cy="33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 altLang="nl-NL"/>
            </a:p>
          </p:txBody>
        </p:sp>
      </p:grpSp>
      <p:sp>
        <p:nvSpPr>
          <p:cNvPr id="34822" name="Rectangle 13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34823" name="Rectangle 14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pic>
        <p:nvPicPr>
          <p:cNvPr id="235536" name="Picture 16" descr="pinwal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412875"/>
            <a:ext cx="3394075" cy="4525963"/>
          </a:xfrm>
          <a:noFill/>
        </p:spPr>
      </p:pic>
    </p:spTree>
    <p:extLst>
      <p:ext uri="{BB962C8B-B14F-4D97-AF65-F5344CB8AC3E}">
        <p14:creationId xmlns:p14="http://schemas.microsoft.com/office/powerpoint/2010/main" val="36021232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Bosjesnaalden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err="1" smtClean="0"/>
              <a:t>Cedrus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Harde naalden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l-NL" dirty="0" smtClean="0"/>
              <a:t>Lariks/</a:t>
            </a:r>
            <a:r>
              <a:rPr lang="nl-NL" dirty="0" err="1" smtClean="0"/>
              <a:t>Larix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Bladverliezend</a:t>
            </a:r>
          </a:p>
          <a:p>
            <a:r>
              <a:rPr lang="nl-NL" dirty="0" smtClean="0"/>
              <a:t>Zachte naalden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17829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larkae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3213100"/>
            <a:ext cx="3962400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43438" y="1916113"/>
            <a:ext cx="4267200" cy="4786312"/>
            <a:chOff x="3072" y="1200"/>
            <a:chExt cx="2688" cy="3015"/>
          </a:xfrm>
        </p:grpSpPr>
        <p:grpSp>
          <p:nvGrpSpPr>
            <p:cNvPr id="18441" name="Group 5"/>
            <p:cNvGrpSpPr>
              <a:grpSpLocks/>
            </p:cNvGrpSpPr>
            <p:nvPr/>
          </p:nvGrpSpPr>
          <p:grpSpPr bwMode="auto">
            <a:xfrm>
              <a:off x="3552" y="1200"/>
              <a:ext cx="1728" cy="3015"/>
              <a:chOff x="3552" y="1200"/>
              <a:chExt cx="1728" cy="3015"/>
            </a:xfrm>
          </p:grpSpPr>
          <p:pic>
            <p:nvPicPr>
              <p:cNvPr id="18444" name="Picture 6" descr="lkaempferibark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" y="1200"/>
                <a:ext cx="1680" cy="27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5" name="Text Box 7"/>
              <p:cNvSpPr txBox="1">
                <a:spLocks noChangeArrowheads="1"/>
              </p:cNvSpPr>
              <p:nvPr/>
            </p:nvSpPr>
            <p:spPr bwMode="auto">
              <a:xfrm>
                <a:off x="3552" y="3965"/>
                <a:ext cx="1627" cy="2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3200">
                    <a:solidFill>
                      <a:schemeClr val="tx1"/>
                    </a:solidFill>
                    <a:latin typeface="Arial" charset="0"/>
                  </a:defRPr>
                </a:lvl1pPr>
                <a:lvl2pPr>
                  <a:defRPr sz="2800">
                    <a:solidFill>
                      <a:schemeClr val="tx1"/>
                    </a:solidFill>
                    <a:latin typeface="Arial" charset="0"/>
                  </a:defRPr>
                </a:lvl2pPr>
                <a:lvl3pPr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>
                  <a:defRPr sz="2000">
                    <a:solidFill>
                      <a:schemeClr val="tx1"/>
                    </a:solidFill>
                    <a:latin typeface="Arial" charset="0"/>
                  </a:defRPr>
                </a:lvl4pPr>
                <a:lvl5pPr>
                  <a:defRPr sz="2000">
                    <a:solidFill>
                      <a:schemeClr val="tx1"/>
                    </a:solidFill>
                    <a:latin typeface="Arial" charset="0"/>
                  </a:defRPr>
                </a:lvl5pPr>
                <a:lvl6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6pPr>
                <a:lvl7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7pPr>
                <a:lvl8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8pPr>
                <a:lvl9pPr eaLnBrk="0" hangingPunct="0">
                  <a:defRPr sz="20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r>
                  <a:rPr lang="nl-NL" altLang="nl-NL" sz="2000">
                    <a:solidFill>
                      <a:schemeClr val="accent2"/>
                    </a:solidFill>
                  </a:rPr>
                  <a:t>afschilferende schors</a:t>
                </a:r>
              </a:p>
            </p:txBody>
          </p:sp>
        </p:grpSp>
        <p:sp>
          <p:nvSpPr>
            <p:cNvPr id="18442" name="Rectangle 8"/>
            <p:cNvSpPr>
              <a:spLocks noChangeArrowheads="1"/>
            </p:cNvSpPr>
            <p:nvPr/>
          </p:nvSpPr>
          <p:spPr bwMode="auto">
            <a:xfrm>
              <a:off x="3072" y="1200"/>
              <a:ext cx="528" cy="29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 altLang="nl-NL"/>
            </a:p>
          </p:txBody>
        </p:sp>
        <p:sp>
          <p:nvSpPr>
            <p:cNvPr id="18443" name="Rectangle 9"/>
            <p:cNvSpPr>
              <a:spLocks noChangeArrowheads="1"/>
            </p:cNvSpPr>
            <p:nvPr/>
          </p:nvSpPr>
          <p:spPr bwMode="auto">
            <a:xfrm>
              <a:off x="5280" y="1200"/>
              <a:ext cx="480" cy="292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nl-NL" altLang="nl-NL"/>
            </a:p>
          </p:txBody>
        </p:sp>
      </p:grpSp>
      <p:sp>
        <p:nvSpPr>
          <p:cNvPr id="18436" name="Rectangle 1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nl-NL" altLang="nl-NL" smtClean="0"/>
              <a:t>Lárix kaémpferi</a:t>
            </a:r>
          </a:p>
        </p:txBody>
      </p:sp>
      <p:sp>
        <p:nvSpPr>
          <p:cNvPr id="18437" name="Text Box 11"/>
          <p:cNvSpPr txBox="1">
            <a:spLocks noChangeArrowheads="1"/>
          </p:cNvSpPr>
          <p:nvPr/>
        </p:nvSpPr>
        <p:spPr bwMode="auto">
          <a:xfrm>
            <a:off x="6324600" y="1341438"/>
            <a:ext cx="251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nl-NL" altLang="nl-NL" sz="2400" i="1">
                <a:solidFill>
                  <a:srgbClr val="008000"/>
                </a:solidFill>
              </a:rPr>
              <a:t>Japanse lariks</a:t>
            </a:r>
          </a:p>
        </p:txBody>
      </p:sp>
      <p:sp>
        <p:nvSpPr>
          <p:cNvPr id="18438" name="Rectangle 12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18439" name="Rectangle 13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pic>
        <p:nvPicPr>
          <p:cNvPr id="18440" name="Picture 15" descr="Larix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11151" y="2276754"/>
            <a:ext cx="2879998" cy="4343042"/>
          </a:xfrm>
          <a:noFill/>
        </p:spPr>
      </p:pic>
    </p:spTree>
    <p:extLst>
      <p:ext uri="{BB962C8B-B14F-4D97-AF65-F5344CB8AC3E}">
        <p14:creationId xmlns:p14="http://schemas.microsoft.com/office/powerpoint/2010/main" val="228597644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zijn coniferen?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29480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371600"/>
            <a:ext cx="1828800" cy="533400"/>
          </a:xfrm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Larix decidua twijgen</a:t>
            </a:r>
          </a:p>
        </p:txBody>
      </p:sp>
      <p:pic>
        <p:nvPicPr>
          <p:cNvPr id="19459" name="Picture 3" descr="Larix dec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5029200" cy="377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lkaempferitw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098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457200" y="579120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chemeClr val="accent2"/>
                </a:solidFill>
              </a:rPr>
              <a:t>heldergroene naalden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057400" y="1446213"/>
            <a:ext cx="1905000" cy="534987"/>
            <a:chOff x="1296" y="911"/>
            <a:chExt cx="1200" cy="337"/>
          </a:xfrm>
        </p:grpSpPr>
        <p:sp>
          <p:nvSpPr>
            <p:cNvPr id="19468" name="Text Box 10"/>
            <p:cNvSpPr txBox="1">
              <a:spLocks noChangeArrowheads="1"/>
            </p:cNvSpPr>
            <p:nvPr/>
          </p:nvSpPr>
          <p:spPr bwMode="auto">
            <a:xfrm>
              <a:off x="1296" y="911"/>
              <a:ext cx="85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kortloten</a:t>
              </a:r>
            </a:p>
          </p:txBody>
        </p:sp>
        <p:sp>
          <p:nvSpPr>
            <p:cNvPr id="19469" name="Line 11"/>
            <p:cNvSpPr>
              <a:spLocks noChangeShapeType="1"/>
            </p:cNvSpPr>
            <p:nvPr/>
          </p:nvSpPr>
          <p:spPr bwMode="auto">
            <a:xfrm>
              <a:off x="2112" y="1104"/>
              <a:ext cx="384" cy="144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250825" y="1412875"/>
            <a:ext cx="5181600" cy="5097463"/>
            <a:chOff x="96" y="725"/>
            <a:chExt cx="3264" cy="3211"/>
          </a:xfrm>
        </p:grpSpPr>
        <p:pic>
          <p:nvPicPr>
            <p:cNvPr id="19466" name="Picture 13" descr="laridec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" y="725"/>
              <a:ext cx="3264" cy="2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7" name="Text Box 14"/>
            <p:cNvSpPr txBox="1">
              <a:spLocks noChangeArrowheads="1"/>
            </p:cNvSpPr>
            <p:nvPr/>
          </p:nvSpPr>
          <p:spPr bwMode="auto">
            <a:xfrm>
              <a:off x="144" y="3648"/>
              <a:ext cx="3168" cy="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nl-NL" altLang="nl-NL" sz="2400">
                  <a:solidFill>
                    <a:schemeClr val="accent2"/>
                  </a:solidFill>
                </a:rPr>
                <a:t>herfstkleuren</a:t>
              </a:r>
            </a:p>
          </p:txBody>
        </p:sp>
      </p:grpSp>
      <p:sp>
        <p:nvSpPr>
          <p:cNvPr id="19464" name="Rectangle 15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19465" name="Rectangle 16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51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0" y="1905000"/>
            <a:ext cx="1828800" cy="533400"/>
          </a:xfrm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Larix kaempferi bos, kegel</a:t>
            </a:r>
          </a:p>
        </p:txBody>
      </p:sp>
      <p:pic>
        <p:nvPicPr>
          <p:cNvPr id="20483" name="Picture 3" descr="lkaempferifru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295400"/>
            <a:ext cx="344646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1295400"/>
            <a:ext cx="5273675" cy="4840288"/>
            <a:chOff x="38" y="816"/>
            <a:chExt cx="3322" cy="3049"/>
          </a:xfrm>
        </p:grpSpPr>
        <p:pic>
          <p:nvPicPr>
            <p:cNvPr id="20489" name="Picture 5" descr="larix kaempferi bos"/>
            <p:cNvPicPr>
              <a:picLocks noChangeAspect="1" noChangeArrowheads="1"/>
            </p:cNvPicPr>
            <p:nvPr/>
          </p:nvPicPr>
          <p:blipFill>
            <a:blip r:embed="rId3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277"/>
            <a:stretch>
              <a:fillRect/>
            </a:stretch>
          </p:blipFill>
          <p:spPr bwMode="auto">
            <a:xfrm>
              <a:off x="96" y="816"/>
              <a:ext cx="3264" cy="2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0" name="Text Box 6"/>
            <p:cNvSpPr txBox="1">
              <a:spLocks noChangeArrowheads="1"/>
            </p:cNvSpPr>
            <p:nvPr/>
          </p:nvSpPr>
          <p:spPr bwMode="auto">
            <a:xfrm>
              <a:off x="38" y="3577"/>
              <a:ext cx="90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bosboom</a:t>
              </a:r>
            </a:p>
          </p:txBody>
        </p:sp>
      </p:grp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5470525" y="5602288"/>
            <a:ext cx="347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chemeClr val="accent2"/>
                </a:solidFill>
              </a:rPr>
              <a:t>teruggebogen schubben</a:t>
            </a:r>
          </a:p>
        </p:txBody>
      </p:sp>
      <p:sp>
        <p:nvSpPr>
          <p:cNvPr id="20486" name="Line 8"/>
          <p:cNvSpPr>
            <a:spLocks noChangeShapeType="1"/>
          </p:cNvSpPr>
          <p:nvPr/>
        </p:nvSpPr>
        <p:spPr bwMode="auto">
          <a:xfrm flipV="1">
            <a:off x="8458200" y="4419600"/>
            <a:ext cx="0" cy="1143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0487" name="Rectangle 9"/>
          <p:cNvSpPr>
            <a:spLocks noChangeArrowheads="1"/>
          </p:cNvSpPr>
          <p:nvPr/>
        </p:nvSpPr>
        <p:spPr bwMode="auto">
          <a:xfrm>
            <a:off x="8832850" y="6613525"/>
            <a:ext cx="311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altLang="nl-NL" sz="1000">
                <a:solidFill>
                  <a:srgbClr val="993300"/>
                </a:solidFill>
                <a:latin typeface="Times New Roman" pitchFamily="18" charset="0"/>
              </a:rPr>
              <a:t>43</a:t>
            </a:r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20488" name="Rectangle 10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928574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Alberi_img_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60350"/>
            <a:ext cx="4392612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4" descr="cedrus_deodara_s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357563"/>
            <a:ext cx="2625725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 descr="cedrus-libani-glauc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3141663"/>
            <a:ext cx="2120900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6" descr="CeLiLV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3600450" cy="270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8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Schubconiferen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Thuja</a:t>
            </a:r>
          </a:p>
          <a:p>
            <a:endParaRPr lang="nl-NL" dirty="0"/>
          </a:p>
          <a:p>
            <a:r>
              <a:rPr lang="nl-NL" dirty="0" smtClean="0"/>
              <a:t>Sterke geur</a:t>
            </a:r>
          </a:p>
          <a:p>
            <a:r>
              <a:rPr lang="nl-NL" dirty="0" smtClean="0"/>
              <a:t>Ovale kegeltjes</a:t>
            </a:r>
          </a:p>
          <a:p>
            <a:r>
              <a:rPr lang="nl-NL" dirty="0" smtClean="0"/>
              <a:t>Rechte top</a:t>
            </a:r>
          </a:p>
          <a:p>
            <a:r>
              <a:rPr lang="nl-NL" dirty="0" smtClean="0"/>
              <a:t>Schub v vormig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l-NL" dirty="0" err="1" smtClean="0"/>
              <a:t>Chamaecyparis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Ronde kegeltjes</a:t>
            </a:r>
          </a:p>
          <a:p>
            <a:r>
              <a:rPr lang="nl-NL" dirty="0" smtClean="0"/>
              <a:t>Hangende top</a:t>
            </a:r>
          </a:p>
          <a:p>
            <a:r>
              <a:rPr lang="nl-NL" dirty="0" smtClean="0"/>
              <a:t>Schub y vormig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45548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Chamaecyparis</a:t>
            </a:r>
            <a:endParaRPr lang="nl-N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6912"/>
            <a:ext cx="2699345" cy="359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52729"/>
            <a:ext cx="2664296" cy="3551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6980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awsonova_pacipresa_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hamaecypar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00213"/>
            <a:ext cx="3679825" cy="489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5"/>
          <p:cNvSpPr>
            <a:spLocks noChangeArrowheads="1"/>
          </p:cNvSpPr>
          <p:nvPr/>
        </p:nvSpPr>
        <p:spPr bwMode="auto">
          <a:xfrm>
            <a:off x="4643438" y="333375"/>
            <a:ext cx="4105275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nl-NL" altLang="nl-NL" sz="4400"/>
              <a:t>Chamaecyparis lawsoniana</a:t>
            </a:r>
          </a:p>
        </p:txBody>
      </p:sp>
    </p:spTree>
    <p:extLst>
      <p:ext uri="{BB962C8B-B14F-4D97-AF65-F5344CB8AC3E}">
        <p14:creationId xmlns:p14="http://schemas.microsoft.com/office/powerpoint/2010/main" val="22754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Thuja</a:t>
            </a:r>
            <a:endParaRPr lang="nl-NL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780928"/>
            <a:ext cx="2341562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08920"/>
            <a:ext cx="4255935" cy="319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632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el 1"/>
          <p:cNvSpPr>
            <a:spLocks noGrp="1"/>
          </p:cNvSpPr>
          <p:nvPr>
            <p:ph type="title"/>
          </p:nvPr>
        </p:nvSpPr>
        <p:spPr>
          <a:xfrm>
            <a:off x="6588125" y="204788"/>
            <a:ext cx="2376488" cy="1143000"/>
          </a:xfrm>
        </p:spPr>
        <p:txBody>
          <a:bodyPr>
            <a:normAutofit fontScale="90000"/>
          </a:bodyPr>
          <a:lstStyle/>
          <a:p>
            <a:r>
              <a:rPr lang="nl-NL" sz="3600" smtClean="0"/>
              <a:t>Thuja occ. ‘Smaragd’</a:t>
            </a:r>
          </a:p>
        </p:txBody>
      </p:sp>
      <p:sp>
        <p:nvSpPr>
          <p:cNvPr id="4608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smtClean="0"/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5903913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252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2667000"/>
            <a:ext cx="685800" cy="4572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sz="1000" smtClean="0"/>
              <a:t>Thuja occidentalis twijg, kegels</a:t>
            </a:r>
          </a:p>
        </p:txBody>
      </p:sp>
      <p:pic>
        <p:nvPicPr>
          <p:cNvPr id="47107" name="Picture 3" descr="thuja occidentalis ta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52400"/>
            <a:ext cx="6800850" cy="690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990600" y="5103813"/>
            <a:ext cx="2354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chemeClr val="accent2"/>
                </a:solidFill>
              </a:rPr>
              <a:t>twijg met kegels</a:t>
            </a:r>
          </a:p>
        </p:txBody>
      </p:sp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4282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 err="1" smtClean="0"/>
              <a:t>Juniperus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Kransje in naalden bij elkaar (3)</a:t>
            </a:r>
          </a:p>
          <a:p>
            <a:r>
              <a:rPr lang="nl-NL" dirty="0" smtClean="0"/>
              <a:t>Bovenzijde van de naald is grijs</a:t>
            </a:r>
          </a:p>
          <a:p>
            <a:r>
              <a:rPr lang="nl-NL" dirty="0" smtClean="0"/>
              <a:t>Prikt een beetje</a:t>
            </a:r>
          </a:p>
        </p:txBody>
      </p:sp>
    </p:spTree>
    <p:extLst>
      <p:ext uri="{BB962C8B-B14F-4D97-AF65-F5344CB8AC3E}">
        <p14:creationId xmlns:p14="http://schemas.microsoft.com/office/powerpoint/2010/main" val="3160566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1 naald	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err="1" smtClean="0"/>
              <a:t>Picea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Ruwe tak</a:t>
            </a:r>
          </a:p>
          <a:p>
            <a:r>
              <a:rPr lang="nl-NL" dirty="0" smtClean="0"/>
              <a:t>Blijft barst achter als je een naald verwijderd</a:t>
            </a:r>
          </a:p>
          <a:p>
            <a:r>
              <a:rPr lang="nl-NL" dirty="0" smtClean="0"/>
              <a:t>Kegel hangt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nl-NL" dirty="0" err="1" smtClean="0"/>
              <a:t>Abies</a:t>
            </a:r>
            <a:endParaRPr lang="nl-NL" dirty="0" smtClean="0"/>
          </a:p>
          <a:p>
            <a:endParaRPr lang="nl-NL" dirty="0"/>
          </a:p>
          <a:p>
            <a:r>
              <a:rPr lang="nl-NL" dirty="0" smtClean="0"/>
              <a:t>Gladde tak</a:t>
            </a:r>
          </a:p>
          <a:p>
            <a:r>
              <a:rPr lang="nl-NL" dirty="0" smtClean="0"/>
              <a:t>Mooi </a:t>
            </a:r>
            <a:r>
              <a:rPr lang="nl-NL" dirty="0" err="1" smtClean="0"/>
              <a:t>bladmerk</a:t>
            </a:r>
            <a:r>
              <a:rPr lang="nl-NL" dirty="0" smtClean="0"/>
              <a:t> bij het verwijderen van een naald</a:t>
            </a:r>
          </a:p>
          <a:p>
            <a:r>
              <a:rPr lang="nl-NL" dirty="0" smtClean="0"/>
              <a:t>Kegel staand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958635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981200"/>
            <a:ext cx="838200" cy="685800"/>
          </a:xfrm>
          <a:noFill/>
        </p:spPr>
        <p:txBody>
          <a:bodyPr/>
          <a:lstStyle/>
          <a:p>
            <a:pPr eaLnBrk="1" hangingPunct="1"/>
            <a:r>
              <a:rPr lang="nl-NL" altLang="nl-NL" sz="1000" smtClean="0"/>
              <a:t>Juniperus communis twijg</a:t>
            </a:r>
          </a:p>
        </p:txBody>
      </p:sp>
      <p:pic>
        <p:nvPicPr>
          <p:cNvPr id="16387" name="Picture 3" descr="juniperus communis1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33400"/>
            <a:ext cx="3546475" cy="567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juniperus communis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55" r="3908" b="50667"/>
          <a:stretch>
            <a:fillRect/>
          </a:stretch>
        </p:blipFill>
        <p:spPr bwMode="auto">
          <a:xfrm>
            <a:off x="4114800" y="533400"/>
            <a:ext cx="22860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juniperus communis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40" t="53487" r="4402" b="14915"/>
          <a:stretch>
            <a:fillRect/>
          </a:stretch>
        </p:blipFill>
        <p:spPr bwMode="auto">
          <a:xfrm>
            <a:off x="4114800" y="3886200"/>
            <a:ext cx="2289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278" name="Text Box 6"/>
          <p:cNvSpPr txBox="1">
            <a:spLocks noChangeArrowheads="1"/>
          </p:cNvSpPr>
          <p:nvPr/>
        </p:nvSpPr>
        <p:spPr bwMode="auto">
          <a:xfrm>
            <a:off x="212725" y="6288088"/>
            <a:ext cx="5037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400">
                <a:solidFill>
                  <a:schemeClr val="accent2"/>
                </a:solidFill>
              </a:rPr>
              <a:t>alléén naalden (in kransen van drie)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715000" y="912813"/>
            <a:ext cx="3398838" cy="915987"/>
            <a:chOff x="3600" y="575"/>
            <a:chExt cx="2141" cy="577"/>
          </a:xfrm>
        </p:grpSpPr>
        <p:sp>
          <p:nvSpPr>
            <p:cNvPr id="16397" name="Text Box 8"/>
            <p:cNvSpPr txBox="1">
              <a:spLocks noChangeArrowheads="1"/>
            </p:cNvSpPr>
            <p:nvPr/>
          </p:nvSpPr>
          <p:spPr bwMode="auto">
            <a:xfrm>
              <a:off x="4032" y="575"/>
              <a:ext cx="1709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twijgen driehoekig,</a:t>
              </a:r>
            </a:p>
            <a:p>
              <a:r>
                <a:rPr lang="nl-NL" altLang="nl-NL" sz="2400">
                  <a:solidFill>
                    <a:schemeClr val="accent2"/>
                  </a:solidFill>
                </a:rPr>
                <a:t>bruin, gevleugeld</a:t>
              </a:r>
            </a:p>
          </p:txBody>
        </p:sp>
        <p:sp>
          <p:nvSpPr>
            <p:cNvPr id="16398" name="Line 9"/>
            <p:cNvSpPr>
              <a:spLocks noChangeShapeType="1"/>
            </p:cNvSpPr>
            <p:nvPr/>
          </p:nvSpPr>
          <p:spPr bwMode="auto">
            <a:xfrm flipH="1">
              <a:off x="3600" y="912"/>
              <a:ext cx="432" cy="240"/>
            </a:xfrm>
            <a:prstGeom prst="line">
              <a:avLst/>
            </a:prstGeom>
            <a:noFill/>
            <a:ln w="25400">
              <a:solidFill>
                <a:schemeClr val="bg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181600" y="4237038"/>
            <a:ext cx="3816350" cy="868362"/>
            <a:chOff x="3264" y="2669"/>
            <a:chExt cx="2404" cy="547"/>
          </a:xfrm>
        </p:grpSpPr>
        <p:sp>
          <p:nvSpPr>
            <p:cNvPr id="16395" name="Text Box 11"/>
            <p:cNvSpPr txBox="1">
              <a:spLocks noChangeArrowheads="1"/>
            </p:cNvSpPr>
            <p:nvPr/>
          </p:nvSpPr>
          <p:spPr bwMode="auto">
            <a:xfrm>
              <a:off x="4094" y="2669"/>
              <a:ext cx="157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één huidmondstreep</a:t>
              </a:r>
            </a:p>
          </p:txBody>
        </p:sp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 flipH="1">
              <a:off x="3264" y="2784"/>
              <a:ext cx="768" cy="43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16393" name="Rectangle 13"/>
          <p:cNvSpPr>
            <a:spLocks noChangeArrowheads="1"/>
          </p:cNvSpPr>
          <p:nvPr/>
        </p:nvSpPr>
        <p:spPr bwMode="auto">
          <a:xfrm>
            <a:off x="8832850" y="6613525"/>
            <a:ext cx="247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altLang="nl-NL" sz="1000">
                <a:solidFill>
                  <a:srgbClr val="993300"/>
                </a:solidFill>
                <a:latin typeface="Times New Roman" pitchFamily="18" charset="0"/>
              </a:rPr>
              <a:t>5</a:t>
            </a:r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16394" name="Rectangle 14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49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Taxus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Groene twijg</a:t>
            </a:r>
          </a:p>
          <a:p>
            <a:r>
              <a:rPr lang="nl-NL" dirty="0" smtClean="0"/>
              <a:t>Bovenzijde naald donkergroen</a:t>
            </a:r>
          </a:p>
          <a:p>
            <a:r>
              <a:rPr lang="nl-NL" dirty="0" smtClean="0"/>
              <a:t>Onderzijde naald lichtgroen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749121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39939" name="Picture 4" descr="taxus baccata stam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0" r="20552"/>
          <a:stretch>
            <a:fillRect/>
          </a:stretch>
        </p:blipFill>
        <p:spPr bwMode="auto">
          <a:xfrm>
            <a:off x="152400" y="228600"/>
            <a:ext cx="1371600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5" descr="taxus ha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689225"/>
            <a:ext cx="2895600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Picture 6" descr="taxus snoeivor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91075"/>
            <a:ext cx="28956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1127" name="Rectangle 7"/>
          <p:cNvSpPr>
            <a:spLocks noChangeArrowheads="1"/>
          </p:cNvSpPr>
          <p:nvPr/>
        </p:nvSpPr>
        <p:spPr bwMode="auto">
          <a:xfrm>
            <a:off x="5651500" y="0"/>
            <a:ext cx="34925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r>
              <a:rPr lang="nl-NL" altLang="nl-NL" sz="4100">
                <a:solidFill>
                  <a:schemeClr val="tx2"/>
                </a:solidFill>
              </a:rPr>
              <a:t>Taxus baccata</a:t>
            </a:r>
          </a:p>
        </p:txBody>
      </p:sp>
      <p:sp>
        <p:nvSpPr>
          <p:cNvPr id="261128" name="Text Box 8"/>
          <p:cNvSpPr txBox="1">
            <a:spLocks noChangeArrowheads="1"/>
          </p:cNvSpPr>
          <p:nvPr/>
        </p:nvSpPr>
        <p:spPr bwMode="auto">
          <a:xfrm>
            <a:off x="6156325" y="1341438"/>
            <a:ext cx="2625725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nl-NL" altLang="nl-NL" sz="2400" i="1">
                <a:solidFill>
                  <a:srgbClr val="008000"/>
                </a:solidFill>
              </a:rPr>
              <a:t>Venijnboom</a:t>
            </a:r>
          </a:p>
          <a:p>
            <a:pPr algn="r">
              <a:spcBef>
                <a:spcPct val="50000"/>
              </a:spcBef>
            </a:pPr>
            <a:r>
              <a:rPr lang="nl-NL" altLang="nl-NL" sz="2400" i="1">
                <a:solidFill>
                  <a:srgbClr val="008000"/>
                </a:solidFill>
              </a:rPr>
              <a:t>Gewone taxus</a:t>
            </a:r>
          </a:p>
        </p:txBody>
      </p:sp>
      <p:sp>
        <p:nvSpPr>
          <p:cNvPr id="39944" name="Rectangle 9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39945" name="Rectangle 10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pic>
        <p:nvPicPr>
          <p:cNvPr id="39946" name="Picture 12" descr="TaxusDeSteeg-1-150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19250" y="765175"/>
            <a:ext cx="4351338" cy="5838825"/>
          </a:xfrm>
          <a:noFill/>
        </p:spPr>
      </p:pic>
    </p:spTree>
    <p:extLst>
      <p:ext uri="{BB962C8B-B14F-4D97-AF65-F5344CB8AC3E}">
        <p14:creationId xmlns:p14="http://schemas.microsoft.com/office/powerpoint/2010/main" val="321082281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7" grpId="0" autoUpdateAnimBg="0"/>
      <p:bldP spid="261128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600200"/>
            <a:ext cx="1828800" cy="533400"/>
          </a:xfrm>
          <a:noFill/>
        </p:spPr>
        <p:txBody>
          <a:bodyPr/>
          <a:lstStyle/>
          <a:p>
            <a:pPr eaLnBrk="1" hangingPunct="1"/>
            <a:r>
              <a:rPr lang="nl-NL" altLang="nl-NL" sz="1400" smtClean="0"/>
              <a:t>Taxus baccata twijg</a:t>
            </a:r>
          </a:p>
        </p:txBody>
      </p:sp>
      <p:pic>
        <p:nvPicPr>
          <p:cNvPr id="40963" name="Picture 3" descr="taxus baccata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0600"/>
            <a:ext cx="37369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 descr="taxus baccata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372903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962400" y="-1588"/>
            <a:ext cx="2362200" cy="915988"/>
            <a:chOff x="2496" y="-1"/>
            <a:chExt cx="1488" cy="577"/>
          </a:xfrm>
        </p:grpSpPr>
        <p:sp>
          <p:nvSpPr>
            <p:cNvPr id="40974" name="Text Box 6"/>
            <p:cNvSpPr txBox="1">
              <a:spLocks noChangeArrowheads="1"/>
            </p:cNvSpPr>
            <p:nvPr/>
          </p:nvSpPr>
          <p:spPr bwMode="auto">
            <a:xfrm>
              <a:off x="2496" y="-1"/>
              <a:ext cx="136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groene twijgen</a:t>
              </a:r>
            </a:p>
          </p:txBody>
        </p:sp>
        <p:sp>
          <p:nvSpPr>
            <p:cNvPr id="40975" name="Line 7"/>
            <p:cNvSpPr>
              <a:spLocks noChangeShapeType="1"/>
            </p:cNvSpPr>
            <p:nvPr/>
          </p:nvSpPr>
          <p:spPr bwMode="auto">
            <a:xfrm flipH="1">
              <a:off x="2496" y="336"/>
              <a:ext cx="144" cy="24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0976" name="Line 8"/>
            <p:cNvSpPr>
              <a:spLocks noChangeShapeType="1"/>
            </p:cNvSpPr>
            <p:nvPr/>
          </p:nvSpPr>
          <p:spPr bwMode="auto">
            <a:xfrm>
              <a:off x="3504" y="336"/>
              <a:ext cx="480" cy="24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533400" y="6135688"/>
            <a:ext cx="7253288" cy="492125"/>
            <a:chOff x="336" y="3865"/>
            <a:chExt cx="4569" cy="310"/>
          </a:xfrm>
        </p:grpSpPr>
        <p:sp>
          <p:nvSpPr>
            <p:cNvPr id="40972" name="Text Box 10"/>
            <p:cNvSpPr txBox="1">
              <a:spLocks noChangeArrowheads="1"/>
            </p:cNvSpPr>
            <p:nvPr/>
          </p:nvSpPr>
          <p:spPr bwMode="auto">
            <a:xfrm>
              <a:off x="336" y="3887"/>
              <a:ext cx="162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naalden twee-rijig</a:t>
              </a:r>
            </a:p>
          </p:txBody>
        </p:sp>
        <p:sp>
          <p:nvSpPr>
            <p:cNvPr id="40973" name="Text Box 11"/>
            <p:cNvSpPr txBox="1">
              <a:spLocks noChangeArrowheads="1"/>
            </p:cNvSpPr>
            <p:nvPr/>
          </p:nvSpPr>
          <p:spPr bwMode="auto">
            <a:xfrm>
              <a:off x="3014" y="3865"/>
              <a:ext cx="18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onderzijde lichtgroen</a:t>
              </a: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609600" y="-1588"/>
            <a:ext cx="2236788" cy="1144588"/>
            <a:chOff x="384" y="-1"/>
            <a:chExt cx="1409" cy="721"/>
          </a:xfrm>
        </p:grpSpPr>
        <p:sp>
          <p:nvSpPr>
            <p:cNvPr id="40970" name="Text Box 13"/>
            <p:cNvSpPr txBox="1">
              <a:spLocks noChangeArrowheads="1"/>
            </p:cNvSpPr>
            <p:nvPr/>
          </p:nvSpPr>
          <p:spPr bwMode="auto">
            <a:xfrm>
              <a:off x="384" y="-1"/>
              <a:ext cx="14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verhoogde nerf</a:t>
              </a:r>
            </a:p>
          </p:txBody>
        </p:sp>
        <p:sp>
          <p:nvSpPr>
            <p:cNvPr id="40971" name="Line 14"/>
            <p:cNvSpPr>
              <a:spLocks noChangeShapeType="1"/>
            </p:cNvSpPr>
            <p:nvPr/>
          </p:nvSpPr>
          <p:spPr bwMode="auto">
            <a:xfrm>
              <a:off x="960" y="288"/>
              <a:ext cx="0" cy="432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0968" name="Rectangle 15"/>
          <p:cNvSpPr>
            <a:spLocks noChangeArrowheads="1"/>
          </p:cNvSpPr>
          <p:nvPr/>
        </p:nvSpPr>
        <p:spPr bwMode="auto">
          <a:xfrm>
            <a:off x="883285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40969" name="Rectangle 16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496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43011" name="Picture 5" descr="taxusbrevifolia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588"/>
            <a:ext cx="9144000" cy="6859588"/>
          </a:xfrm>
          <a:noFill/>
        </p:spPr>
      </p:pic>
    </p:spTree>
    <p:extLst>
      <p:ext uri="{BB962C8B-B14F-4D97-AF65-F5344CB8AC3E}">
        <p14:creationId xmlns:p14="http://schemas.microsoft.com/office/powerpoint/2010/main" val="109913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Snoeien coniferen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Thuja en Taxus kan je eventueel terug snoeien tot op de stam, komt altijd weer aan.</a:t>
            </a:r>
          </a:p>
          <a:p>
            <a:r>
              <a:rPr lang="nl-NL" dirty="0" err="1" smtClean="0"/>
              <a:t>Chamaecyparis</a:t>
            </a:r>
            <a:r>
              <a:rPr lang="nl-NL" dirty="0" smtClean="0"/>
              <a:t> doet dit niet!!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80949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0"/>
            <a:ext cx="3200400" cy="1125538"/>
          </a:xfrm>
        </p:spPr>
        <p:txBody>
          <a:bodyPr/>
          <a:lstStyle/>
          <a:p>
            <a:pPr eaLnBrk="1" hangingPunct="1"/>
            <a:r>
              <a:rPr lang="nl-NL" altLang="nl-NL" smtClean="0"/>
              <a:t>ABIES</a:t>
            </a:r>
          </a:p>
        </p:txBody>
      </p:sp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685800" y="1524000"/>
            <a:ext cx="2133600" cy="4435475"/>
            <a:chOff x="432" y="960"/>
            <a:chExt cx="1344" cy="2794"/>
          </a:xfrm>
        </p:grpSpPr>
        <p:pic>
          <p:nvPicPr>
            <p:cNvPr id="3083" name="Picture 5" descr="abies boo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960"/>
              <a:ext cx="1188" cy="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4" name="Text Box 6"/>
            <p:cNvSpPr txBox="1">
              <a:spLocks noChangeArrowheads="1"/>
            </p:cNvSpPr>
            <p:nvPr/>
          </p:nvSpPr>
          <p:spPr bwMode="auto">
            <a:xfrm>
              <a:off x="432" y="3312"/>
              <a:ext cx="134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boom enigszins zuilvormig</a:t>
              </a:r>
            </a:p>
          </p:txBody>
        </p:sp>
      </p:grpSp>
      <p:grpSp>
        <p:nvGrpSpPr>
          <p:cNvPr id="3076" name="Group 7"/>
          <p:cNvGrpSpPr>
            <a:grpSpLocks/>
          </p:cNvGrpSpPr>
          <p:nvPr/>
        </p:nvGrpSpPr>
        <p:grpSpPr bwMode="auto">
          <a:xfrm>
            <a:off x="3276600" y="1914525"/>
            <a:ext cx="2301875" cy="4044950"/>
            <a:chOff x="2064" y="1206"/>
            <a:chExt cx="1450" cy="2548"/>
          </a:xfrm>
        </p:grpSpPr>
        <p:pic>
          <p:nvPicPr>
            <p:cNvPr id="3081" name="Picture 8" descr="abies naal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" y="1206"/>
              <a:ext cx="1188" cy="1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2" name="Text Box 9"/>
            <p:cNvSpPr txBox="1">
              <a:spLocks noChangeArrowheads="1"/>
            </p:cNvSpPr>
            <p:nvPr/>
          </p:nvSpPr>
          <p:spPr bwMode="auto">
            <a:xfrm>
              <a:off x="2064" y="3312"/>
              <a:ext cx="1450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rond litteken na afvallen naald</a:t>
              </a:r>
            </a:p>
          </p:txBody>
        </p:sp>
      </p:grpSp>
      <p:grpSp>
        <p:nvGrpSpPr>
          <p:cNvPr id="3077" name="Group 10"/>
          <p:cNvGrpSpPr>
            <a:grpSpLocks/>
          </p:cNvGrpSpPr>
          <p:nvPr/>
        </p:nvGrpSpPr>
        <p:grpSpPr bwMode="auto">
          <a:xfrm>
            <a:off x="5943600" y="1981200"/>
            <a:ext cx="2771775" cy="3978275"/>
            <a:chOff x="3744" y="1248"/>
            <a:chExt cx="1746" cy="2506"/>
          </a:xfrm>
        </p:grpSpPr>
        <p:pic>
          <p:nvPicPr>
            <p:cNvPr id="3079" name="Picture 11" descr="abies kegel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1248"/>
              <a:ext cx="1746" cy="19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0" name="Text Box 12"/>
            <p:cNvSpPr txBox="1">
              <a:spLocks noChangeArrowheads="1"/>
            </p:cNvSpPr>
            <p:nvPr/>
          </p:nvSpPr>
          <p:spPr bwMode="auto">
            <a:xfrm>
              <a:off x="3936" y="3312"/>
              <a:ext cx="1258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kegel rechtop, uiteenvallend</a:t>
              </a:r>
            </a:p>
          </p:txBody>
        </p:sp>
      </p:grpSp>
      <p:sp>
        <p:nvSpPr>
          <p:cNvPr id="3078" name="Rectangle 14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0448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4663" y="0"/>
            <a:ext cx="4343400" cy="1628775"/>
          </a:xfrm>
          <a:noFill/>
        </p:spPr>
        <p:txBody>
          <a:bodyPr/>
          <a:lstStyle/>
          <a:p>
            <a:pPr eaLnBrk="1" hangingPunct="1"/>
            <a:r>
              <a:rPr lang="nl-NL" altLang="nl-NL" smtClean="0"/>
              <a:t>Ábies koreána</a:t>
            </a:r>
          </a:p>
        </p:txBody>
      </p:sp>
      <p:pic>
        <p:nvPicPr>
          <p:cNvPr id="4099" name="Picture 3" descr="abies koreana kegel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"/>
          <a:stretch>
            <a:fillRect/>
          </a:stretch>
        </p:blipFill>
        <p:spPr bwMode="auto">
          <a:xfrm>
            <a:off x="304800" y="381000"/>
            <a:ext cx="295116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4953000" y="2408238"/>
            <a:ext cx="3644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000">
                <a:solidFill>
                  <a:schemeClr val="accent2"/>
                </a:solidFill>
              </a:rPr>
              <a:t>veel kegels op jeugdige leeftijd</a:t>
            </a: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  <p:pic>
        <p:nvPicPr>
          <p:cNvPr id="410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175" y="2927350"/>
            <a:ext cx="5038725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934043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beis nordmanniana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33375"/>
            <a:ext cx="5791200" cy="533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371600" y="381000"/>
            <a:ext cx="7515225" cy="6248400"/>
            <a:chOff x="864" y="240"/>
            <a:chExt cx="4734" cy="3936"/>
          </a:xfrm>
        </p:grpSpPr>
        <p:pic>
          <p:nvPicPr>
            <p:cNvPr id="5127" name="Picture 4" descr="abeis nordmanniana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240"/>
              <a:ext cx="1408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8" name="Picture 5" descr="abeis nordmanniana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2256"/>
              <a:ext cx="1422" cy="1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9" name="Text Box 6"/>
            <p:cNvSpPr txBox="1">
              <a:spLocks noChangeArrowheads="1"/>
            </p:cNvSpPr>
            <p:nvPr/>
          </p:nvSpPr>
          <p:spPr bwMode="auto">
            <a:xfrm>
              <a:off x="864" y="3581"/>
              <a:ext cx="2864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naalden in een halve cirkel om de twijg</a:t>
              </a:r>
            </a:p>
            <a:p>
              <a:r>
                <a:rPr lang="nl-NL" altLang="nl-NL" sz="2000">
                  <a:solidFill>
                    <a:schemeClr val="accent2"/>
                  </a:solidFill>
                </a:rPr>
                <a:t>(twijg van boven nauwelijks zichtbaar)</a:t>
              </a:r>
            </a:p>
          </p:txBody>
        </p:sp>
        <p:sp>
          <p:nvSpPr>
            <p:cNvPr id="5130" name="Text Box 7"/>
            <p:cNvSpPr txBox="1">
              <a:spLocks noChangeArrowheads="1"/>
            </p:cNvSpPr>
            <p:nvPr/>
          </p:nvSpPr>
          <p:spPr bwMode="auto">
            <a:xfrm>
              <a:off x="3168" y="479"/>
              <a:ext cx="10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400">
                  <a:solidFill>
                    <a:schemeClr val="accent2"/>
                  </a:solidFill>
                </a:rPr>
                <a:t>onderzijde</a:t>
              </a:r>
            </a:p>
          </p:txBody>
        </p:sp>
      </p:grpSp>
      <p:sp>
        <p:nvSpPr>
          <p:cNvPr id="5124" name="Rectangle 8"/>
          <p:cNvSpPr>
            <a:spLocks noGrp="1" noChangeArrowheads="1"/>
          </p:cNvSpPr>
          <p:nvPr>
            <p:ph type="title"/>
          </p:nvPr>
        </p:nvSpPr>
        <p:spPr>
          <a:xfrm>
            <a:off x="1066800" y="-533400"/>
            <a:ext cx="1828800" cy="533400"/>
          </a:xfrm>
          <a:noFill/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sz="1400" smtClean="0"/>
              <a:t>Abies nordmanniana twijg</a:t>
            </a:r>
          </a:p>
        </p:txBody>
      </p:sp>
      <p:sp>
        <p:nvSpPr>
          <p:cNvPr id="5125" name="Rectangle 9"/>
          <p:cNvSpPr>
            <a:spLocks noChangeArrowheads="1"/>
          </p:cNvSpPr>
          <p:nvPr/>
        </p:nvSpPr>
        <p:spPr bwMode="auto">
          <a:xfrm>
            <a:off x="8832850" y="6613525"/>
            <a:ext cx="247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nl-NL" altLang="nl-NL" sz="1000">
                <a:solidFill>
                  <a:srgbClr val="993300"/>
                </a:solidFill>
                <a:latin typeface="Times New Roman" pitchFamily="18" charset="0"/>
              </a:rPr>
              <a:t>7</a:t>
            </a:r>
            <a:endParaRPr lang="nl-NL" altLang="nl-NL" sz="1000">
              <a:latin typeface="Times New Roman" pitchFamily="18" charset="0"/>
            </a:endParaRPr>
          </a:p>
        </p:txBody>
      </p:sp>
      <p:sp>
        <p:nvSpPr>
          <p:cNvPr id="5126" name="Rectangle 10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1329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6148" name="Picture 4" descr="IMG_5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8677275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32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0" y="0"/>
            <a:ext cx="3200400" cy="762000"/>
          </a:xfrm>
        </p:spPr>
        <p:txBody>
          <a:bodyPr/>
          <a:lstStyle/>
          <a:p>
            <a:pPr eaLnBrk="1" hangingPunct="1"/>
            <a:r>
              <a:rPr lang="nl-NL" altLang="nl-NL" smtClean="0"/>
              <a:t>PICEA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114800" y="762000"/>
            <a:ext cx="83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nl-NL" altLang="nl-NL" sz="2400" i="1">
                <a:solidFill>
                  <a:srgbClr val="008000"/>
                </a:solidFill>
              </a:rPr>
              <a:t>Spar</a:t>
            </a:r>
          </a:p>
        </p:txBody>
      </p:sp>
      <p:pic>
        <p:nvPicPr>
          <p:cNvPr id="21508" name="Picture 4" descr="picea bo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47800"/>
            <a:ext cx="2314575" cy="368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28600" y="5456238"/>
            <a:ext cx="20621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nl-NL" altLang="nl-NL" sz="2000">
                <a:solidFill>
                  <a:schemeClr val="accent2"/>
                </a:solidFill>
              </a:rPr>
              <a:t>boom piramidaal</a:t>
            </a:r>
          </a:p>
        </p:txBody>
      </p:sp>
      <p:grpSp>
        <p:nvGrpSpPr>
          <p:cNvPr id="21510" name="Group 6"/>
          <p:cNvGrpSpPr>
            <a:grpSpLocks/>
          </p:cNvGrpSpPr>
          <p:nvPr/>
        </p:nvGrpSpPr>
        <p:grpSpPr bwMode="auto">
          <a:xfrm>
            <a:off x="2819400" y="3048000"/>
            <a:ext cx="1327150" cy="3109913"/>
            <a:chOff x="1776" y="1920"/>
            <a:chExt cx="836" cy="1959"/>
          </a:xfrm>
        </p:grpSpPr>
        <p:pic>
          <p:nvPicPr>
            <p:cNvPr id="21522" name="Picture 7" descr="picea naal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9591"/>
            <a:stretch>
              <a:fillRect/>
            </a:stretch>
          </p:blipFill>
          <p:spPr bwMode="auto">
            <a:xfrm>
              <a:off x="1920" y="1920"/>
              <a:ext cx="624" cy="1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3" name="Text Box 8"/>
            <p:cNvSpPr txBox="1">
              <a:spLocks noChangeArrowheads="1"/>
            </p:cNvSpPr>
            <p:nvPr/>
          </p:nvSpPr>
          <p:spPr bwMode="auto">
            <a:xfrm>
              <a:off x="1776" y="3437"/>
              <a:ext cx="836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gegroefde</a:t>
              </a:r>
            </a:p>
            <a:p>
              <a:r>
                <a:rPr lang="nl-NL" altLang="nl-NL" sz="2000">
                  <a:solidFill>
                    <a:schemeClr val="accent2"/>
                  </a:solidFill>
                </a:rPr>
                <a:t>twijg</a:t>
              </a:r>
            </a:p>
          </p:txBody>
        </p:sp>
      </p:grpSp>
      <p:grpSp>
        <p:nvGrpSpPr>
          <p:cNvPr id="21511" name="Group 9"/>
          <p:cNvGrpSpPr>
            <a:grpSpLocks/>
          </p:cNvGrpSpPr>
          <p:nvPr/>
        </p:nvGrpSpPr>
        <p:grpSpPr bwMode="auto">
          <a:xfrm>
            <a:off x="7058025" y="2362200"/>
            <a:ext cx="1992313" cy="3490913"/>
            <a:chOff x="4446" y="1488"/>
            <a:chExt cx="1255" cy="2199"/>
          </a:xfrm>
        </p:grpSpPr>
        <p:pic>
          <p:nvPicPr>
            <p:cNvPr id="21520" name="Picture 10" descr="picea kegel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0" y="1488"/>
              <a:ext cx="1008" cy="1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1" name="Text Box 11"/>
            <p:cNvSpPr txBox="1">
              <a:spLocks noChangeArrowheads="1"/>
            </p:cNvSpPr>
            <p:nvPr/>
          </p:nvSpPr>
          <p:spPr bwMode="auto">
            <a:xfrm>
              <a:off x="4446" y="3437"/>
              <a:ext cx="125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eaLnBrk="0" hangingPunct="0"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nl-NL" altLang="nl-NL" sz="2000">
                  <a:solidFill>
                    <a:schemeClr val="accent2"/>
                  </a:solidFill>
                </a:rPr>
                <a:t>hangende kegel</a:t>
              </a:r>
            </a:p>
          </p:txBody>
        </p:sp>
      </p:grpSp>
      <p:grpSp>
        <p:nvGrpSpPr>
          <p:cNvPr id="21512" name="Group 12"/>
          <p:cNvGrpSpPr>
            <a:grpSpLocks/>
          </p:cNvGrpSpPr>
          <p:nvPr/>
        </p:nvGrpSpPr>
        <p:grpSpPr bwMode="auto">
          <a:xfrm>
            <a:off x="4648200" y="1524000"/>
            <a:ext cx="2124075" cy="4892675"/>
            <a:chOff x="2928" y="960"/>
            <a:chExt cx="1338" cy="3082"/>
          </a:xfrm>
        </p:grpSpPr>
        <p:grpSp>
          <p:nvGrpSpPr>
            <p:cNvPr id="21514" name="Group 13"/>
            <p:cNvGrpSpPr>
              <a:grpSpLocks/>
            </p:cNvGrpSpPr>
            <p:nvPr/>
          </p:nvGrpSpPr>
          <p:grpSpPr bwMode="auto">
            <a:xfrm>
              <a:off x="2928" y="1872"/>
              <a:ext cx="1338" cy="2170"/>
              <a:chOff x="2928" y="1872"/>
              <a:chExt cx="1338" cy="2170"/>
            </a:xfrm>
          </p:grpSpPr>
          <p:grpSp>
            <p:nvGrpSpPr>
              <p:cNvPr id="21516" name="Group 14"/>
              <p:cNvGrpSpPr>
                <a:grpSpLocks/>
              </p:cNvGrpSpPr>
              <p:nvPr/>
            </p:nvGrpSpPr>
            <p:grpSpPr bwMode="auto">
              <a:xfrm>
                <a:off x="2928" y="1872"/>
                <a:ext cx="1338" cy="2170"/>
                <a:chOff x="2928" y="1872"/>
                <a:chExt cx="1338" cy="2170"/>
              </a:xfrm>
            </p:grpSpPr>
            <p:pic>
              <p:nvPicPr>
                <p:cNvPr id="21518" name="Picture 15" descr="picea naald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4444"/>
                <a:stretch>
                  <a:fillRect/>
                </a:stretch>
              </p:blipFill>
              <p:spPr bwMode="auto">
                <a:xfrm>
                  <a:off x="2976" y="1872"/>
                  <a:ext cx="1140" cy="1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519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2928" y="3408"/>
                  <a:ext cx="1338" cy="6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eaLnBrk="0" hangingPunct="0"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r>
                    <a:rPr lang="nl-NL" altLang="nl-NL" sz="2000">
                      <a:solidFill>
                        <a:schemeClr val="accent2"/>
                      </a:solidFill>
                    </a:rPr>
                    <a:t>afgetrokken naalden met een stukje hout</a:t>
                  </a:r>
                </a:p>
              </p:txBody>
            </p:sp>
          </p:grpSp>
          <p:sp>
            <p:nvSpPr>
              <p:cNvPr id="21517" name="Line 17"/>
              <p:cNvSpPr>
                <a:spLocks noChangeShapeType="1"/>
              </p:cNvSpPr>
              <p:nvPr/>
            </p:nvSpPr>
            <p:spPr bwMode="auto">
              <a:xfrm flipH="1" flipV="1">
                <a:off x="3744" y="2400"/>
                <a:ext cx="48" cy="528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nl-NL"/>
              </a:p>
            </p:txBody>
          </p:sp>
        </p:grpSp>
        <p:pic>
          <p:nvPicPr>
            <p:cNvPr id="21515" name="Picture 18" descr="picea abies naalden"/>
            <p:cNvPicPr>
              <a:picLocks noChangeAspect="1" noChangeArrowheads="1"/>
            </p:cNvPicPr>
            <p:nvPr/>
          </p:nvPicPr>
          <p:blipFill>
            <a:blip r:embed="rId5">
              <a:lum bright="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387"/>
            <a:stretch>
              <a:fillRect/>
            </a:stretch>
          </p:blipFill>
          <p:spPr bwMode="auto">
            <a:xfrm>
              <a:off x="3312" y="960"/>
              <a:ext cx="768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3" name="Rectangle 20"/>
          <p:cNvSpPr>
            <a:spLocks noChangeArrowheads="1"/>
          </p:cNvSpPr>
          <p:nvPr/>
        </p:nvSpPr>
        <p:spPr bwMode="auto">
          <a:xfrm>
            <a:off x="0" y="6613525"/>
            <a:ext cx="184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nl-NL" altLang="nl-NL" sz="10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6733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nl-NL" altLang="nl-NL" smtClean="0"/>
          </a:p>
        </p:txBody>
      </p:sp>
      <p:pic>
        <p:nvPicPr>
          <p:cNvPr id="22532" name="Picture 4" descr="IMG_51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04813"/>
            <a:ext cx="3956050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83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</TotalTime>
  <Words>315</Words>
  <Application>Microsoft Office PowerPoint</Application>
  <PresentationFormat>Diavoorstelling (4:3)</PresentationFormat>
  <Paragraphs>121</Paragraphs>
  <Slides>35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35</vt:i4>
      </vt:variant>
    </vt:vector>
  </HeadingPairs>
  <TitlesOfParts>
    <vt:vector size="41" baseType="lpstr">
      <vt:lpstr>Arial</vt:lpstr>
      <vt:lpstr>Calibri</vt:lpstr>
      <vt:lpstr>Century Gothic</vt:lpstr>
      <vt:lpstr>Times New Roman</vt:lpstr>
      <vt:lpstr>Wingdings 2</vt:lpstr>
      <vt:lpstr>Austin</vt:lpstr>
      <vt:lpstr>Coniferen  </vt:lpstr>
      <vt:lpstr>Wat zijn coniferen?</vt:lpstr>
      <vt:lpstr>1 naald </vt:lpstr>
      <vt:lpstr>ABIES</vt:lpstr>
      <vt:lpstr>Ábies koreána</vt:lpstr>
      <vt:lpstr>Abies nordmanniana twijg</vt:lpstr>
      <vt:lpstr>PowerPoint-presentatie</vt:lpstr>
      <vt:lpstr>PICEA</vt:lpstr>
      <vt:lpstr>PowerPoint-presentatie</vt:lpstr>
      <vt:lpstr>Picea abies twijg, kegel</vt:lpstr>
      <vt:lpstr>Picea abies twijg, naald</vt:lpstr>
      <vt:lpstr>2, 3 of 5 naalden </vt:lpstr>
      <vt:lpstr>PINUS indeling</vt:lpstr>
      <vt:lpstr>Pinus jeffreyi </vt:lpstr>
      <vt:lpstr>Pinus ponderosa</vt:lpstr>
      <vt:lpstr>Pinus sylvestris</vt:lpstr>
      <vt:lpstr>Pinus wallichiana twijg</vt:lpstr>
      <vt:lpstr>Bosjesnaalden</vt:lpstr>
      <vt:lpstr>Lárix kaémpferi</vt:lpstr>
      <vt:lpstr>Larix decidua twijgen</vt:lpstr>
      <vt:lpstr>Larix kaempferi bos, kegel</vt:lpstr>
      <vt:lpstr>PowerPoint-presentatie</vt:lpstr>
      <vt:lpstr>Schubconiferen</vt:lpstr>
      <vt:lpstr>Chamaecyparis</vt:lpstr>
      <vt:lpstr>PowerPoint-presentatie</vt:lpstr>
      <vt:lpstr>Thuja</vt:lpstr>
      <vt:lpstr>Thuja occ. ‘Smaragd’</vt:lpstr>
      <vt:lpstr>Thuja occidentalis twijg, kegels</vt:lpstr>
      <vt:lpstr>Juniperus </vt:lpstr>
      <vt:lpstr>Juniperus communis twijg</vt:lpstr>
      <vt:lpstr>Taxus</vt:lpstr>
      <vt:lpstr>PowerPoint-presentatie</vt:lpstr>
      <vt:lpstr>Taxus baccata twijg</vt:lpstr>
      <vt:lpstr>PowerPoint-presentatie</vt:lpstr>
      <vt:lpstr>Snoeien coniferen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Coniferen</dc:title>
  <dc:creator>admin</dc:creator>
  <cp:lastModifiedBy>Regien ten Napel</cp:lastModifiedBy>
  <cp:revision>4</cp:revision>
  <dcterms:created xsi:type="dcterms:W3CDTF">2014-11-16T17:43:03Z</dcterms:created>
  <dcterms:modified xsi:type="dcterms:W3CDTF">2016-02-22T13:25:31Z</dcterms:modified>
</cp:coreProperties>
</file>