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0">
                      <a:schemeClr val="tx1"/>
                    </a:gs>
                    <a:gs pos="68000">
                      <a:srgbClr val="F1F1F1"/>
                    </a:gs>
                    <a:gs pos="100000">
                      <a:schemeClr val="bg1">
                        <a:lumMod val="11000"/>
                        <a:lumOff val="89000"/>
                      </a:schemeClr>
                    </a:gs>
                  </a:gsLst>
                  <a:lin ang="54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</a:defRPr>
            </a:lvl1pPr>
          </a:lstStyle>
          <a:p>
            <a:pPr lvl="0" algn="r"/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vert="horz" lIns="91440" tIns="45720" rIns="91440" bIns="45720" rtlCol="0"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</a:lstStyle>
          <a:p>
            <a:pPr marL="0" lvl="0" indent="0" algn="r">
              <a:buNone/>
            </a:pPr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-ko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32000"/>
                        <a:lumOff val="68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4/10/2017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13000"/>
                  <a:lumOff val="87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static.digischool.nl/en/grammar/hotpot/zelfstandig/meervouden.htm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first-english.org/english_learning/english_year_2/english_adverbs/05_english_adverbs_adjectives_exercises.htm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733800" y="779923"/>
            <a:ext cx="4601818" cy="1512703"/>
          </a:xfrm>
        </p:spPr>
        <p:txBody>
          <a:bodyPr/>
          <a:lstStyle/>
          <a:p>
            <a:r>
              <a:rPr lang="nl-NL" dirty="0"/>
              <a:t>Engels</a:t>
            </a:r>
          </a:p>
        </p:txBody>
      </p:sp>
      <p:sp>
        <p:nvSpPr>
          <p:cNvPr id="4" name="Tekstvak 3"/>
          <p:cNvSpPr txBox="1"/>
          <p:nvPr/>
        </p:nvSpPr>
        <p:spPr>
          <a:xfrm>
            <a:off x="1176130" y="3657600"/>
            <a:ext cx="583427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dirty="0"/>
              <a:t>Alles nog even herhalen hoofdstuk 13 Nu Engels  boek B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dirty="0"/>
              <a:t>Opdrachten online.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dirty="0"/>
              <a:t>Gemaakt door studenten 2017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22962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25887" y="351873"/>
            <a:ext cx="4475922" cy="1582945"/>
          </a:xfrm>
        </p:spPr>
        <p:txBody>
          <a:bodyPr/>
          <a:lstStyle/>
          <a:p>
            <a:r>
              <a:rPr lang="nl-NL" dirty="0"/>
              <a:t>13.1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nl-NL" sz="2200" dirty="0"/>
              <a:t>			Basic spelling </a:t>
            </a:r>
            <a:r>
              <a:rPr lang="nl-NL" sz="2200" dirty="0" err="1"/>
              <a:t>rules</a:t>
            </a:r>
            <a:r>
              <a:rPr lang="nl-NL" sz="2200" dirty="0"/>
              <a:t>.</a:t>
            </a:r>
          </a:p>
          <a:p>
            <a:pPr marL="0" indent="0">
              <a:buNone/>
            </a:pPr>
            <a:r>
              <a:rPr lang="nl-NL" sz="2200" dirty="0"/>
              <a:t>In het Engels kun je bij meervoudsvorming en </a:t>
            </a:r>
            <a:r>
              <a:rPr lang="nl-NL" sz="2200" dirty="0" err="1"/>
              <a:t>werkwoordsvervoegingen</a:t>
            </a:r>
            <a:r>
              <a:rPr lang="nl-NL" sz="2200" dirty="0"/>
              <a:t> te maken krijgen met afwijkende spelling.</a:t>
            </a:r>
          </a:p>
          <a:p>
            <a:r>
              <a:rPr lang="nl-NL" sz="2200" dirty="0"/>
              <a:t>Na een sisklank (s) (</a:t>
            </a:r>
            <a:r>
              <a:rPr lang="nl-NL" sz="2200" dirty="0" err="1"/>
              <a:t>sj</a:t>
            </a:r>
            <a:r>
              <a:rPr lang="nl-NL" sz="2200" dirty="0"/>
              <a:t>) (</a:t>
            </a:r>
            <a:r>
              <a:rPr lang="nl-NL" sz="2200" dirty="0" err="1"/>
              <a:t>tsj</a:t>
            </a:r>
            <a:r>
              <a:rPr lang="nl-NL" sz="2200" dirty="0"/>
              <a:t>) krijgt een woord “es” in plaats van “–s”. Zoals bij: bus- </a:t>
            </a:r>
            <a:r>
              <a:rPr lang="nl-NL" sz="2200" dirty="0" err="1"/>
              <a:t>buses</a:t>
            </a:r>
            <a:r>
              <a:rPr lang="nl-NL" sz="2200" dirty="0"/>
              <a:t>.</a:t>
            </a:r>
          </a:p>
          <a:p>
            <a:r>
              <a:rPr lang="nl-NL" sz="2200" dirty="0"/>
              <a:t>Na een “o” krijgt een aantal woorden “es” i.p.v. “s”. Zoals bij: </a:t>
            </a:r>
            <a:r>
              <a:rPr lang="nl-NL" sz="2200" dirty="0" err="1"/>
              <a:t>hero</a:t>
            </a:r>
            <a:r>
              <a:rPr lang="nl-NL" sz="2200" dirty="0"/>
              <a:t>- </a:t>
            </a:r>
            <a:r>
              <a:rPr lang="nl-NL" sz="2200" dirty="0" err="1"/>
              <a:t>heroes</a:t>
            </a:r>
            <a:r>
              <a:rPr lang="nl-NL" sz="2200" dirty="0"/>
              <a:t>. Do- </a:t>
            </a:r>
            <a:r>
              <a:rPr lang="nl-NL" sz="2200" dirty="0" err="1"/>
              <a:t>she</a:t>
            </a:r>
            <a:r>
              <a:rPr lang="nl-NL" sz="2200" dirty="0"/>
              <a:t> does.</a:t>
            </a:r>
          </a:p>
          <a:p>
            <a:r>
              <a:rPr lang="nl-NL" sz="2200" dirty="0"/>
              <a:t>Sommige woorden op f(e) krijgen “</a:t>
            </a:r>
            <a:r>
              <a:rPr lang="nl-NL" sz="2200" dirty="0" err="1"/>
              <a:t>ves</a:t>
            </a:r>
            <a:r>
              <a:rPr lang="nl-NL" sz="2200" dirty="0"/>
              <a:t>” in het meervoud. Zoals bij: </a:t>
            </a:r>
            <a:r>
              <a:rPr lang="nl-NL" sz="2200" dirty="0" err="1"/>
              <a:t>knife</a:t>
            </a:r>
            <a:r>
              <a:rPr lang="nl-NL" sz="2200" dirty="0"/>
              <a:t>- </a:t>
            </a:r>
            <a:r>
              <a:rPr lang="nl-NL" sz="2200" dirty="0" err="1"/>
              <a:t>knives</a:t>
            </a:r>
            <a:r>
              <a:rPr lang="nl-NL" sz="2200" dirty="0"/>
              <a:t>.</a:t>
            </a:r>
          </a:p>
          <a:p>
            <a:r>
              <a:rPr lang="nl-NL" sz="2200" dirty="0"/>
              <a:t>In het meervoud verandert “y” vaak in “ie”’. Zoals bij: lady-ladies. </a:t>
            </a:r>
            <a:r>
              <a:rPr lang="nl-NL" sz="2200" dirty="0" err="1"/>
              <a:t>To</a:t>
            </a:r>
            <a:r>
              <a:rPr lang="nl-NL" sz="2200" dirty="0"/>
              <a:t> </a:t>
            </a:r>
            <a:r>
              <a:rPr lang="nl-NL" sz="2200" dirty="0" err="1"/>
              <a:t>try</a:t>
            </a:r>
            <a:r>
              <a:rPr lang="nl-NL" sz="2200" dirty="0"/>
              <a:t>- he </a:t>
            </a:r>
            <a:r>
              <a:rPr lang="nl-NL" sz="2200" dirty="0" err="1"/>
              <a:t>tries</a:t>
            </a:r>
            <a:r>
              <a:rPr lang="nl-NL" sz="2200" dirty="0"/>
              <a:t>.</a:t>
            </a:r>
          </a:p>
          <a:p>
            <a:r>
              <a:rPr lang="nl-NL" sz="2200" dirty="0"/>
              <a:t>En “e” op het eind valt weg voor de uitgangen “</a:t>
            </a:r>
            <a:r>
              <a:rPr lang="nl-NL" sz="2200" dirty="0" err="1"/>
              <a:t>ed</a:t>
            </a:r>
            <a:r>
              <a:rPr lang="nl-NL" sz="2200" dirty="0"/>
              <a:t>, er, </a:t>
            </a:r>
            <a:r>
              <a:rPr lang="nl-NL" sz="2200" dirty="0" err="1"/>
              <a:t>est</a:t>
            </a:r>
            <a:r>
              <a:rPr lang="nl-NL" sz="2200" dirty="0"/>
              <a:t>, en, </a:t>
            </a:r>
            <a:r>
              <a:rPr lang="nl-NL" sz="2200" dirty="0" err="1"/>
              <a:t>ing</a:t>
            </a:r>
            <a:r>
              <a:rPr lang="nl-NL" sz="2200" dirty="0"/>
              <a:t>”. Zoals bij: </a:t>
            </a:r>
            <a:r>
              <a:rPr lang="nl-NL" sz="2200" dirty="0" err="1"/>
              <a:t>simple</a:t>
            </a:r>
            <a:r>
              <a:rPr lang="nl-NL" sz="2200" dirty="0"/>
              <a:t>, </a:t>
            </a:r>
            <a:r>
              <a:rPr lang="nl-NL" sz="2200" dirty="0" err="1"/>
              <a:t>simpler</a:t>
            </a:r>
            <a:r>
              <a:rPr lang="nl-NL" sz="2200" dirty="0"/>
              <a:t>, </a:t>
            </a:r>
            <a:r>
              <a:rPr lang="nl-NL" sz="2200" dirty="0" err="1"/>
              <a:t>simplest</a:t>
            </a:r>
            <a:r>
              <a:rPr lang="nl-NL" sz="2200" dirty="0"/>
              <a:t>: </a:t>
            </a:r>
            <a:r>
              <a:rPr lang="nl-NL" sz="2200" dirty="0" err="1"/>
              <a:t>to</a:t>
            </a:r>
            <a:r>
              <a:rPr lang="nl-NL" sz="2200" dirty="0"/>
              <a:t> share, shared, </a:t>
            </a:r>
            <a:r>
              <a:rPr lang="nl-NL" sz="2200" dirty="0" err="1"/>
              <a:t>sharing</a:t>
            </a:r>
            <a:r>
              <a:rPr lang="nl-NL" sz="2200" dirty="0"/>
              <a:t>.</a:t>
            </a:r>
          </a:p>
          <a:p>
            <a:r>
              <a:rPr lang="nl-NL" sz="2200" dirty="0"/>
              <a:t>“ie” aan het eind van een werkwoord verandert in “y” voor de uitgang “</a:t>
            </a:r>
            <a:r>
              <a:rPr lang="nl-NL" sz="2200" dirty="0" err="1"/>
              <a:t>ing</a:t>
            </a:r>
            <a:r>
              <a:rPr lang="nl-NL" sz="2200" dirty="0"/>
              <a:t>”. </a:t>
            </a:r>
            <a:r>
              <a:rPr lang="nl-NL" sz="2200" dirty="0" err="1"/>
              <a:t>To</a:t>
            </a:r>
            <a:r>
              <a:rPr lang="nl-NL" sz="2200" dirty="0"/>
              <a:t> </a:t>
            </a:r>
            <a:r>
              <a:rPr lang="nl-NL" sz="2200" dirty="0" err="1"/>
              <a:t>lie</a:t>
            </a:r>
            <a:r>
              <a:rPr lang="nl-NL" sz="2200" dirty="0"/>
              <a:t>- </a:t>
            </a:r>
            <a:r>
              <a:rPr lang="nl-NL" sz="2200" dirty="0" err="1"/>
              <a:t>lying</a:t>
            </a:r>
            <a:r>
              <a:rPr lang="nl-NL" sz="2200" dirty="0"/>
              <a:t>.</a:t>
            </a:r>
          </a:p>
          <a:p>
            <a:pPr marL="0" indent="0">
              <a:buNone/>
            </a:pPr>
            <a:endParaRPr lang="nl-NL" sz="1800" dirty="0"/>
          </a:p>
        </p:txBody>
      </p:sp>
    </p:spTree>
    <p:extLst>
      <p:ext uri="{BB962C8B-B14F-4D97-AF65-F5344CB8AC3E}">
        <p14:creationId xmlns:p14="http://schemas.microsoft.com/office/powerpoint/2010/main" val="13485936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46374" y="365125"/>
            <a:ext cx="2236304" cy="1460500"/>
          </a:xfrm>
        </p:spPr>
        <p:txBody>
          <a:bodyPr/>
          <a:lstStyle/>
          <a:p>
            <a:r>
              <a:rPr lang="nl-NL" dirty="0"/>
              <a:t>13.2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sz="2000" dirty="0"/>
              <a:t>		Zelfstandige naamwoorden (enkelvoud en meervoud)</a:t>
            </a:r>
          </a:p>
          <a:p>
            <a:endParaRPr lang="nl-NL" sz="2000" dirty="0"/>
          </a:p>
          <a:p>
            <a:endParaRPr lang="nl-NL" sz="2000" dirty="0"/>
          </a:p>
          <a:p>
            <a:r>
              <a:rPr lang="nl-NL" sz="2000" dirty="0"/>
              <a:t>Zelfstandige naamwoorden zijn: die mensen, dieren of dingen aanduiden. En waar je </a:t>
            </a:r>
            <a:r>
              <a:rPr lang="nl-NL" sz="2000" dirty="0" err="1"/>
              <a:t>de,het</a:t>
            </a:r>
            <a:r>
              <a:rPr lang="nl-NL" sz="2000" dirty="0"/>
              <a:t> of een voor kunt zetten.</a:t>
            </a:r>
          </a:p>
          <a:p>
            <a:r>
              <a:rPr lang="nl-NL" sz="2000" dirty="0"/>
              <a:t>Zelfstandige naamwoorden hebben soms afwijkende spellingregels als je ze in het meervoud zet. De standaard regel is: zet er “s” of “es” achter, maar er zijn ook uitzonderingen. Bijvoorbeeld: </a:t>
            </a:r>
            <a:r>
              <a:rPr lang="nl-NL" sz="2000" dirty="0" err="1"/>
              <a:t>child-children</a:t>
            </a:r>
            <a:r>
              <a:rPr lang="nl-NL" sz="2000" dirty="0"/>
              <a:t>, </a:t>
            </a:r>
            <a:r>
              <a:rPr lang="nl-NL" sz="2000" dirty="0" err="1"/>
              <a:t>foot-feet</a:t>
            </a:r>
            <a:r>
              <a:rPr lang="nl-NL" sz="2000" dirty="0"/>
              <a:t>, deze moet je uit je hoofd leren.</a:t>
            </a:r>
          </a:p>
          <a:p>
            <a:r>
              <a:rPr lang="nl-NL" sz="2000" dirty="0">
                <a:hlinkClick r:id="rId2"/>
              </a:rPr>
              <a:t>Oefening</a:t>
            </a:r>
            <a:endParaRPr lang="nl-NL" sz="2000" dirty="0"/>
          </a:p>
          <a:p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3884296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99383" y="255933"/>
            <a:ext cx="1626704" cy="1569692"/>
          </a:xfrm>
        </p:spPr>
        <p:txBody>
          <a:bodyPr/>
          <a:lstStyle/>
          <a:p>
            <a:r>
              <a:rPr lang="nl-NL" dirty="0"/>
              <a:t>13.3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 err="1"/>
              <a:t>Adjectives</a:t>
            </a:r>
            <a:r>
              <a:rPr lang="nl-NL" sz="2000" dirty="0"/>
              <a:t> </a:t>
            </a:r>
            <a:r>
              <a:rPr lang="nl-NL" sz="2000" dirty="0" err="1"/>
              <a:t>and</a:t>
            </a:r>
            <a:r>
              <a:rPr lang="nl-NL" sz="2000" dirty="0"/>
              <a:t> </a:t>
            </a:r>
            <a:r>
              <a:rPr lang="nl-NL" sz="2000" dirty="0" err="1"/>
              <a:t>adverbs</a:t>
            </a:r>
            <a:r>
              <a:rPr lang="nl-NL" sz="2000" dirty="0"/>
              <a:t> (bijvoeglijke naamwoorden en bijwoorden)</a:t>
            </a:r>
          </a:p>
          <a:p>
            <a:endParaRPr lang="nl-NL" sz="2000" dirty="0"/>
          </a:p>
          <a:p>
            <a:r>
              <a:rPr lang="nl-NL" sz="2000" dirty="0"/>
              <a:t>Een bijvoeglijk naamwoord zegt iets over het zelfstandig naamwoord: short </a:t>
            </a:r>
            <a:r>
              <a:rPr lang="nl-NL" sz="2000" dirty="0" err="1"/>
              <a:t>people</a:t>
            </a:r>
            <a:r>
              <a:rPr lang="nl-NL" sz="2000" dirty="0"/>
              <a:t>, </a:t>
            </a:r>
            <a:r>
              <a:rPr lang="nl-NL" sz="2000" dirty="0" err="1"/>
              <a:t>technical</a:t>
            </a:r>
            <a:r>
              <a:rPr lang="nl-NL" sz="2000" dirty="0"/>
              <a:t> information.</a:t>
            </a:r>
          </a:p>
          <a:p>
            <a:r>
              <a:rPr lang="nl-NL" sz="2000" dirty="0"/>
              <a:t>Een bijwoord zegt hoe iets gebeurt: listen </a:t>
            </a:r>
            <a:r>
              <a:rPr lang="nl-NL" sz="2000" dirty="0" err="1"/>
              <a:t>carefully</a:t>
            </a:r>
            <a:r>
              <a:rPr lang="nl-NL" sz="2000" dirty="0"/>
              <a:t>. </a:t>
            </a:r>
          </a:p>
          <a:p>
            <a:r>
              <a:rPr lang="nl-NL" sz="2000" dirty="0"/>
              <a:t>Ook kan een bijwoord iets zeggen over een </a:t>
            </a:r>
            <a:r>
              <a:rPr lang="nl-NL" sz="2000" dirty="0" err="1"/>
              <a:t>bijvoegelijk</a:t>
            </a:r>
            <a:r>
              <a:rPr lang="nl-NL" sz="2000" dirty="0"/>
              <a:t> naamwoord: </a:t>
            </a:r>
            <a:r>
              <a:rPr lang="nl-NL" sz="2000" dirty="0" err="1"/>
              <a:t>she</a:t>
            </a:r>
            <a:r>
              <a:rPr lang="nl-NL" sz="2000" dirty="0"/>
              <a:t> is </a:t>
            </a:r>
            <a:r>
              <a:rPr lang="nl-NL" sz="2000" dirty="0" err="1"/>
              <a:t>very</a:t>
            </a:r>
            <a:r>
              <a:rPr lang="nl-NL" sz="2000" dirty="0"/>
              <a:t> </a:t>
            </a:r>
            <a:r>
              <a:rPr lang="nl-NL" sz="2000" dirty="0" err="1"/>
              <a:t>beautiful</a:t>
            </a:r>
            <a:r>
              <a:rPr lang="nl-NL" sz="2000" dirty="0"/>
              <a:t>.</a:t>
            </a:r>
          </a:p>
          <a:p>
            <a:r>
              <a:rPr lang="nl-NL" sz="2000" dirty="0"/>
              <a:t> Of een ander bijwoord: </a:t>
            </a:r>
            <a:r>
              <a:rPr lang="nl-NL" sz="2000" dirty="0" err="1"/>
              <a:t>she</a:t>
            </a:r>
            <a:r>
              <a:rPr lang="nl-NL" sz="2000" dirty="0"/>
              <a:t> </a:t>
            </a:r>
            <a:r>
              <a:rPr lang="nl-NL" sz="2000" dirty="0" err="1"/>
              <a:t>sings</a:t>
            </a:r>
            <a:r>
              <a:rPr lang="nl-NL" sz="2000" dirty="0"/>
              <a:t> </a:t>
            </a:r>
            <a:r>
              <a:rPr lang="nl-NL" sz="2000" dirty="0" err="1"/>
              <a:t>very</a:t>
            </a:r>
            <a:r>
              <a:rPr lang="nl-NL" sz="2000" dirty="0"/>
              <a:t> </a:t>
            </a:r>
            <a:r>
              <a:rPr lang="nl-NL" sz="2000" dirty="0" err="1"/>
              <a:t>beautifully</a:t>
            </a:r>
            <a:r>
              <a:rPr lang="nl-NL" sz="2000" dirty="0"/>
              <a:t>.</a:t>
            </a:r>
          </a:p>
          <a:p>
            <a:r>
              <a:rPr lang="nl-NL" sz="2000" dirty="0"/>
              <a:t> </a:t>
            </a:r>
            <a:r>
              <a:rPr lang="nl-NL" sz="2000" dirty="0">
                <a:hlinkClick r:id="rId2"/>
              </a:rPr>
              <a:t>Oefening</a:t>
            </a: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3584842945"/>
      </p:ext>
    </p:extLst>
  </p:cSld>
  <p:clrMapOvr>
    <a:masterClrMapping/>
  </p:clrMapOvr>
</p:sld>
</file>

<file path=ppt/theme/theme1.xml><?xml version="1.0" encoding="utf-8"?>
<a:theme xmlns:a="http://schemas.openxmlformats.org/drawingml/2006/main" name="Diepte">
  <a:themeElements>
    <a:clrScheme name="Depth">
      <a:dk1>
        <a:sysClr val="windowText" lastClr="000000"/>
      </a:dk1>
      <a:lt1>
        <a:sysClr val="window" lastClr="FFFFFF"/>
      </a:lt1>
      <a:dk2>
        <a:srgbClr val="454551"/>
      </a:dk2>
      <a:lt2>
        <a:srgbClr val="F2ACD2"/>
      </a:lt2>
      <a:accent1>
        <a:srgbClr val="E32D91"/>
      </a:accent1>
      <a:accent2>
        <a:srgbClr val="C830CC"/>
      </a:accent2>
      <a:accent3>
        <a:srgbClr val="4EA6DC"/>
      </a:accent3>
      <a:accent4>
        <a:srgbClr val="4775E7"/>
      </a:accent4>
      <a:accent5>
        <a:srgbClr val="8971E1"/>
      </a:accent5>
      <a:accent6>
        <a:srgbClr val="D54773"/>
      </a:accent6>
      <a:hlink>
        <a:srgbClr val="6B9F25"/>
      </a:hlink>
      <a:folHlink>
        <a:srgbClr val="8C8C8C"/>
      </a:folHlink>
    </a:clrScheme>
    <a:fontScheme name="Depth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3016C5A4-E631-4977-A608-ACFB4755262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TM04033923[[fn=Diepte]]</Template>
  <TotalTime>65</TotalTime>
  <Words>85</Words>
  <Application>Microsoft Office PowerPoint</Application>
  <PresentationFormat>Breedbeeld</PresentationFormat>
  <Paragraphs>33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7" baseType="lpstr">
      <vt:lpstr>Arial</vt:lpstr>
      <vt:lpstr>Corbel</vt:lpstr>
      <vt:lpstr>Diepte</vt:lpstr>
      <vt:lpstr>Engels</vt:lpstr>
      <vt:lpstr>13.1</vt:lpstr>
      <vt:lpstr>13.2</vt:lpstr>
      <vt:lpstr>13.3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Engels.</dc:title>
  <dc:creator>mandy winkel</dc:creator>
  <cp:lastModifiedBy>Ester Hartholt</cp:lastModifiedBy>
  <cp:revision>9</cp:revision>
  <dcterms:created xsi:type="dcterms:W3CDTF">2017-04-04T10:42:38Z</dcterms:created>
  <dcterms:modified xsi:type="dcterms:W3CDTF">2017-04-10T12:57:19Z</dcterms:modified>
</cp:coreProperties>
</file>

<file path=docProps/thumbnail.jpeg>
</file>