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4" r:id="rId29"/>
    <p:sldId id="283" r:id="rId30"/>
    <p:sldId id="285" r:id="rId31"/>
    <p:sldId id="286" r:id="rId32"/>
    <p:sldId id="287" r:id="rId33"/>
    <p:sldId id="288" r:id="rId34"/>
    <p:sldId id="289" r:id="rId35"/>
    <p:sldId id="292" r:id="rId36"/>
    <p:sldId id="290" r:id="rId37"/>
    <p:sldId id="291" r:id="rId38"/>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E4DB3DA0-CE90-4902-BFB3-082B9919FFF6}" type="datetimeFigureOut">
              <a:rPr lang="nl-NL" smtClean="0"/>
              <a:t>6-6-2017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4242987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E4DB3DA0-CE90-4902-BFB3-082B9919FFF6}" type="datetimeFigureOut">
              <a:rPr lang="nl-NL" smtClean="0"/>
              <a:t>6-6-2017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1706555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E4DB3DA0-CE90-4902-BFB3-082B9919FFF6}" type="datetimeFigureOut">
              <a:rPr lang="nl-NL" smtClean="0"/>
              <a:t>6-6-2017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2435339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E4DB3DA0-CE90-4902-BFB3-082B9919FFF6}" type="datetimeFigureOut">
              <a:rPr lang="nl-NL" smtClean="0"/>
              <a:t>6-6-2017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2987898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E4DB3DA0-CE90-4902-BFB3-082B9919FFF6}" type="datetimeFigureOut">
              <a:rPr lang="nl-NL" smtClean="0"/>
              <a:t>6-6-2017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75749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E4DB3DA0-CE90-4902-BFB3-082B9919FFF6}" type="datetimeFigureOut">
              <a:rPr lang="nl-NL" smtClean="0"/>
              <a:t>6-6-2017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1338617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E4DB3DA0-CE90-4902-BFB3-082B9919FFF6}" type="datetimeFigureOut">
              <a:rPr lang="nl-NL" smtClean="0"/>
              <a:t>6-6-2017</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1161560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E4DB3DA0-CE90-4902-BFB3-082B9919FFF6}" type="datetimeFigureOut">
              <a:rPr lang="nl-NL" smtClean="0"/>
              <a:t>6-6-2017</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1597542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E4DB3DA0-CE90-4902-BFB3-082B9919FFF6}" type="datetimeFigureOut">
              <a:rPr lang="nl-NL" smtClean="0"/>
              <a:t>6-6-2017</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3848847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E4DB3DA0-CE90-4902-BFB3-082B9919FFF6}" type="datetimeFigureOut">
              <a:rPr lang="nl-NL" smtClean="0"/>
              <a:t>6-6-2017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2996849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E4DB3DA0-CE90-4902-BFB3-082B9919FFF6}" type="datetimeFigureOut">
              <a:rPr lang="nl-NL" smtClean="0"/>
              <a:t>6-6-2017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D784309-588D-4D61-B90A-ADC50E5B1F76}" type="slidenum">
              <a:rPr lang="nl-NL" smtClean="0"/>
              <a:t>‹nr.›</a:t>
            </a:fld>
            <a:endParaRPr lang="nl-NL"/>
          </a:p>
        </p:txBody>
      </p:sp>
    </p:spTree>
    <p:extLst>
      <p:ext uri="{BB962C8B-B14F-4D97-AF65-F5344CB8AC3E}">
        <p14:creationId xmlns:p14="http://schemas.microsoft.com/office/powerpoint/2010/main" val="323731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DB3DA0-CE90-4902-BFB3-082B9919FFF6}" type="datetimeFigureOut">
              <a:rPr lang="nl-NL" smtClean="0"/>
              <a:t>6-6-2017</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784309-588D-4D61-B90A-ADC50E5B1F76}" type="slidenum">
              <a:rPr lang="nl-NL" smtClean="0"/>
              <a:t>‹nr.›</a:t>
            </a:fld>
            <a:endParaRPr lang="nl-NL"/>
          </a:p>
        </p:txBody>
      </p:sp>
    </p:spTree>
    <p:extLst>
      <p:ext uri="{BB962C8B-B14F-4D97-AF65-F5344CB8AC3E}">
        <p14:creationId xmlns:p14="http://schemas.microsoft.com/office/powerpoint/2010/main" val="3526582368"/>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http://www.arttube.nl/videos/selfies-van-de-gouden-eeuw"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J6BysFhU5T8" TargetMode="External"/><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hyperlink" Target="https://www.youtube.com/watch?v=EwtlbSN26hA" TargetMode="External"/><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hyperlink" Target="https://www.youtube.com/watch?v=5kqPMteLoLw" TargetMode="External"/><Relationship Id="rId5" Type="http://schemas.openxmlformats.org/officeDocument/2006/relationships/image" Target="../media/image8.png"/><Relationship Id="rId4" Type="http://schemas.openxmlformats.org/officeDocument/2006/relationships/hyperlink" Target="https://www.youtube.com/watch?v=Y9wkv7z8u5g"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46.png"/><Relationship Id="rId4" Type="http://schemas.openxmlformats.org/officeDocument/2006/relationships/hyperlink" Target="http://debespiegeling.docentenkit.nl/perioden/BurgerlijkecultuurvanNederlandinde17eeeuw/tabid/4451/language/nl-NL/Default.aspx"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qTnXVXoIdTc" TargetMode="External"/><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https://www.youtube.com/watch?v=C8P_DxKmth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http://www.arttube.nl/videos/muziekles-vermeer"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fbeeldingsresultaat voor vermeer lezende vrou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8416"/>
            <a:ext cx="5688632" cy="6822083"/>
          </a:xfrm>
          <a:prstGeom prst="rect">
            <a:avLst/>
          </a:prstGeom>
          <a:noFill/>
          <a:extLst>
            <a:ext uri="{909E8E84-426E-40DD-AFC4-6F175D3DCCD1}">
              <a14:hiddenFill xmlns:a14="http://schemas.microsoft.com/office/drawing/2010/main">
                <a:solidFill>
                  <a:srgbClr val="FFFFFF"/>
                </a:solidFill>
              </a14:hiddenFill>
            </a:ext>
          </a:extLst>
        </p:spPr>
      </p:pic>
      <p:sp>
        <p:nvSpPr>
          <p:cNvPr id="3" name="Ondertitel 2"/>
          <p:cNvSpPr>
            <a:spLocks noGrp="1"/>
          </p:cNvSpPr>
          <p:nvPr>
            <p:ph type="subTitle" idx="1"/>
          </p:nvPr>
        </p:nvSpPr>
        <p:spPr>
          <a:xfrm>
            <a:off x="1407604" y="5525194"/>
            <a:ext cx="6400800" cy="1275184"/>
          </a:xfrm>
        </p:spPr>
        <p:txBody>
          <a:bodyPr/>
          <a:lstStyle/>
          <a:p>
            <a:r>
              <a:rPr lang="nl-NL" b="1" dirty="0" smtClean="0">
                <a:solidFill>
                  <a:schemeClr val="accent6">
                    <a:lumMod val="75000"/>
                  </a:schemeClr>
                </a:solidFill>
              </a:rPr>
              <a:t>H7 Kunst voor de burger</a:t>
            </a:r>
          </a:p>
          <a:p>
            <a:r>
              <a:rPr lang="nl-NL" sz="2800" dirty="0" smtClean="0">
                <a:solidFill>
                  <a:schemeClr val="accent6">
                    <a:lumMod val="75000"/>
                  </a:schemeClr>
                </a:solidFill>
              </a:rPr>
              <a:t>De gouden eeuw in de Nederlanden</a:t>
            </a:r>
            <a:endParaRPr lang="nl-NL" sz="2800" dirty="0">
              <a:solidFill>
                <a:schemeClr val="accent6">
                  <a:lumMod val="75000"/>
                </a:schemeClr>
              </a:solidFill>
            </a:endParaRPr>
          </a:p>
        </p:txBody>
      </p:sp>
    </p:spTree>
    <p:extLst>
      <p:ext uri="{BB962C8B-B14F-4D97-AF65-F5344CB8AC3E}">
        <p14:creationId xmlns:p14="http://schemas.microsoft.com/office/powerpoint/2010/main" val="475748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s://upload.wikimedia.org/wikipedia/commons/thumb/5/54/Portrait_of_a_Family_in_an_Interior_1678_Emanuel_de_Witte.jpg/800px-Portrait_of_a_Family_in_an_Interior_1678_Emanuel_de_Wit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548680"/>
            <a:ext cx="6981825" cy="5448300"/>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1043608" y="5996980"/>
            <a:ext cx="6981825" cy="307777"/>
          </a:xfrm>
          <a:prstGeom prst="rect">
            <a:avLst/>
          </a:prstGeom>
          <a:noFill/>
        </p:spPr>
        <p:txBody>
          <a:bodyPr wrap="square" rtlCol="0">
            <a:spAutoFit/>
          </a:bodyPr>
          <a:lstStyle/>
          <a:p>
            <a:r>
              <a:rPr lang="nl-NL" sz="1400" dirty="0" smtClean="0"/>
              <a:t>Emanuel de Witte, familie in een interieur 1678</a:t>
            </a:r>
            <a:endParaRPr lang="nl-NL" sz="1400" dirty="0"/>
          </a:p>
        </p:txBody>
      </p:sp>
      <p:sp>
        <p:nvSpPr>
          <p:cNvPr id="5" name="Tekstvak 4"/>
          <p:cNvSpPr txBox="1"/>
          <p:nvPr/>
        </p:nvSpPr>
        <p:spPr>
          <a:xfrm>
            <a:off x="0" y="0"/>
            <a:ext cx="2843808" cy="369332"/>
          </a:xfrm>
          <a:prstGeom prst="rect">
            <a:avLst/>
          </a:prstGeom>
          <a:noFill/>
        </p:spPr>
        <p:txBody>
          <a:bodyPr wrap="square" rtlCol="0">
            <a:spAutoFit/>
          </a:bodyPr>
          <a:lstStyle/>
          <a:p>
            <a:r>
              <a:rPr lang="nl-NL" dirty="0" smtClean="0"/>
              <a:t>Overvloed en matigheid</a:t>
            </a:r>
            <a:endParaRPr lang="nl-NL" dirty="0"/>
          </a:p>
        </p:txBody>
      </p:sp>
    </p:spTree>
    <p:extLst>
      <p:ext uri="{BB962C8B-B14F-4D97-AF65-F5344CB8AC3E}">
        <p14:creationId xmlns:p14="http://schemas.microsoft.com/office/powerpoint/2010/main" val="3650987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17124" y="4293096"/>
            <a:ext cx="9144000" cy="2308324"/>
          </a:xfrm>
          <a:prstGeom prst="rect">
            <a:avLst/>
          </a:prstGeom>
        </p:spPr>
        <p:txBody>
          <a:bodyPr wrap="square">
            <a:spAutoFit/>
          </a:bodyPr>
          <a:lstStyle/>
          <a:p>
            <a:r>
              <a:rPr lang="nl-NL" dirty="0" smtClean="0"/>
              <a:t>Op deze twee schilderijen zie je vrouwen die huis en haard schoonhouden. </a:t>
            </a:r>
          </a:p>
          <a:p>
            <a:r>
              <a:rPr lang="nl-NL" dirty="0" smtClean="0"/>
              <a:t>De </a:t>
            </a:r>
            <a:r>
              <a:rPr lang="nl-NL" dirty="0"/>
              <a:t>historicus Simon </a:t>
            </a:r>
            <a:r>
              <a:rPr lang="nl-NL" dirty="0" err="1"/>
              <a:t>Schama</a:t>
            </a:r>
            <a:r>
              <a:rPr lang="nl-NL" dirty="0"/>
              <a:t> ziet deze behoefte om alles smetteloos schoon te houden als een tegenwicht voor de snel verworven rijkdom van de burgerij. Hij gaf zijn boek over de Nederlandse Gouden Eeuw dan ook de titel </a:t>
            </a:r>
            <a:r>
              <a:rPr lang="nl-NL" i="1" dirty="0"/>
              <a:t>Overvloed en onbehagen</a:t>
            </a:r>
            <a:r>
              <a:rPr lang="nl-NL" dirty="0"/>
              <a:t>.</a:t>
            </a:r>
          </a:p>
          <a:p>
            <a:endParaRPr lang="nl-NL" b="1" dirty="0" smtClean="0"/>
          </a:p>
          <a:p>
            <a:r>
              <a:rPr lang="nl-NL" b="1" dirty="0" smtClean="0"/>
              <a:t>Breng </a:t>
            </a:r>
            <a:r>
              <a:rPr lang="nl-NL" b="1" dirty="0"/>
              <a:t>het onbehagen uit deze titel in verband met de heersende moraal in die tijd.</a:t>
            </a:r>
          </a:p>
          <a:p>
            <a:r>
              <a:rPr lang="nl-NL" b="1" dirty="0"/>
              <a:t>Leg vervolgens uit hoe het grondige schoonhouden van huis en haard daaruit kan worden verklaard.</a:t>
            </a:r>
          </a:p>
        </p:txBody>
      </p:sp>
      <p:pic>
        <p:nvPicPr>
          <p:cNvPr id="11266" name="Picture 2" descr="Image result for Vermeer Straatj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94029"/>
            <a:ext cx="2952328" cy="3629367"/>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pieter hooch binnenhu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5" y="408511"/>
            <a:ext cx="3600400" cy="3600401"/>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17124" y="0"/>
            <a:ext cx="4410861" cy="369332"/>
          </a:xfrm>
          <a:prstGeom prst="rect">
            <a:avLst/>
          </a:prstGeom>
          <a:noFill/>
        </p:spPr>
        <p:txBody>
          <a:bodyPr wrap="square" rtlCol="0">
            <a:spAutoFit/>
          </a:bodyPr>
          <a:lstStyle/>
          <a:p>
            <a:r>
              <a:rPr lang="nl-NL" dirty="0" smtClean="0"/>
              <a:t>Examenvraag</a:t>
            </a:r>
            <a:endParaRPr lang="nl-NL" dirty="0"/>
          </a:p>
        </p:txBody>
      </p:sp>
    </p:spTree>
    <p:extLst>
      <p:ext uri="{BB962C8B-B14F-4D97-AF65-F5344CB8AC3E}">
        <p14:creationId xmlns:p14="http://schemas.microsoft.com/office/powerpoint/2010/main" val="3689986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0" y="3212976"/>
            <a:ext cx="9144000" cy="2862322"/>
          </a:xfrm>
          <a:prstGeom prst="rect">
            <a:avLst/>
          </a:prstGeom>
        </p:spPr>
        <p:txBody>
          <a:bodyPr wrap="square">
            <a:spAutoFit/>
          </a:bodyPr>
          <a:lstStyle/>
          <a:p>
            <a:r>
              <a:rPr lang="nl-NL" dirty="0" smtClean="0"/>
              <a:t>De antwoorden moeten de volgende strekking hebben: </a:t>
            </a:r>
          </a:p>
          <a:p>
            <a:r>
              <a:rPr lang="nl-NL" dirty="0" smtClean="0"/>
              <a:t>• De heersende moraal werd bepaald door de calvinistische leer, die materiële welvaart afkeurde omdat het een bron van verleidingen was: daarom ontstond moreel onbehagen (dat werd gecompenseerd door uitgaven aan vrome doelen, omdat welvaart verantwoord moest worden aangewend) 1 </a:t>
            </a:r>
          </a:p>
          <a:p>
            <a:endParaRPr lang="nl-NL" dirty="0"/>
          </a:p>
          <a:p>
            <a:r>
              <a:rPr lang="nl-NL" dirty="0" smtClean="0"/>
              <a:t>• Het huishouden werd ‘gemoraliseerd’: door huis en haard schoon te houden, hield de deugdzame huisvrouw de omgeving figuurlijk schoon van zonden en/of een net huishouden vormde een tegenwicht voor zondige verlokkingen van de weelde / wereldse ijdelheid 1 </a:t>
            </a:r>
          </a:p>
          <a:p>
            <a:r>
              <a:rPr lang="nl-NL" dirty="0" smtClean="0"/>
              <a:t> </a:t>
            </a:r>
          </a:p>
        </p:txBody>
      </p:sp>
      <p:pic>
        <p:nvPicPr>
          <p:cNvPr id="4" name="Picture 2" descr="Image result for Vermeer Straatj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32656"/>
            <a:ext cx="2190849" cy="26932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pieter hooch binnenhu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332656"/>
            <a:ext cx="2405230" cy="2405231"/>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p:cNvSpPr txBox="1"/>
          <p:nvPr/>
        </p:nvSpPr>
        <p:spPr>
          <a:xfrm>
            <a:off x="17124" y="0"/>
            <a:ext cx="4410861" cy="369332"/>
          </a:xfrm>
          <a:prstGeom prst="rect">
            <a:avLst/>
          </a:prstGeom>
          <a:noFill/>
        </p:spPr>
        <p:txBody>
          <a:bodyPr wrap="square" rtlCol="0">
            <a:spAutoFit/>
          </a:bodyPr>
          <a:lstStyle/>
          <a:p>
            <a:r>
              <a:rPr lang="nl-NL" dirty="0" smtClean="0"/>
              <a:t>Examenvraag</a:t>
            </a:r>
            <a:endParaRPr lang="nl-NL" dirty="0"/>
          </a:p>
        </p:txBody>
      </p:sp>
    </p:spTree>
    <p:extLst>
      <p:ext uri="{BB962C8B-B14F-4D97-AF65-F5344CB8AC3E}">
        <p14:creationId xmlns:p14="http://schemas.microsoft.com/office/powerpoint/2010/main" val="1642472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251520" y="188640"/>
            <a:ext cx="8496944" cy="2585323"/>
          </a:xfrm>
          <a:prstGeom prst="rect">
            <a:avLst/>
          </a:prstGeom>
          <a:noFill/>
        </p:spPr>
        <p:txBody>
          <a:bodyPr wrap="square" rtlCol="0">
            <a:spAutoFit/>
          </a:bodyPr>
          <a:lstStyle/>
          <a:p>
            <a:endParaRPr lang="nl-NL" dirty="0" smtClean="0"/>
          </a:p>
          <a:p>
            <a:r>
              <a:rPr lang="nl-NL" dirty="0" smtClean="0"/>
              <a:t>Iedereen koopt kunst</a:t>
            </a:r>
          </a:p>
          <a:p>
            <a:endParaRPr lang="nl-NL" dirty="0"/>
          </a:p>
          <a:p>
            <a:r>
              <a:rPr lang="nl-NL" dirty="0" smtClean="0"/>
              <a:t>Rijke burgerij </a:t>
            </a:r>
            <a:r>
              <a:rPr lang="nl-NL" dirty="0" smtClean="0">
                <a:sym typeface="Wingdings" panose="05000000000000000000" pitchFamily="2" charset="2"/>
              </a:rPr>
              <a:t> verstrekt opdrachten</a:t>
            </a:r>
          </a:p>
          <a:p>
            <a:r>
              <a:rPr lang="nl-NL" dirty="0" smtClean="0">
                <a:sym typeface="Wingdings" panose="05000000000000000000" pitchFamily="2" charset="2"/>
              </a:rPr>
              <a:t>Lagere klassen  kopen kant en klaar</a:t>
            </a:r>
          </a:p>
          <a:p>
            <a:endParaRPr lang="nl-NL" dirty="0">
              <a:sym typeface="Wingdings" panose="05000000000000000000" pitchFamily="2" charset="2"/>
            </a:endParaRPr>
          </a:p>
          <a:p>
            <a:r>
              <a:rPr lang="nl-NL" dirty="0" smtClean="0">
                <a:sym typeface="Wingdings" panose="05000000000000000000" pitchFamily="2" charset="2"/>
              </a:rPr>
              <a:t>Alledaagse onderwerpen</a:t>
            </a:r>
          </a:p>
          <a:p>
            <a:r>
              <a:rPr lang="nl-NL" dirty="0" smtClean="0">
                <a:sym typeface="Wingdings" panose="05000000000000000000" pitchFamily="2" charset="2"/>
              </a:rPr>
              <a:t>Kleine afmetingen</a:t>
            </a:r>
          </a:p>
          <a:p>
            <a:endParaRPr lang="nl-NL" dirty="0"/>
          </a:p>
        </p:txBody>
      </p:sp>
      <p:pic>
        <p:nvPicPr>
          <p:cNvPr id="1229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980728"/>
            <a:ext cx="4294848" cy="5024852"/>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4884409" y="6054292"/>
            <a:ext cx="3888432" cy="523220"/>
          </a:xfrm>
          <a:prstGeom prst="rect">
            <a:avLst/>
          </a:prstGeom>
          <a:noFill/>
        </p:spPr>
        <p:txBody>
          <a:bodyPr wrap="square" rtlCol="0">
            <a:spAutoFit/>
          </a:bodyPr>
          <a:lstStyle/>
          <a:p>
            <a:pPr algn="r"/>
            <a:r>
              <a:rPr lang="nl-NL" sz="1400" dirty="0" smtClean="0"/>
              <a:t>Jan Steen</a:t>
            </a:r>
          </a:p>
          <a:p>
            <a:pPr algn="r"/>
            <a:r>
              <a:rPr lang="nl-NL" sz="1400" dirty="0" smtClean="0"/>
              <a:t>Sint Nicolaas feest</a:t>
            </a:r>
            <a:endParaRPr lang="nl-NL" sz="1400" dirty="0"/>
          </a:p>
        </p:txBody>
      </p:sp>
    </p:spTree>
    <p:extLst>
      <p:ext uri="{BB962C8B-B14F-4D97-AF65-F5344CB8AC3E}">
        <p14:creationId xmlns:p14="http://schemas.microsoft.com/office/powerpoint/2010/main" val="4083745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4644008" cy="369332"/>
          </a:xfrm>
          <a:prstGeom prst="rect">
            <a:avLst/>
          </a:prstGeom>
          <a:noFill/>
        </p:spPr>
        <p:txBody>
          <a:bodyPr wrap="square" rtlCol="0">
            <a:spAutoFit/>
          </a:bodyPr>
          <a:lstStyle/>
          <a:p>
            <a:r>
              <a:rPr lang="nl-NL" dirty="0" smtClean="0"/>
              <a:t>Burgerlijke kunst, raadsel en bedrog</a:t>
            </a:r>
            <a:endParaRPr lang="nl-NL" dirty="0"/>
          </a:p>
        </p:txBody>
      </p:sp>
      <p:pic>
        <p:nvPicPr>
          <p:cNvPr id="14338" name="Picture 2" descr="Image result for toneel van de wereld jan steen"/>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272417" y="491627"/>
            <a:ext cx="5372125" cy="4593557"/>
          </a:xfrm>
          <a:prstGeom prst="rect">
            <a:avLst/>
          </a:prstGeom>
          <a:noFill/>
          <a:extLst>
            <a:ext uri="{909E8E84-426E-40DD-AFC4-6F175D3DCCD1}">
              <a14:hiddenFill xmlns:a14="http://schemas.microsoft.com/office/drawing/2010/main">
                <a:solidFill>
                  <a:srgbClr val="FFFFFF"/>
                </a:solidFill>
              </a14:hiddenFill>
            </a:ext>
          </a:extLst>
        </p:spPr>
      </p:pic>
      <p:cxnSp>
        <p:nvCxnSpPr>
          <p:cNvPr id="4" name="Rechte verbindingslijn met pijl 3"/>
          <p:cNvCxnSpPr/>
          <p:nvPr/>
        </p:nvCxnSpPr>
        <p:spPr>
          <a:xfrm>
            <a:off x="3347864" y="1844824"/>
            <a:ext cx="504056" cy="21602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6" name="Rechte verbindingslijn met pijl 5"/>
          <p:cNvCxnSpPr/>
          <p:nvPr/>
        </p:nvCxnSpPr>
        <p:spPr>
          <a:xfrm flipV="1">
            <a:off x="3619307" y="3789040"/>
            <a:ext cx="875393" cy="3600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8" name="Tekstvak 7"/>
          <p:cNvSpPr txBox="1"/>
          <p:nvPr/>
        </p:nvSpPr>
        <p:spPr>
          <a:xfrm>
            <a:off x="1272417" y="5229200"/>
            <a:ext cx="5372125" cy="1477328"/>
          </a:xfrm>
          <a:prstGeom prst="rect">
            <a:avLst/>
          </a:prstGeom>
          <a:noFill/>
        </p:spPr>
        <p:txBody>
          <a:bodyPr wrap="square" rtlCol="0">
            <a:spAutoFit/>
          </a:bodyPr>
          <a:lstStyle/>
          <a:p>
            <a:r>
              <a:rPr lang="nl-NL" dirty="0" smtClean="0"/>
              <a:t>“Homo </a:t>
            </a:r>
            <a:r>
              <a:rPr lang="nl-NL" dirty="0" err="1" smtClean="0"/>
              <a:t>bulla</a:t>
            </a:r>
            <a:r>
              <a:rPr lang="nl-NL" dirty="0" smtClean="0"/>
              <a:t>” De mens is een zeepbel</a:t>
            </a:r>
          </a:p>
          <a:p>
            <a:r>
              <a:rPr lang="nl-NL" dirty="0" smtClean="0"/>
              <a:t>“</a:t>
            </a:r>
            <a:r>
              <a:rPr lang="nl-NL" dirty="0" err="1" smtClean="0"/>
              <a:t>Siltich</a:t>
            </a:r>
            <a:r>
              <a:rPr lang="nl-NL" dirty="0" smtClean="0"/>
              <a:t> </a:t>
            </a:r>
            <a:r>
              <a:rPr lang="nl-NL" dirty="0" err="1" smtClean="0"/>
              <a:t>oestersap</a:t>
            </a:r>
            <a:r>
              <a:rPr lang="nl-NL" dirty="0" smtClean="0"/>
              <a:t>” wekt de lust op volgens Jacob Cats</a:t>
            </a:r>
          </a:p>
          <a:p>
            <a:endParaRPr lang="nl-NL" dirty="0"/>
          </a:p>
          <a:p>
            <a:r>
              <a:rPr lang="nl-NL" dirty="0" smtClean="0"/>
              <a:t>Emblemata boeken helpen de schilderijen te ontrafelen.</a:t>
            </a:r>
            <a:endParaRPr lang="nl-NL" dirty="0"/>
          </a:p>
        </p:txBody>
      </p:sp>
      <p:sp>
        <p:nvSpPr>
          <p:cNvPr id="9" name="Tekstvak 8"/>
          <p:cNvSpPr txBox="1"/>
          <p:nvPr/>
        </p:nvSpPr>
        <p:spPr>
          <a:xfrm>
            <a:off x="6644542" y="491627"/>
            <a:ext cx="2175930" cy="738664"/>
          </a:xfrm>
          <a:prstGeom prst="rect">
            <a:avLst/>
          </a:prstGeom>
          <a:noFill/>
        </p:spPr>
        <p:txBody>
          <a:bodyPr wrap="square" rtlCol="0">
            <a:spAutoFit/>
          </a:bodyPr>
          <a:lstStyle/>
          <a:p>
            <a:r>
              <a:rPr lang="nl-NL" sz="1400" dirty="0" smtClean="0"/>
              <a:t>Het toneel van de wereld</a:t>
            </a:r>
          </a:p>
          <a:p>
            <a:r>
              <a:rPr lang="nl-NL" sz="1400" dirty="0" smtClean="0"/>
              <a:t>Jan Steen</a:t>
            </a:r>
          </a:p>
          <a:p>
            <a:r>
              <a:rPr lang="nl-NL" sz="1400" dirty="0" smtClean="0"/>
              <a:t>1665-1667</a:t>
            </a:r>
            <a:endParaRPr lang="nl-NL" sz="1400" dirty="0"/>
          </a:p>
        </p:txBody>
      </p:sp>
      <p:pic>
        <p:nvPicPr>
          <p:cNvPr id="14340" name="Picture 4" descr="Image result for emblemata jacob cats"/>
          <p:cNvPicPr>
            <a:picLocks noChangeAspect="1" noChangeArrowheads="1"/>
          </p:cNvPicPr>
          <p:nvPr/>
        </p:nvPicPr>
        <p:blipFill rotWithShape="1">
          <a:blip r:embed="rId3">
            <a:extLst>
              <a:ext uri="{28A0092B-C50C-407E-A947-70E740481C1C}">
                <a14:useLocalDpi xmlns:a14="http://schemas.microsoft.com/office/drawing/2010/main" val="0"/>
              </a:ext>
            </a:extLst>
          </a:blip>
          <a:srcRect b="9596"/>
          <a:stretch/>
        </p:blipFill>
        <p:spPr bwMode="auto">
          <a:xfrm>
            <a:off x="7028801" y="5012635"/>
            <a:ext cx="1407411" cy="1837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920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Image result for jan steen zoals de ouden zon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620688"/>
            <a:ext cx="4886325" cy="3933826"/>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0" y="0"/>
            <a:ext cx="4644008" cy="369332"/>
          </a:xfrm>
          <a:prstGeom prst="rect">
            <a:avLst/>
          </a:prstGeom>
          <a:noFill/>
        </p:spPr>
        <p:txBody>
          <a:bodyPr wrap="square" rtlCol="0">
            <a:spAutoFit/>
          </a:bodyPr>
          <a:lstStyle/>
          <a:p>
            <a:r>
              <a:rPr lang="nl-NL" dirty="0" smtClean="0"/>
              <a:t>Burgerlijke kunst, raadsel en bedrog</a:t>
            </a:r>
            <a:endParaRPr lang="nl-NL" dirty="0"/>
          </a:p>
        </p:txBody>
      </p:sp>
      <p:sp>
        <p:nvSpPr>
          <p:cNvPr id="2" name="Rechthoek 1"/>
          <p:cNvSpPr/>
          <p:nvPr/>
        </p:nvSpPr>
        <p:spPr>
          <a:xfrm>
            <a:off x="251520" y="4653136"/>
            <a:ext cx="8784976" cy="2031325"/>
          </a:xfrm>
          <a:prstGeom prst="rect">
            <a:avLst/>
          </a:prstGeom>
        </p:spPr>
        <p:txBody>
          <a:bodyPr wrap="square">
            <a:spAutoFit/>
          </a:bodyPr>
          <a:lstStyle/>
          <a:p>
            <a:r>
              <a:rPr lang="nl-NL" dirty="0" smtClean="0"/>
              <a:t>Je ziet op het schilderij van Jan Steen 'Zoals de Ouden zongen' een gezellig tafereel. Op zich lijkt er niks aan de hand, maar kijk eens naar de details: schelpen van oesters en mosselen (lust), een vogelkooitje met het deurtje open (de man heeft een afspraakje buitenshuis), een jongen die pijp leert roken (symbool voor gemeenschap), overmatige hoeveelheden wijn (roesmiddel) en druiven (kiemkracht), een papegaai (koppig dier - rood staat voor onzedelijkheid). Een vogel in het algemeen was symbool van het verlangen om in hoger sferen te komen of had een seksuele bijbetekenis.</a:t>
            </a:r>
            <a:endParaRPr lang="nl-NL" dirty="0"/>
          </a:p>
        </p:txBody>
      </p:sp>
      <p:sp>
        <p:nvSpPr>
          <p:cNvPr id="4" name="Tekstvak 3"/>
          <p:cNvSpPr txBox="1"/>
          <p:nvPr/>
        </p:nvSpPr>
        <p:spPr>
          <a:xfrm>
            <a:off x="7020272" y="620688"/>
            <a:ext cx="1800200" cy="738664"/>
          </a:xfrm>
          <a:prstGeom prst="rect">
            <a:avLst/>
          </a:prstGeom>
          <a:noFill/>
        </p:spPr>
        <p:txBody>
          <a:bodyPr wrap="square" rtlCol="0">
            <a:spAutoFit/>
          </a:bodyPr>
          <a:lstStyle/>
          <a:p>
            <a:r>
              <a:rPr lang="nl-NL" sz="1400" dirty="0" smtClean="0"/>
              <a:t>Jan Steen</a:t>
            </a:r>
          </a:p>
          <a:p>
            <a:r>
              <a:rPr lang="nl-NL" sz="1400" dirty="0" smtClean="0"/>
              <a:t>Zoals de oude zongen</a:t>
            </a:r>
          </a:p>
          <a:p>
            <a:r>
              <a:rPr lang="nl-NL" sz="1400" dirty="0" smtClean="0"/>
              <a:t>1665</a:t>
            </a:r>
            <a:endParaRPr lang="nl-NL" sz="1400" dirty="0"/>
          </a:p>
        </p:txBody>
      </p:sp>
    </p:spTree>
    <p:extLst>
      <p:ext uri="{BB962C8B-B14F-4D97-AF65-F5344CB8AC3E}">
        <p14:creationId xmlns:p14="http://schemas.microsoft.com/office/powerpoint/2010/main" val="865272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4644008" cy="369332"/>
          </a:xfrm>
          <a:prstGeom prst="rect">
            <a:avLst/>
          </a:prstGeom>
          <a:noFill/>
        </p:spPr>
        <p:txBody>
          <a:bodyPr wrap="square" rtlCol="0">
            <a:spAutoFit/>
          </a:bodyPr>
          <a:lstStyle/>
          <a:p>
            <a:r>
              <a:rPr lang="nl-NL" dirty="0" smtClean="0"/>
              <a:t>Burgerlijke kunst, raadsel en bedrog</a:t>
            </a:r>
            <a:endParaRPr lang="nl-NL" dirty="0"/>
          </a:p>
        </p:txBody>
      </p:sp>
      <p:sp>
        <p:nvSpPr>
          <p:cNvPr id="3" name="Tekstvak 2"/>
          <p:cNvSpPr txBox="1"/>
          <p:nvPr/>
        </p:nvSpPr>
        <p:spPr>
          <a:xfrm>
            <a:off x="251520" y="620688"/>
            <a:ext cx="8892480" cy="4524315"/>
          </a:xfrm>
          <a:prstGeom prst="rect">
            <a:avLst/>
          </a:prstGeom>
          <a:noFill/>
        </p:spPr>
        <p:txBody>
          <a:bodyPr wrap="square" rtlCol="0">
            <a:spAutoFit/>
          </a:bodyPr>
          <a:lstStyle/>
          <a:p>
            <a:r>
              <a:rPr lang="nl-NL" dirty="0"/>
              <a:t>5</a:t>
            </a:r>
            <a:r>
              <a:rPr lang="nl-NL" dirty="0" smtClean="0"/>
              <a:t> genres in de schilderkunst;</a:t>
            </a:r>
          </a:p>
          <a:p>
            <a:r>
              <a:rPr lang="nl-NL" dirty="0" smtClean="0"/>
              <a:t>Historie stuk</a:t>
            </a:r>
          </a:p>
          <a:p>
            <a:r>
              <a:rPr lang="nl-NL" dirty="0"/>
              <a:t>	</a:t>
            </a:r>
            <a:r>
              <a:rPr lang="nl-NL" dirty="0" smtClean="0"/>
              <a:t>een schilderij waarop een verhaal uit de klassieke oudheid, de bijbel of de 	geschiedenis is afgebeeld</a:t>
            </a:r>
          </a:p>
          <a:p>
            <a:r>
              <a:rPr lang="nl-NL" dirty="0" smtClean="0"/>
              <a:t>Genrestuk</a:t>
            </a:r>
          </a:p>
          <a:p>
            <a:r>
              <a:rPr lang="nl-NL" dirty="0"/>
              <a:t>	</a:t>
            </a:r>
            <a:r>
              <a:rPr lang="nl-NL" dirty="0" smtClean="0"/>
              <a:t>een schilderij met een al dan niet gefantaseerd tafereel uit het dagelijks leven. 	Drank , feesten het huiselijk leven vormen het onderwerp. De afgebeelde personen 	zijn meestal niet bestaand. Er zit vaak een verborgen boodschap in. </a:t>
            </a:r>
          </a:p>
          <a:p>
            <a:r>
              <a:rPr lang="nl-NL" dirty="0"/>
              <a:t>	</a:t>
            </a:r>
            <a:r>
              <a:rPr lang="nl-NL" dirty="0" smtClean="0"/>
              <a:t>Bijvoorbeeld Jan Steen</a:t>
            </a:r>
          </a:p>
          <a:p>
            <a:r>
              <a:rPr lang="nl-NL" dirty="0" smtClean="0"/>
              <a:t>Stilleven</a:t>
            </a:r>
          </a:p>
          <a:p>
            <a:r>
              <a:rPr lang="nl-NL" dirty="0"/>
              <a:t>	</a:t>
            </a:r>
            <a:r>
              <a:rPr lang="nl-NL" dirty="0" smtClean="0"/>
              <a:t>schilderij waarop levenloze of dode voorwerpen in een compositie zijn afgebeeld. 	</a:t>
            </a:r>
            <a:r>
              <a:rPr lang="nl-NL" dirty="0" err="1" smtClean="0"/>
              <a:t>Subgenre</a:t>
            </a:r>
            <a:r>
              <a:rPr lang="nl-NL" dirty="0" smtClean="0">
                <a:sym typeface="Wingdings" panose="05000000000000000000" pitchFamily="2" charset="2"/>
              </a:rPr>
              <a:t> vanitas stilleven over de vergankelijkheid van ons bestaan.</a:t>
            </a:r>
            <a:r>
              <a:rPr lang="nl-NL" dirty="0" smtClean="0"/>
              <a:t> </a:t>
            </a:r>
          </a:p>
          <a:p>
            <a:r>
              <a:rPr lang="nl-NL" dirty="0" smtClean="0"/>
              <a:t>Landschap</a:t>
            </a:r>
          </a:p>
          <a:p>
            <a:r>
              <a:rPr lang="nl-NL" dirty="0"/>
              <a:t>	</a:t>
            </a:r>
            <a:r>
              <a:rPr lang="nl-NL" dirty="0" smtClean="0"/>
              <a:t>een schilderij met het landschap als voornaamste onderwerp. </a:t>
            </a:r>
          </a:p>
          <a:p>
            <a:r>
              <a:rPr lang="nl-NL" dirty="0" smtClean="0"/>
              <a:t>Portret </a:t>
            </a:r>
          </a:p>
          <a:p>
            <a:r>
              <a:rPr lang="nl-NL" dirty="0"/>
              <a:t>	</a:t>
            </a:r>
            <a:r>
              <a:rPr lang="nl-NL" dirty="0" smtClean="0"/>
              <a:t>een schilderij met een persoon/personen als voornaamste onderwerp. </a:t>
            </a:r>
            <a:endParaRPr lang="nl-NL" dirty="0"/>
          </a:p>
        </p:txBody>
      </p:sp>
    </p:spTree>
    <p:extLst>
      <p:ext uri="{BB962C8B-B14F-4D97-AF65-F5344CB8AC3E}">
        <p14:creationId xmlns:p14="http://schemas.microsoft.com/office/powerpoint/2010/main" val="1193371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4644008" cy="369332"/>
          </a:xfrm>
          <a:prstGeom prst="rect">
            <a:avLst/>
          </a:prstGeom>
          <a:noFill/>
        </p:spPr>
        <p:txBody>
          <a:bodyPr wrap="square" rtlCol="0">
            <a:spAutoFit/>
          </a:bodyPr>
          <a:lstStyle/>
          <a:p>
            <a:r>
              <a:rPr lang="nl-NL" dirty="0" smtClean="0"/>
              <a:t>Burgerlijke kunst, raadsel en bedrog</a:t>
            </a:r>
            <a:endParaRPr lang="nl-NL" dirty="0"/>
          </a:p>
        </p:txBody>
      </p:sp>
      <p:pic>
        <p:nvPicPr>
          <p:cNvPr id="1638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885" y="764704"/>
            <a:ext cx="4248472" cy="4311104"/>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0" y="764704"/>
            <a:ext cx="2483768" cy="954107"/>
          </a:xfrm>
          <a:prstGeom prst="rect">
            <a:avLst/>
          </a:prstGeom>
          <a:noFill/>
        </p:spPr>
        <p:txBody>
          <a:bodyPr wrap="square" rtlCol="0">
            <a:spAutoFit/>
          </a:bodyPr>
          <a:lstStyle/>
          <a:p>
            <a:pPr algn="r"/>
            <a:r>
              <a:rPr lang="nl-NL" sz="1400" dirty="0" smtClean="0"/>
              <a:t>Johannes van der Beeck</a:t>
            </a:r>
          </a:p>
          <a:p>
            <a:pPr algn="r"/>
            <a:r>
              <a:rPr lang="nl-NL" sz="1400" dirty="0" smtClean="0"/>
              <a:t>Drinkgerei met breidel, allegorie op de matigheid.</a:t>
            </a:r>
          </a:p>
          <a:p>
            <a:pPr algn="r"/>
            <a:r>
              <a:rPr lang="nl-NL" sz="1400" dirty="0" smtClean="0"/>
              <a:t>1614</a:t>
            </a:r>
            <a:endParaRPr lang="nl-NL" sz="1400" dirty="0"/>
          </a:p>
        </p:txBody>
      </p:sp>
      <p:sp>
        <p:nvSpPr>
          <p:cNvPr id="4" name="Tekstvak 3"/>
          <p:cNvSpPr txBox="1"/>
          <p:nvPr/>
        </p:nvSpPr>
        <p:spPr>
          <a:xfrm>
            <a:off x="2627784" y="5021695"/>
            <a:ext cx="3876675" cy="646331"/>
          </a:xfrm>
          <a:prstGeom prst="rect">
            <a:avLst/>
          </a:prstGeom>
          <a:noFill/>
        </p:spPr>
        <p:txBody>
          <a:bodyPr wrap="square" rtlCol="0">
            <a:spAutoFit/>
          </a:bodyPr>
          <a:lstStyle/>
          <a:p>
            <a:pPr algn="ctr"/>
            <a:r>
              <a:rPr lang="nl-NL" dirty="0" smtClean="0"/>
              <a:t>Wat </a:t>
            </a:r>
            <a:r>
              <a:rPr lang="nl-NL" dirty="0" err="1" smtClean="0"/>
              <a:t>buuten</a:t>
            </a:r>
            <a:r>
              <a:rPr lang="nl-NL" dirty="0" smtClean="0"/>
              <a:t> maat bestaat, in </a:t>
            </a:r>
            <a:r>
              <a:rPr lang="nl-NL" dirty="0" err="1" smtClean="0"/>
              <a:t>onmaats</a:t>
            </a:r>
            <a:r>
              <a:rPr lang="nl-NL" dirty="0" smtClean="0"/>
              <a:t> </a:t>
            </a:r>
            <a:r>
              <a:rPr lang="nl-NL" dirty="0" err="1" smtClean="0"/>
              <a:t>qaat</a:t>
            </a:r>
            <a:r>
              <a:rPr lang="nl-NL" dirty="0" smtClean="0"/>
              <a:t> vergaat </a:t>
            </a:r>
            <a:endParaRPr lang="nl-NL" dirty="0"/>
          </a:p>
        </p:txBody>
      </p:sp>
      <p:sp>
        <p:nvSpPr>
          <p:cNvPr id="5" name="Tekstvak 4"/>
          <p:cNvSpPr txBox="1"/>
          <p:nvPr/>
        </p:nvSpPr>
        <p:spPr>
          <a:xfrm>
            <a:off x="5652120" y="5688449"/>
            <a:ext cx="3491880" cy="1169551"/>
          </a:xfrm>
          <a:prstGeom prst="rect">
            <a:avLst/>
          </a:prstGeom>
          <a:solidFill>
            <a:schemeClr val="accent6">
              <a:lumMod val="75000"/>
            </a:schemeClr>
          </a:solidFill>
        </p:spPr>
        <p:txBody>
          <a:bodyPr wrap="square" rtlCol="0">
            <a:spAutoFit/>
          </a:bodyPr>
          <a:lstStyle/>
          <a:p>
            <a:r>
              <a:rPr lang="nl-NL" sz="1400" dirty="0" smtClean="0"/>
              <a:t>Allegorie: abstracte begrippen zoals deugden en ondeugden worden zichtbaar gemaakt door ze als personen of te laten zien of op een andere wijze in de voorstelling te verpakken.</a:t>
            </a:r>
            <a:endParaRPr lang="nl-NL" sz="1400" dirty="0"/>
          </a:p>
        </p:txBody>
      </p:sp>
    </p:spTree>
    <p:extLst>
      <p:ext uri="{BB962C8B-B14F-4D97-AF65-F5344CB8AC3E}">
        <p14:creationId xmlns:p14="http://schemas.microsoft.com/office/powerpoint/2010/main" val="22536295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ieter Claesz. - Open book, Skull, Violin, and Oil La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692696"/>
            <a:ext cx="7620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738953" y="5373216"/>
            <a:ext cx="4536504" cy="523220"/>
          </a:xfrm>
          <a:prstGeom prst="rect">
            <a:avLst/>
          </a:prstGeom>
          <a:noFill/>
        </p:spPr>
        <p:txBody>
          <a:bodyPr wrap="square" rtlCol="0">
            <a:spAutoFit/>
          </a:bodyPr>
          <a:lstStyle/>
          <a:p>
            <a:r>
              <a:rPr lang="nl-NL" sz="1400" dirty="0" smtClean="0"/>
              <a:t>Pieter Claesz. </a:t>
            </a:r>
          </a:p>
          <a:p>
            <a:r>
              <a:rPr lang="nl-NL" sz="1400" dirty="0" smtClean="0"/>
              <a:t>Vanitas stilleven 1629</a:t>
            </a:r>
            <a:endParaRPr lang="nl-NL" sz="1400" dirty="0"/>
          </a:p>
        </p:txBody>
      </p:sp>
    </p:spTree>
    <p:extLst>
      <p:ext uri="{BB962C8B-B14F-4D97-AF65-F5344CB8AC3E}">
        <p14:creationId xmlns:p14="http://schemas.microsoft.com/office/powerpoint/2010/main" val="38031428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Judith Leyster - Self-Portrait - Google Art Projec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146" y="764704"/>
            <a:ext cx="3825976" cy="436818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1350" y="1894383"/>
            <a:ext cx="4295775" cy="3238501"/>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429146" y="5301208"/>
            <a:ext cx="3825976" cy="646331"/>
          </a:xfrm>
          <a:prstGeom prst="rect">
            <a:avLst/>
          </a:prstGeom>
          <a:noFill/>
        </p:spPr>
        <p:txBody>
          <a:bodyPr wrap="square" rtlCol="0">
            <a:spAutoFit/>
          </a:bodyPr>
          <a:lstStyle/>
          <a:p>
            <a:r>
              <a:rPr lang="nl-NL" dirty="0" smtClean="0"/>
              <a:t>Judith </a:t>
            </a:r>
            <a:r>
              <a:rPr lang="nl-NL" dirty="0" err="1" smtClean="0"/>
              <a:t>Leyster</a:t>
            </a:r>
            <a:endParaRPr lang="nl-NL" dirty="0" smtClean="0"/>
          </a:p>
          <a:p>
            <a:endParaRPr lang="nl-NL" dirty="0"/>
          </a:p>
        </p:txBody>
      </p:sp>
      <p:sp>
        <p:nvSpPr>
          <p:cNvPr id="4" name="Tekstvak 3"/>
          <p:cNvSpPr txBox="1"/>
          <p:nvPr/>
        </p:nvSpPr>
        <p:spPr>
          <a:xfrm>
            <a:off x="4451350" y="5132884"/>
            <a:ext cx="4295775" cy="369332"/>
          </a:xfrm>
          <a:prstGeom prst="rect">
            <a:avLst/>
          </a:prstGeom>
          <a:noFill/>
        </p:spPr>
        <p:txBody>
          <a:bodyPr wrap="square" rtlCol="0">
            <a:spAutoFit/>
          </a:bodyPr>
          <a:lstStyle/>
          <a:p>
            <a:r>
              <a:rPr lang="nl-NL" dirty="0" smtClean="0"/>
              <a:t>Rembrand van Rijn</a:t>
            </a:r>
            <a:endParaRPr lang="nl-NL" dirty="0"/>
          </a:p>
        </p:txBody>
      </p:sp>
      <p:pic>
        <p:nvPicPr>
          <p:cNvPr id="7" name="Picture 8" descr="Related image">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45214" y="1268760"/>
            <a:ext cx="398263" cy="398263"/>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p:cNvSpPr txBox="1"/>
          <p:nvPr/>
        </p:nvSpPr>
        <p:spPr>
          <a:xfrm>
            <a:off x="0" y="3974"/>
            <a:ext cx="3649042" cy="369332"/>
          </a:xfrm>
          <a:prstGeom prst="rect">
            <a:avLst/>
          </a:prstGeom>
          <a:noFill/>
        </p:spPr>
        <p:txBody>
          <a:bodyPr wrap="square" rtlCol="0">
            <a:spAutoFit/>
          </a:bodyPr>
          <a:lstStyle/>
          <a:p>
            <a:r>
              <a:rPr lang="nl-NL" dirty="0" smtClean="0"/>
              <a:t>Selfies in de gouden eeuw</a:t>
            </a:r>
            <a:endParaRPr lang="nl-NL" dirty="0"/>
          </a:p>
        </p:txBody>
      </p:sp>
    </p:spTree>
    <p:extLst>
      <p:ext uri="{BB962C8B-B14F-4D97-AF65-F5344CB8AC3E}">
        <p14:creationId xmlns:p14="http://schemas.microsoft.com/office/powerpoint/2010/main" val="1504893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ile:Republiek kaar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548680"/>
            <a:ext cx="5082565" cy="396044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293796" y="548680"/>
            <a:ext cx="3096344" cy="4247317"/>
          </a:xfrm>
          <a:prstGeom prst="rect">
            <a:avLst/>
          </a:prstGeom>
          <a:noFill/>
        </p:spPr>
        <p:txBody>
          <a:bodyPr wrap="square" rtlCol="0">
            <a:spAutoFit/>
          </a:bodyPr>
          <a:lstStyle/>
          <a:p>
            <a:r>
              <a:rPr lang="nl-NL" dirty="0" smtClean="0"/>
              <a:t>16</a:t>
            </a:r>
            <a:r>
              <a:rPr lang="nl-NL" baseline="30000" dirty="0" smtClean="0"/>
              <a:t>e</a:t>
            </a:r>
            <a:r>
              <a:rPr lang="nl-NL" dirty="0" smtClean="0"/>
              <a:t> eeuw</a:t>
            </a:r>
          </a:p>
          <a:p>
            <a:endParaRPr lang="nl-NL" dirty="0" smtClean="0"/>
          </a:p>
          <a:p>
            <a:pPr marL="285750" indent="-285750">
              <a:buFontTx/>
              <a:buChar char="-"/>
            </a:pPr>
            <a:r>
              <a:rPr lang="nl-NL" dirty="0" smtClean="0"/>
              <a:t>De Spaanse koning heerst over de Zuidelijke en Noordelijke Nederlanden.</a:t>
            </a:r>
          </a:p>
          <a:p>
            <a:pPr marL="285750" indent="-285750">
              <a:buFontTx/>
              <a:buChar char="-"/>
            </a:pPr>
            <a:r>
              <a:rPr lang="nl-NL" dirty="0" smtClean="0"/>
              <a:t>Katholieke koning</a:t>
            </a:r>
          </a:p>
          <a:p>
            <a:pPr marL="285750" indent="-285750">
              <a:buFontTx/>
              <a:buChar char="-"/>
            </a:pPr>
            <a:r>
              <a:rPr lang="nl-NL" dirty="0" smtClean="0"/>
              <a:t>Protestantse burgers </a:t>
            </a:r>
          </a:p>
          <a:p>
            <a:r>
              <a:rPr lang="nl-NL" dirty="0" smtClean="0"/>
              <a:t>      (naar vrijheid hunkerend)</a:t>
            </a:r>
          </a:p>
          <a:p>
            <a:pPr marL="285750" indent="-285750">
              <a:buFontTx/>
              <a:buChar char="-"/>
            </a:pPr>
            <a:r>
              <a:rPr lang="nl-NL" dirty="0" smtClean="0"/>
              <a:t>27-8-1585 de val van Antwerpen. </a:t>
            </a:r>
          </a:p>
          <a:p>
            <a:pPr marL="285750" indent="-285750">
              <a:buFontTx/>
              <a:buChar char="-"/>
            </a:pPr>
            <a:r>
              <a:rPr lang="nl-NL" dirty="0" smtClean="0"/>
              <a:t>Amsterdam wordt de grootste havenstad. </a:t>
            </a:r>
          </a:p>
          <a:p>
            <a:endParaRPr lang="nl-NL" dirty="0" smtClean="0"/>
          </a:p>
          <a:p>
            <a:endParaRPr lang="nl-NL" dirty="0"/>
          </a:p>
          <a:p>
            <a:endParaRPr lang="nl-NL" dirty="0"/>
          </a:p>
        </p:txBody>
      </p:sp>
      <p:sp>
        <p:nvSpPr>
          <p:cNvPr id="5" name="Tekstvak 4"/>
          <p:cNvSpPr txBox="1"/>
          <p:nvPr/>
        </p:nvSpPr>
        <p:spPr>
          <a:xfrm>
            <a:off x="3617996" y="4795996"/>
            <a:ext cx="5082565" cy="646331"/>
          </a:xfrm>
          <a:prstGeom prst="rect">
            <a:avLst/>
          </a:prstGeom>
          <a:noFill/>
        </p:spPr>
        <p:txBody>
          <a:bodyPr wrap="square" rtlCol="0">
            <a:spAutoFit/>
          </a:bodyPr>
          <a:lstStyle/>
          <a:p>
            <a:r>
              <a:rPr lang="nl-NL" dirty="0" smtClean="0"/>
              <a:t>1588 Holland, Zeeland en vijf anderen provincies verenigen zich in een onafhankelijke republiek. </a:t>
            </a:r>
            <a:endParaRPr lang="nl-NL" dirty="0"/>
          </a:p>
        </p:txBody>
      </p:sp>
      <p:sp>
        <p:nvSpPr>
          <p:cNvPr id="6" name="Tekstvak 5"/>
          <p:cNvSpPr txBox="1"/>
          <p:nvPr/>
        </p:nvSpPr>
        <p:spPr>
          <a:xfrm>
            <a:off x="0" y="0"/>
            <a:ext cx="2627784" cy="369332"/>
          </a:xfrm>
          <a:prstGeom prst="rect">
            <a:avLst/>
          </a:prstGeom>
          <a:noFill/>
        </p:spPr>
        <p:txBody>
          <a:bodyPr wrap="square" rtlCol="0">
            <a:spAutoFit/>
          </a:bodyPr>
          <a:lstStyle/>
          <a:p>
            <a:r>
              <a:rPr lang="nl-NL" dirty="0" smtClean="0"/>
              <a:t>inleiding</a:t>
            </a:r>
            <a:endParaRPr lang="nl-NL" dirty="0"/>
          </a:p>
        </p:txBody>
      </p:sp>
    </p:spTree>
    <p:extLst>
      <p:ext uri="{BB962C8B-B14F-4D97-AF65-F5344CB8AC3E}">
        <p14:creationId xmlns:p14="http://schemas.microsoft.com/office/powerpoint/2010/main" val="14658081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31721" y="3861048"/>
            <a:ext cx="9144000" cy="2862322"/>
          </a:xfrm>
          <a:prstGeom prst="rect">
            <a:avLst/>
          </a:prstGeom>
        </p:spPr>
        <p:txBody>
          <a:bodyPr wrap="square">
            <a:spAutoFit/>
          </a:bodyPr>
          <a:lstStyle/>
          <a:p>
            <a:r>
              <a:rPr lang="nl-NL" dirty="0"/>
              <a:t>In de zeventiende eeuw waren ook vrouwen actief als kunstenaar. Meestal deden zij dat als aangenaam tijdverdrijf. Judith </a:t>
            </a:r>
            <a:r>
              <a:rPr lang="nl-NL" dirty="0" err="1"/>
              <a:t>Leyster</a:t>
            </a:r>
            <a:r>
              <a:rPr lang="nl-NL" dirty="0"/>
              <a:t>, van wie </a:t>
            </a:r>
            <a:r>
              <a:rPr lang="nl-NL" dirty="0" smtClean="0"/>
              <a:t>je </a:t>
            </a:r>
            <a:r>
              <a:rPr lang="nl-NL" dirty="0"/>
              <a:t>een zelfportret ziet, vormt hierop een uitzondering. Zij was in haar tijd de enige vrouwelijke meester-schilder van de stad Haarlem.</a:t>
            </a:r>
          </a:p>
          <a:p>
            <a:endParaRPr lang="nl-NL" dirty="0"/>
          </a:p>
          <a:p>
            <a:r>
              <a:rPr lang="nl-NL" b="1" dirty="0"/>
              <a:t>(3p) Bespreek drie manieren waarop een meester-schilder inkomsten kon verwerven</a:t>
            </a:r>
            <a:r>
              <a:rPr lang="nl-NL" b="1" dirty="0" smtClean="0"/>
              <a:t>.</a:t>
            </a:r>
          </a:p>
          <a:p>
            <a:endParaRPr lang="nl-NL" b="1" dirty="0"/>
          </a:p>
          <a:p>
            <a:r>
              <a:rPr lang="nl-NL" b="1" dirty="0" smtClean="0"/>
              <a:t>Waarschijnlijk zien we hier haar meesterstuk, waarmee ze aantoonde dat ze de kwaliteiten had om meester schilder te worden bij de st Lucas gilde. </a:t>
            </a:r>
          </a:p>
          <a:p>
            <a:endParaRPr lang="nl-NL" b="1" dirty="0"/>
          </a:p>
          <a:p>
            <a:r>
              <a:rPr lang="nl-NL" b="1" dirty="0" smtClean="0"/>
              <a:t>(3p) Noem drie aspecten waardoor je kunt aannemen dat dit haar meesterstuk was. </a:t>
            </a:r>
            <a:endParaRPr lang="nl-NL" b="1" dirty="0"/>
          </a:p>
        </p:txBody>
      </p:sp>
      <p:pic>
        <p:nvPicPr>
          <p:cNvPr id="3" name="Picture 2" descr="Judith Leyster - Self-Portrait - Google Art Projec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188640"/>
            <a:ext cx="3045160" cy="3476709"/>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17124" y="0"/>
            <a:ext cx="4410861" cy="369332"/>
          </a:xfrm>
          <a:prstGeom prst="rect">
            <a:avLst/>
          </a:prstGeom>
          <a:noFill/>
        </p:spPr>
        <p:txBody>
          <a:bodyPr wrap="square" rtlCol="0">
            <a:spAutoFit/>
          </a:bodyPr>
          <a:lstStyle/>
          <a:p>
            <a:r>
              <a:rPr lang="nl-NL" dirty="0" smtClean="0"/>
              <a:t>Examenvraag</a:t>
            </a:r>
            <a:endParaRPr lang="nl-NL" dirty="0"/>
          </a:p>
        </p:txBody>
      </p:sp>
    </p:spTree>
    <p:extLst>
      <p:ext uri="{BB962C8B-B14F-4D97-AF65-F5344CB8AC3E}">
        <p14:creationId xmlns:p14="http://schemas.microsoft.com/office/powerpoint/2010/main" val="595020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107504" y="476672"/>
            <a:ext cx="8910853" cy="2308324"/>
          </a:xfrm>
          <a:prstGeom prst="rect">
            <a:avLst/>
          </a:prstGeom>
          <a:noFill/>
        </p:spPr>
        <p:txBody>
          <a:bodyPr wrap="square" rtlCol="0">
            <a:spAutoFit/>
          </a:bodyPr>
          <a:lstStyle/>
          <a:p>
            <a:r>
              <a:rPr lang="nl-NL" dirty="0"/>
              <a:t>maximumscore 3 </a:t>
            </a:r>
            <a:endParaRPr lang="nl-NL" dirty="0" smtClean="0"/>
          </a:p>
          <a:p>
            <a:r>
              <a:rPr lang="nl-NL" dirty="0" smtClean="0"/>
              <a:t>• Door </a:t>
            </a:r>
            <a:r>
              <a:rPr lang="nl-NL" dirty="0"/>
              <a:t>opdrachten: overheden of kapitaalkrachtige burgers verleenden opdrachten 1 </a:t>
            </a:r>
          </a:p>
          <a:p>
            <a:r>
              <a:rPr lang="nl-NL" dirty="0" smtClean="0"/>
              <a:t>• </a:t>
            </a:r>
            <a:r>
              <a:rPr lang="nl-NL" dirty="0"/>
              <a:t>Door verkoop: de schilder kon (zich specialiseren in een bepaald genre en) zijn werk op de vrije markt / aan verzamelaars / bij loterijen verkopen (de kwaliteit en/of de zeldzaamheid van het werk bepaalde de inkomsten ervan) 1 </a:t>
            </a:r>
            <a:endParaRPr lang="nl-NL" dirty="0" smtClean="0"/>
          </a:p>
          <a:p>
            <a:r>
              <a:rPr lang="nl-NL" dirty="0" smtClean="0"/>
              <a:t>• </a:t>
            </a:r>
            <a:r>
              <a:rPr lang="nl-NL" dirty="0"/>
              <a:t>Door lesgeven: een meester-schilder leidde leerlingen op die daarvoor leergeld betaalden 1 </a:t>
            </a:r>
          </a:p>
          <a:p>
            <a:r>
              <a:rPr lang="nl-NL" dirty="0"/>
              <a:t> </a:t>
            </a:r>
          </a:p>
          <a:p>
            <a:r>
              <a:rPr lang="nl-NL" dirty="0"/>
              <a:t> </a:t>
            </a:r>
          </a:p>
        </p:txBody>
      </p:sp>
      <p:sp>
        <p:nvSpPr>
          <p:cNvPr id="3" name="Rechthoek 2"/>
          <p:cNvSpPr/>
          <p:nvPr/>
        </p:nvSpPr>
        <p:spPr>
          <a:xfrm>
            <a:off x="-9070" y="2420888"/>
            <a:ext cx="9144000" cy="3970318"/>
          </a:xfrm>
          <a:prstGeom prst="rect">
            <a:avLst/>
          </a:prstGeom>
        </p:spPr>
        <p:txBody>
          <a:bodyPr wrap="square">
            <a:spAutoFit/>
          </a:bodyPr>
          <a:lstStyle/>
          <a:p>
            <a:r>
              <a:rPr lang="nl-NL" dirty="0"/>
              <a:t>maximumscore 3 </a:t>
            </a:r>
            <a:endParaRPr lang="nl-NL" dirty="0" smtClean="0"/>
          </a:p>
          <a:p>
            <a:r>
              <a:rPr lang="nl-NL" dirty="0" smtClean="0"/>
              <a:t>De </a:t>
            </a:r>
            <a:r>
              <a:rPr lang="nl-NL" dirty="0"/>
              <a:t>antwoorden moeten de volgende strekking hebben (drie van de volgende</a:t>
            </a:r>
            <a:r>
              <a:rPr lang="nl-NL" dirty="0" smtClean="0"/>
              <a:t>):</a:t>
            </a:r>
          </a:p>
          <a:p>
            <a:r>
              <a:rPr lang="nl-NL" dirty="0" smtClean="0"/>
              <a:t> </a:t>
            </a:r>
            <a:r>
              <a:rPr lang="nl-NL" dirty="0"/>
              <a:t>− Een meester-schilder kan een karakter weergeven en </a:t>
            </a:r>
            <a:r>
              <a:rPr lang="nl-NL" dirty="0" err="1"/>
              <a:t>Leyster</a:t>
            </a:r>
            <a:r>
              <a:rPr lang="nl-NL" dirty="0"/>
              <a:t> portretteert zichzelf als een opgewekte vrouw vol zelfvertrouwen en/of in een nonchalante/ontspannen pose (ze leunt achterover en kijkt de toeschouwer met een glimlach recht in het gezicht</a:t>
            </a:r>
            <a:r>
              <a:rPr lang="nl-NL" dirty="0" smtClean="0"/>
              <a:t>).</a:t>
            </a:r>
          </a:p>
          <a:p>
            <a:r>
              <a:rPr lang="nl-NL" dirty="0" smtClean="0"/>
              <a:t> </a:t>
            </a:r>
            <a:r>
              <a:rPr lang="nl-NL" dirty="0"/>
              <a:t>− Een meester-schilder is bekwaam in het uitbeelden van details en/of stofuitdrukking zoals hier bijvoorbeeld te zien is in de kraagrand en/of heeft (tegelijkertijd) een vlotte kwaststreek (die in de zeventiende eeuw zeer bewonderd werd), te zien in bijvoorbeeld de rok en de mouw.  − Een meester-schilder geeft aan in welk genre hij excelleert en </a:t>
            </a:r>
            <a:r>
              <a:rPr lang="nl-NL" dirty="0" err="1"/>
              <a:t>Leyster</a:t>
            </a:r>
            <a:r>
              <a:rPr lang="nl-NL" dirty="0"/>
              <a:t> schildert vooral (vrolijke gezelschappen en) musicerende mensen: op de ezel staat het schilderij van een vrolijke man met een viool.  </a:t>
            </a:r>
            <a:endParaRPr lang="nl-NL" dirty="0" smtClean="0"/>
          </a:p>
          <a:p>
            <a:r>
              <a:rPr lang="nl-NL" dirty="0" smtClean="0"/>
              <a:t>− </a:t>
            </a:r>
            <a:r>
              <a:rPr lang="nl-NL" dirty="0" err="1"/>
              <a:t>Leyster</a:t>
            </a:r>
            <a:r>
              <a:rPr lang="nl-NL" dirty="0"/>
              <a:t> toont de status van een meester-schilder door zichzelf in rijke kleding af te beelden, waarmee ze laat zien dat ze van haar werk kan leven. </a:t>
            </a:r>
          </a:p>
          <a:p>
            <a:r>
              <a:rPr lang="nl-NL" dirty="0"/>
              <a:t> </a:t>
            </a:r>
          </a:p>
        </p:txBody>
      </p:sp>
      <p:sp>
        <p:nvSpPr>
          <p:cNvPr id="4" name="Tekstvak 3"/>
          <p:cNvSpPr txBox="1"/>
          <p:nvPr/>
        </p:nvSpPr>
        <p:spPr>
          <a:xfrm>
            <a:off x="17124" y="0"/>
            <a:ext cx="4410861" cy="369332"/>
          </a:xfrm>
          <a:prstGeom prst="rect">
            <a:avLst/>
          </a:prstGeom>
          <a:noFill/>
        </p:spPr>
        <p:txBody>
          <a:bodyPr wrap="square" rtlCol="0">
            <a:spAutoFit/>
          </a:bodyPr>
          <a:lstStyle/>
          <a:p>
            <a:r>
              <a:rPr lang="nl-NL" dirty="0" smtClean="0"/>
              <a:t>Examenvraag</a:t>
            </a:r>
            <a:endParaRPr lang="nl-NL" dirty="0"/>
          </a:p>
        </p:txBody>
      </p:sp>
    </p:spTree>
    <p:extLst>
      <p:ext uri="{BB962C8B-B14F-4D97-AF65-F5344CB8AC3E}">
        <p14:creationId xmlns:p14="http://schemas.microsoft.com/office/powerpoint/2010/main" val="875922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Ambrosius Bosschae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439017"/>
            <a:ext cx="2409825" cy="39338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Adriaen koc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439017"/>
            <a:ext cx="2133600" cy="3933826"/>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0" y="0"/>
            <a:ext cx="3419872" cy="369332"/>
          </a:xfrm>
          <a:prstGeom prst="rect">
            <a:avLst/>
          </a:prstGeom>
          <a:noFill/>
        </p:spPr>
        <p:txBody>
          <a:bodyPr wrap="square" rtlCol="0">
            <a:spAutoFit/>
          </a:bodyPr>
          <a:lstStyle/>
          <a:p>
            <a:r>
              <a:rPr lang="nl-NL" dirty="0" smtClean="0"/>
              <a:t>Tulpengekte en Delftsblauw</a:t>
            </a:r>
            <a:endParaRPr lang="nl-NL" dirty="0"/>
          </a:p>
        </p:txBody>
      </p:sp>
      <p:sp>
        <p:nvSpPr>
          <p:cNvPr id="3" name="Rectangle 5"/>
          <p:cNvSpPr>
            <a:spLocks noChangeArrowheads="1"/>
          </p:cNvSpPr>
          <p:nvPr/>
        </p:nvSpPr>
        <p:spPr bwMode="auto">
          <a:xfrm>
            <a:off x="2595" y="3857178"/>
            <a:ext cx="9141405"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nl-NL" altLang="nl-NL" dirty="0" smtClean="0">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nl-NL" altLang="nl-NL" sz="1800" b="0" i="0" u="none" strike="noStrike" cap="none" normalizeH="0" baseline="0" dirty="0" smtClean="0">
                <a:ln>
                  <a:noFill/>
                </a:ln>
                <a:solidFill>
                  <a:schemeClr val="tx1"/>
                </a:solidFill>
                <a:effectLst/>
                <a:latin typeface="Arial" charset="0"/>
                <a:cs typeface="Arial" charset="0"/>
              </a:rPr>
              <a:t>Tulpen, afkomstig uit Turkije, waren bijzonder </a:t>
            </a:r>
            <a:r>
              <a:rPr kumimoji="0" lang="nl-NL" altLang="nl-NL" sz="1800" i="0" u="none" strike="noStrike" cap="none" normalizeH="0" baseline="0" dirty="0" smtClean="0">
                <a:ln>
                  <a:noFill/>
                </a:ln>
                <a:solidFill>
                  <a:schemeClr val="tx1"/>
                </a:solidFill>
                <a:effectLst/>
                <a:latin typeface="Arial" charset="0"/>
                <a:cs typeface="Arial" charset="0"/>
              </a:rPr>
              <a:t>zeldzaam en kostbaar, vooral gevlamde tulpen.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nl-NL" altLang="nl-NL" sz="1800" b="0" i="0" u="none" strike="noStrike" cap="none" normalizeH="0" baseline="0" dirty="0" smtClean="0">
                <a:ln>
                  <a:noFill/>
                </a:ln>
                <a:solidFill>
                  <a:schemeClr val="tx1"/>
                </a:solidFill>
                <a:effectLst/>
                <a:latin typeface="Arial" charset="0"/>
                <a:cs typeface="Arial" charset="0"/>
              </a:rPr>
              <a:t>Met de handel in tulpen werden </a:t>
            </a:r>
            <a:r>
              <a:rPr kumimoji="0" lang="nl-NL" altLang="nl-NL" sz="1800" i="0" u="none" strike="noStrike" cap="none" normalizeH="0" baseline="0" dirty="0" smtClean="0">
                <a:ln>
                  <a:noFill/>
                </a:ln>
                <a:solidFill>
                  <a:schemeClr val="tx1"/>
                </a:solidFill>
                <a:effectLst/>
                <a:latin typeface="Arial" charset="0"/>
                <a:cs typeface="Arial" charset="0"/>
              </a:rPr>
              <a:t>enorme winstmarges </a:t>
            </a:r>
            <a:r>
              <a:rPr kumimoji="0" lang="nl-NL" altLang="nl-NL" sz="1800" b="0" i="0" u="none" strike="noStrike" cap="none" normalizeH="0" baseline="0" dirty="0" smtClean="0">
                <a:ln>
                  <a:noFill/>
                </a:ln>
                <a:solidFill>
                  <a:schemeClr val="tx1"/>
                </a:solidFill>
                <a:effectLst/>
                <a:latin typeface="Arial" charset="0"/>
                <a:cs typeface="Arial" charset="0"/>
              </a:rPr>
              <a:t>behaald. Op veilingen ging één bol van de hand voor de prijs van een grachtenpand. Handelaren, rijke burgers en arbeiders beleenden hun vermogen om te speculeren op de tulpenmarkt.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nl-NL" altLang="nl-NL" sz="1800" b="0" i="0" u="none" strike="noStrike" cap="none" normalizeH="0" baseline="0" dirty="0" smtClean="0">
                <a:ln>
                  <a:noFill/>
                </a:ln>
                <a:solidFill>
                  <a:schemeClr val="tx1"/>
                </a:solidFill>
                <a:effectLst/>
                <a:latin typeface="Arial" charset="0"/>
                <a:cs typeface="Arial" charset="0"/>
              </a:rPr>
              <a:t>Na 1636 stortte</a:t>
            </a:r>
            <a:r>
              <a:rPr kumimoji="0" lang="nl-NL" altLang="nl-NL" sz="1800" b="0" i="0" u="none" strike="noStrike" cap="none" normalizeH="0" dirty="0" smtClean="0">
                <a:ln>
                  <a:noFill/>
                </a:ln>
                <a:solidFill>
                  <a:schemeClr val="tx1"/>
                </a:solidFill>
                <a:effectLst/>
                <a:latin typeface="Arial" charset="0"/>
                <a:cs typeface="Arial" charset="0"/>
              </a:rPr>
              <a:t> de handel in</a:t>
            </a:r>
            <a:r>
              <a:rPr kumimoji="0" lang="nl-NL" altLang="nl-NL" sz="1800" b="0" i="0" u="none" strike="noStrike" cap="none" normalizeH="0" baseline="0" dirty="0" smtClean="0">
                <a:ln>
                  <a:noFill/>
                </a:ln>
                <a:solidFill>
                  <a:schemeClr val="tx1"/>
                </a:solidFill>
                <a:effectLst/>
                <a:latin typeface="Arial" charset="0"/>
                <a:cs typeface="Arial" charset="0"/>
              </a:rPr>
              <a:t>. </a:t>
            </a:r>
          </a:p>
        </p:txBody>
      </p:sp>
      <p:sp>
        <p:nvSpPr>
          <p:cNvPr id="4" name="Rechthoek 3"/>
          <p:cNvSpPr/>
          <p:nvPr/>
        </p:nvSpPr>
        <p:spPr>
          <a:xfrm>
            <a:off x="2595" y="3717032"/>
            <a:ext cx="1958716" cy="646331"/>
          </a:xfrm>
          <a:prstGeom prst="rect">
            <a:avLst/>
          </a:prstGeom>
        </p:spPr>
        <p:txBody>
          <a:bodyPr wrap="square">
            <a:spAutoFit/>
          </a:bodyPr>
          <a:lstStyle/>
          <a:p>
            <a:pPr algn="r"/>
            <a:r>
              <a:rPr lang="nl-NL" sz="1200" dirty="0"/>
              <a:t>Ambrosius Bosschaert,</a:t>
            </a:r>
            <a:br>
              <a:rPr lang="nl-NL" sz="1200" dirty="0"/>
            </a:br>
            <a:r>
              <a:rPr lang="nl-NL" sz="1200" i="1" dirty="0"/>
              <a:t>Vaas met vier tulpen</a:t>
            </a:r>
            <a:r>
              <a:rPr lang="nl-NL" sz="1200" dirty="0"/>
              <a:t>, ca. 1615</a:t>
            </a:r>
          </a:p>
        </p:txBody>
      </p:sp>
      <p:sp>
        <p:nvSpPr>
          <p:cNvPr id="5" name="Tekstvak 4"/>
          <p:cNvSpPr txBox="1"/>
          <p:nvPr/>
        </p:nvSpPr>
        <p:spPr>
          <a:xfrm>
            <a:off x="6849616" y="3726512"/>
            <a:ext cx="1656184" cy="646331"/>
          </a:xfrm>
          <a:prstGeom prst="rect">
            <a:avLst/>
          </a:prstGeom>
          <a:noFill/>
        </p:spPr>
        <p:txBody>
          <a:bodyPr wrap="square" rtlCol="0">
            <a:spAutoFit/>
          </a:bodyPr>
          <a:lstStyle/>
          <a:p>
            <a:r>
              <a:rPr lang="nl-NL" sz="1200" dirty="0" smtClean="0"/>
              <a:t>Adriaen Kocks, Tulpenvaas </a:t>
            </a:r>
          </a:p>
          <a:p>
            <a:r>
              <a:rPr lang="nl-NL" sz="1200" dirty="0" smtClean="0"/>
              <a:t>1690/1700</a:t>
            </a:r>
            <a:endParaRPr lang="nl-NL" sz="1200" dirty="0"/>
          </a:p>
        </p:txBody>
      </p:sp>
    </p:spTree>
    <p:extLst>
      <p:ext uri="{BB962C8B-B14F-4D97-AF65-F5344CB8AC3E}">
        <p14:creationId xmlns:p14="http://schemas.microsoft.com/office/powerpoint/2010/main" val="2756838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0" y="5120024"/>
            <a:ext cx="9144000" cy="1477328"/>
          </a:xfrm>
          <a:prstGeom prst="rect">
            <a:avLst/>
          </a:prstGeom>
        </p:spPr>
        <p:txBody>
          <a:bodyPr wrap="square">
            <a:spAutoFit/>
          </a:bodyPr>
          <a:lstStyle/>
          <a:p>
            <a:r>
              <a:rPr lang="nl-NL" dirty="0"/>
              <a:t>Delfts porselein is een imitatie van Chinees porselein (beschilderd met een half-doorzichtig blauw laagje). De techniek was door Italiaanse, Spaanse en Antwerpse pottenbakkers overgenomen. </a:t>
            </a:r>
          </a:p>
          <a:p>
            <a:r>
              <a:rPr lang="nl-NL" dirty="0"/>
              <a:t>Behalve vazen en serviezen waren de tegeltjes</a:t>
            </a:r>
            <a:r>
              <a:rPr lang="nl-NL" b="1" dirty="0"/>
              <a:t> </a:t>
            </a:r>
            <a:r>
              <a:rPr lang="nl-NL" dirty="0"/>
              <a:t>geliefd. </a:t>
            </a:r>
            <a:endParaRPr lang="nl-NL" dirty="0" smtClean="0"/>
          </a:p>
          <a:p>
            <a:r>
              <a:rPr lang="nl-NL" dirty="0" smtClean="0"/>
              <a:t>Eind </a:t>
            </a:r>
            <a:r>
              <a:rPr lang="nl-NL" dirty="0"/>
              <a:t>17e eeuw had het Delftse aardewerk </a:t>
            </a:r>
            <a:r>
              <a:rPr lang="nl-NL" b="1" dirty="0"/>
              <a:t>dezelfde status </a:t>
            </a:r>
            <a:r>
              <a:rPr lang="nl-NL" dirty="0"/>
              <a:t>als het originele Chinese porselein.</a:t>
            </a:r>
          </a:p>
        </p:txBody>
      </p:sp>
      <p:pic>
        <p:nvPicPr>
          <p:cNvPr id="2052" name="Picture 4" descr="http://www.royaldelft.com/webimages/COLLECTIE_BRANDS_BANNERS/OB_SML_NL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9239250" cy="33337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royaldelft.com/webimages/HISTORIE/HH_TIMELINE_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852936"/>
            <a:ext cx="3096344" cy="2257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1103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Een nieuw stadhuis</a:t>
            </a:r>
            <a:endParaRPr lang="nl-NL" dirty="0"/>
          </a:p>
        </p:txBody>
      </p:sp>
      <p:sp>
        <p:nvSpPr>
          <p:cNvPr id="3" name="Rechthoek 2"/>
          <p:cNvSpPr/>
          <p:nvPr/>
        </p:nvSpPr>
        <p:spPr>
          <a:xfrm>
            <a:off x="35496" y="4338970"/>
            <a:ext cx="9036496" cy="1754326"/>
          </a:xfrm>
          <a:prstGeom prst="rect">
            <a:avLst/>
          </a:prstGeom>
        </p:spPr>
        <p:txBody>
          <a:bodyPr wrap="square">
            <a:spAutoFit/>
          </a:bodyPr>
          <a:lstStyle/>
          <a:p>
            <a:r>
              <a:rPr lang="nl-NL" dirty="0"/>
              <a:t>In 1640 werd besloten het bouwvallige, weinig representatieve stadhuis van Amsterdam te vervangen.</a:t>
            </a:r>
          </a:p>
          <a:p>
            <a:r>
              <a:rPr lang="nl-NL" dirty="0"/>
              <a:t>Uit diverse ontwerpen koos men het meest ambitieuze: dat van Jacob van Campen. </a:t>
            </a:r>
            <a:r>
              <a:rPr lang="nl-NL" dirty="0" smtClean="0"/>
              <a:t>Het </a:t>
            </a:r>
            <a:r>
              <a:rPr lang="nl-NL" dirty="0"/>
              <a:t>gebouw werd tevens een monument voor de onafhankelijkheid (Vrede van Münster 1648). </a:t>
            </a:r>
          </a:p>
          <a:p>
            <a:r>
              <a:rPr lang="nl-NL" dirty="0"/>
              <a:t>De eerste bouwfase kwam gereed in 1655. </a:t>
            </a:r>
            <a:endParaRPr lang="nl-NL" dirty="0" smtClean="0"/>
          </a:p>
          <a:p>
            <a:r>
              <a:rPr lang="nl-NL" dirty="0" smtClean="0"/>
              <a:t>Bijzonder was de 13 jaar durende medewerking van de Vlaamse beeldhouwer </a:t>
            </a:r>
            <a:r>
              <a:rPr lang="nl-NL" dirty="0" err="1" smtClean="0"/>
              <a:t>Quellijn</a:t>
            </a:r>
            <a:r>
              <a:rPr lang="nl-NL" dirty="0" smtClean="0"/>
              <a:t>. </a:t>
            </a:r>
            <a:endParaRPr lang="nl-NL" dirty="0"/>
          </a:p>
        </p:txBody>
      </p:sp>
      <p:pic>
        <p:nvPicPr>
          <p:cNvPr id="3074" name="Picture 2" descr="Image result for paleis op de d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82090"/>
            <a:ext cx="5476875" cy="3933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6087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Een nieuw stadhuis</a:t>
            </a:r>
            <a:endParaRPr lang="nl-NL" dirty="0"/>
          </a:p>
        </p:txBody>
      </p:sp>
      <p:pic>
        <p:nvPicPr>
          <p:cNvPr id="3" name="Picture 2" descr="Image result for paleis op de da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55048" y="470810"/>
            <a:ext cx="3088952" cy="221867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for paleis op de dam plattegr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70810"/>
            <a:ext cx="5095875" cy="3933826"/>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539552" y="4725144"/>
            <a:ext cx="8496944" cy="923330"/>
          </a:xfrm>
          <a:prstGeom prst="rect">
            <a:avLst/>
          </a:prstGeom>
          <a:noFill/>
        </p:spPr>
        <p:txBody>
          <a:bodyPr wrap="square" rtlCol="0">
            <a:spAutoFit/>
          </a:bodyPr>
          <a:lstStyle/>
          <a:p>
            <a:r>
              <a:rPr lang="nl-NL" dirty="0" smtClean="0"/>
              <a:t>Jacob van Campen is kenner van de klassieke (bouw)kunst (Groote tour Italië).</a:t>
            </a:r>
          </a:p>
          <a:p>
            <a:r>
              <a:rPr lang="nl-NL" dirty="0" smtClean="0"/>
              <a:t>Klassieke symmetrie en harmonie sluiten goed aan bij het strenge calvinisme</a:t>
            </a:r>
          </a:p>
          <a:p>
            <a:endParaRPr lang="nl-NL" dirty="0"/>
          </a:p>
        </p:txBody>
      </p:sp>
      <p:sp>
        <p:nvSpPr>
          <p:cNvPr id="5" name="Tekstvak 4"/>
          <p:cNvSpPr txBox="1"/>
          <p:nvPr/>
        </p:nvSpPr>
        <p:spPr>
          <a:xfrm>
            <a:off x="6055048" y="2708920"/>
            <a:ext cx="3088952" cy="738664"/>
          </a:xfrm>
          <a:prstGeom prst="rect">
            <a:avLst/>
          </a:prstGeom>
          <a:solidFill>
            <a:schemeClr val="accent6">
              <a:lumMod val="75000"/>
            </a:schemeClr>
          </a:solidFill>
        </p:spPr>
        <p:txBody>
          <a:bodyPr wrap="square" rtlCol="0">
            <a:spAutoFit/>
          </a:bodyPr>
          <a:lstStyle/>
          <a:p>
            <a:r>
              <a:rPr lang="nl-NL" sz="1400" dirty="0" smtClean="0"/>
              <a:t>Het paleis op de dam </a:t>
            </a:r>
            <a:r>
              <a:rPr lang="nl-NL" sz="1400" smtClean="0"/>
              <a:t>is classicistisch; </a:t>
            </a:r>
            <a:r>
              <a:rPr lang="nl-NL" sz="1400" dirty="0" smtClean="0"/>
              <a:t>geïnspireerd op  klassieke voorbeelden, maar van na de renaissance.</a:t>
            </a:r>
            <a:endParaRPr lang="nl-NL" sz="1400" dirty="0"/>
          </a:p>
        </p:txBody>
      </p:sp>
    </p:spTree>
    <p:extLst>
      <p:ext uri="{BB962C8B-B14F-4D97-AF65-F5344CB8AC3E}">
        <p14:creationId xmlns:p14="http://schemas.microsoft.com/office/powerpoint/2010/main" val="15226190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Een nieuw stadhuis</a:t>
            </a:r>
            <a:endParaRPr lang="nl-NL" dirty="0"/>
          </a:p>
        </p:txBody>
      </p:sp>
      <p:pic>
        <p:nvPicPr>
          <p:cNvPr id="5122" name="Picture 2" descr="Image result for paleis op de dam burgerza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98640"/>
            <a:ext cx="7810500" cy="3790950"/>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683568" y="4189590"/>
            <a:ext cx="2376264" cy="276999"/>
          </a:xfrm>
          <a:prstGeom prst="rect">
            <a:avLst/>
          </a:prstGeom>
          <a:noFill/>
        </p:spPr>
        <p:txBody>
          <a:bodyPr wrap="square" rtlCol="0">
            <a:spAutoFit/>
          </a:bodyPr>
          <a:lstStyle/>
          <a:p>
            <a:r>
              <a:rPr lang="nl-NL" sz="1200" dirty="0" smtClean="0"/>
              <a:t>De burgerzaal</a:t>
            </a:r>
            <a:endParaRPr lang="nl-NL" sz="1200" dirty="0"/>
          </a:p>
        </p:txBody>
      </p:sp>
      <p:sp>
        <p:nvSpPr>
          <p:cNvPr id="4" name="Rechthoek 3"/>
          <p:cNvSpPr/>
          <p:nvPr/>
        </p:nvSpPr>
        <p:spPr>
          <a:xfrm>
            <a:off x="683568" y="4466589"/>
            <a:ext cx="7810500" cy="2031325"/>
          </a:xfrm>
          <a:prstGeom prst="rect">
            <a:avLst/>
          </a:prstGeom>
        </p:spPr>
        <p:txBody>
          <a:bodyPr wrap="square">
            <a:spAutoFit/>
          </a:bodyPr>
          <a:lstStyle/>
          <a:p>
            <a:r>
              <a:rPr lang="nl-NL" dirty="0"/>
              <a:t>Het Stadhuis had allerlei doeleinden:</a:t>
            </a:r>
          </a:p>
          <a:p>
            <a:pPr marL="285750" indent="-285750">
              <a:buFont typeface="Arial" panose="020B0604020202020204" pitchFamily="34" charset="0"/>
              <a:buChar char="•"/>
            </a:pPr>
            <a:r>
              <a:rPr lang="nl-NL" dirty="0" smtClean="0"/>
              <a:t>stedelijke </a:t>
            </a:r>
            <a:r>
              <a:rPr lang="nl-NL" dirty="0"/>
              <a:t>Wisselbank, met een kluis in de kelder</a:t>
            </a:r>
          </a:p>
          <a:p>
            <a:pPr marL="285750" indent="-285750">
              <a:buFont typeface="Arial" panose="020B0604020202020204" pitchFamily="34" charset="0"/>
              <a:buChar char="•"/>
            </a:pPr>
            <a:r>
              <a:rPr lang="nl-NL" dirty="0"/>
              <a:t>de </a:t>
            </a:r>
            <a:r>
              <a:rPr lang="nl-NL" i="1" dirty="0" err="1"/>
              <a:t>boeyen</a:t>
            </a:r>
            <a:r>
              <a:rPr lang="nl-NL" i="1" dirty="0"/>
              <a:t> </a:t>
            </a:r>
            <a:r>
              <a:rPr lang="nl-NL" dirty="0"/>
              <a:t>of gevangeniscellen</a:t>
            </a:r>
          </a:p>
          <a:p>
            <a:pPr marL="285750" indent="-285750">
              <a:buFont typeface="Arial" panose="020B0604020202020204" pitchFamily="34" charset="0"/>
              <a:buChar char="•"/>
            </a:pPr>
            <a:r>
              <a:rPr lang="nl-NL" dirty="0"/>
              <a:t>stedelijke rechtbank (de ‘Vierschaar’)</a:t>
            </a:r>
          </a:p>
          <a:p>
            <a:pPr marL="285750" indent="-285750">
              <a:buFont typeface="Arial" panose="020B0604020202020204" pitchFamily="34" charset="0"/>
              <a:buChar char="•"/>
            </a:pPr>
            <a:r>
              <a:rPr lang="nl-NL" dirty="0"/>
              <a:t>bestuursgebouw voor stadsambtenaren; raadskamers, burgemeesterskamers</a:t>
            </a:r>
          </a:p>
          <a:p>
            <a:pPr marL="285750" indent="-285750">
              <a:buFont typeface="Arial" panose="020B0604020202020204" pitchFamily="34" charset="0"/>
              <a:buChar char="•"/>
            </a:pPr>
            <a:r>
              <a:rPr lang="nl-NL" dirty="0"/>
              <a:t>handelsbeurs en verzekeringskantoor</a:t>
            </a:r>
          </a:p>
          <a:p>
            <a:pPr marL="285750" indent="-285750">
              <a:buFont typeface="Arial" panose="020B0604020202020204" pitchFamily="34" charset="0"/>
              <a:buChar char="•"/>
            </a:pPr>
            <a:r>
              <a:rPr lang="nl-NL" dirty="0"/>
              <a:t>ontmoetingsplaats voor burgers; de </a:t>
            </a:r>
            <a:r>
              <a:rPr lang="nl-NL" b="1" dirty="0"/>
              <a:t>Burgerzaal</a:t>
            </a:r>
            <a:r>
              <a:rPr lang="nl-NL" dirty="0"/>
              <a:t> was een soort overdekt plein</a:t>
            </a:r>
          </a:p>
        </p:txBody>
      </p:sp>
    </p:spTree>
    <p:extLst>
      <p:ext uri="{BB962C8B-B14F-4D97-AF65-F5344CB8AC3E}">
        <p14:creationId xmlns:p14="http://schemas.microsoft.com/office/powerpoint/2010/main" val="1599546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Een nieuw stadhuis</a:t>
            </a:r>
            <a:endParaRPr lang="nl-NL" dirty="0"/>
          </a:p>
        </p:txBody>
      </p:sp>
      <p:pic>
        <p:nvPicPr>
          <p:cNvPr id="6146" name="Picture 2" descr="https://www.amsterdam.nl/publish/pages/814255/vierschaar-paleis-op-de-d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908720"/>
            <a:ext cx="4381500" cy="348615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paleis op de dam salomo quellinu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908720"/>
            <a:ext cx="2777101" cy="3486149"/>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899592" y="4509120"/>
            <a:ext cx="4381500" cy="523220"/>
          </a:xfrm>
          <a:prstGeom prst="rect">
            <a:avLst/>
          </a:prstGeom>
          <a:noFill/>
        </p:spPr>
        <p:txBody>
          <a:bodyPr wrap="square" rtlCol="0">
            <a:spAutoFit/>
          </a:bodyPr>
          <a:lstStyle/>
          <a:p>
            <a:r>
              <a:rPr lang="nl-NL" sz="1400" dirty="0" smtClean="0"/>
              <a:t>De Vierschaar (rechtszaal) </a:t>
            </a:r>
          </a:p>
          <a:p>
            <a:r>
              <a:rPr lang="nl-NL" sz="1400" dirty="0" smtClean="0"/>
              <a:t>Salomonsoordeel</a:t>
            </a:r>
            <a:endParaRPr lang="nl-NL" sz="1400" dirty="0"/>
          </a:p>
        </p:txBody>
      </p:sp>
    </p:spTree>
    <p:extLst>
      <p:ext uri="{BB962C8B-B14F-4D97-AF65-F5344CB8AC3E}">
        <p14:creationId xmlns:p14="http://schemas.microsoft.com/office/powerpoint/2010/main" val="17022939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tableaux gouden eeu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20688"/>
            <a:ext cx="8572500" cy="4657725"/>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4303154" y="5278413"/>
            <a:ext cx="4540052" cy="954107"/>
          </a:xfrm>
          <a:prstGeom prst="rect">
            <a:avLst/>
          </a:prstGeom>
          <a:solidFill>
            <a:schemeClr val="accent6"/>
          </a:solidFill>
        </p:spPr>
        <p:txBody>
          <a:bodyPr wrap="square" rtlCol="0">
            <a:spAutoFit/>
          </a:bodyPr>
          <a:lstStyle/>
          <a:p>
            <a:r>
              <a:rPr lang="nl-NL" sz="1400" dirty="0" err="1" smtClean="0"/>
              <a:t>Tableaux</a:t>
            </a:r>
            <a:r>
              <a:rPr lang="nl-NL" sz="1400" dirty="0" smtClean="0"/>
              <a:t>; bewegingloze voorstelling door mensen waarin een verhaal of gebeurtenis wordt uitgebeeld. Meestal een verhaal uit de </a:t>
            </a:r>
            <a:r>
              <a:rPr lang="nl-NL" sz="1400" dirty="0" err="1" smtClean="0"/>
              <a:t>klassiekeoudheid</a:t>
            </a:r>
            <a:r>
              <a:rPr lang="nl-NL" sz="1400" dirty="0" smtClean="0"/>
              <a:t>, de Bijbel of een historische gebeurtenis.  </a:t>
            </a:r>
            <a:endParaRPr lang="nl-NL" sz="1400" dirty="0"/>
          </a:p>
        </p:txBody>
      </p:sp>
      <p:sp>
        <p:nvSpPr>
          <p:cNvPr id="3" name="Tekstvak 2"/>
          <p:cNvSpPr txBox="1"/>
          <p:nvPr/>
        </p:nvSpPr>
        <p:spPr>
          <a:xfrm>
            <a:off x="35496" y="0"/>
            <a:ext cx="3312368" cy="369332"/>
          </a:xfrm>
          <a:prstGeom prst="rect">
            <a:avLst/>
          </a:prstGeom>
          <a:noFill/>
        </p:spPr>
        <p:txBody>
          <a:bodyPr wrap="square" rtlCol="0">
            <a:spAutoFit/>
          </a:bodyPr>
          <a:lstStyle/>
          <a:p>
            <a:r>
              <a:rPr lang="nl-NL" dirty="0" smtClean="0"/>
              <a:t>Vrede, macht en handel</a:t>
            </a:r>
            <a:endParaRPr lang="nl-NL" dirty="0"/>
          </a:p>
        </p:txBody>
      </p:sp>
      <p:sp>
        <p:nvSpPr>
          <p:cNvPr id="4" name="Tekstvak 3"/>
          <p:cNvSpPr txBox="1"/>
          <p:nvPr/>
        </p:nvSpPr>
        <p:spPr>
          <a:xfrm>
            <a:off x="251520" y="5373216"/>
            <a:ext cx="3888432" cy="923330"/>
          </a:xfrm>
          <a:prstGeom prst="rect">
            <a:avLst/>
          </a:prstGeom>
          <a:noFill/>
        </p:spPr>
        <p:txBody>
          <a:bodyPr wrap="square" rtlCol="0">
            <a:spAutoFit/>
          </a:bodyPr>
          <a:lstStyle/>
          <a:p>
            <a:r>
              <a:rPr lang="nl-NL" dirty="0" smtClean="0"/>
              <a:t>5 juni 1648, de vrede wordt getekend. </a:t>
            </a:r>
          </a:p>
          <a:p>
            <a:r>
              <a:rPr lang="nl-NL" dirty="0" smtClean="0"/>
              <a:t>Feest in de stad, </a:t>
            </a:r>
            <a:r>
              <a:rPr lang="nl-NL" dirty="0" err="1" smtClean="0"/>
              <a:t>tableaux</a:t>
            </a:r>
            <a:r>
              <a:rPr lang="nl-NL" dirty="0" smtClean="0"/>
              <a:t> worden gepresenteerd. </a:t>
            </a:r>
          </a:p>
        </p:txBody>
      </p:sp>
    </p:spTree>
    <p:extLst>
      <p:ext uri="{BB962C8B-B14F-4D97-AF65-F5344CB8AC3E}">
        <p14:creationId xmlns:p14="http://schemas.microsoft.com/office/powerpoint/2010/main" val="41608691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Een nieuw stadhuis</a:t>
            </a:r>
            <a:endParaRPr lang="nl-NL" dirty="0"/>
          </a:p>
        </p:txBody>
      </p:sp>
      <p:sp>
        <p:nvSpPr>
          <p:cNvPr id="3" name="Tekstvak 2"/>
          <p:cNvSpPr txBox="1"/>
          <p:nvPr/>
        </p:nvSpPr>
        <p:spPr>
          <a:xfrm>
            <a:off x="1763688" y="692696"/>
            <a:ext cx="5256584" cy="3416320"/>
          </a:xfrm>
          <a:prstGeom prst="rect">
            <a:avLst/>
          </a:prstGeom>
          <a:solidFill>
            <a:schemeClr val="accent6"/>
          </a:solidFill>
        </p:spPr>
        <p:txBody>
          <a:bodyPr wrap="square" rtlCol="0">
            <a:spAutoFit/>
          </a:bodyPr>
          <a:lstStyle/>
          <a:p>
            <a:r>
              <a:rPr lang="nl-NL" i="1" dirty="0" smtClean="0"/>
              <a:t>‘t gezegende Amsterdam, omheind met waterscharen,</a:t>
            </a:r>
          </a:p>
          <a:p>
            <a:r>
              <a:rPr lang="nl-NL" i="1" dirty="0" smtClean="0"/>
              <a:t>Zwaait nu als keizerin de zoete en zoute baren,</a:t>
            </a:r>
          </a:p>
          <a:p>
            <a:r>
              <a:rPr lang="nl-NL" i="1" dirty="0" smtClean="0"/>
              <a:t>De gaffel van </a:t>
            </a:r>
            <a:r>
              <a:rPr lang="nl-NL" i="1" dirty="0" err="1" smtClean="0"/>
              <a:t>Neptuin</a:t>
            </a:r>
            <a:r>
              <a:rPr lang="nl-NL" i="1" dirty="0" smtClean="0"/>
              <a:t>. Haar hoofd is met een kroon</a:t>
            </a:r>
          </a:p>
          <a:p>
            <a:r>
              <a:rPr lang="nl-NL" i="1" dirty="0" smtClean="0"/>
              <a:t>Van stevens </a:t>
            </a:r>
            <a:r>
              <a:rPr lang="nl-NL" i="1" dirty="0" err="1" smtClean="0"/>
              <a:t>geperruikt</a:t>
            </a:r>
            <a:r>
              <a:rPr lang="nl-NL" i="1" dirty="0" smtClean="0"/>
              <a:t>. De faam beschrijdt haar troon,</a:t>
            </a:r>
          </a:p>
          <a:p>
            <a:r>
              <a:rPr lang="nl-NL" i="1" dirty="0" smtClean="0"/>
              <a:t>En steekt haar loftrompet. ‘t Gerecht, de kracht der stede,</a:t>
            </a:r>
          </a:p>
          <a:p>
            <a:r>
              <a:rPr lang="nl-NL" i="1" dirty="0" smtClean="0"/>
              <a:t>De vrijheid, </a:t>
            </a:r>
            <a:r>
              <a:rPr lang="nl-NL" i="1" dirty="0" err="1" smtClean="0"/>
              <a:t>d’oude</a:t>
            </a:r>
            <a:r>
              <a:rPr lang="nl-NL" i="1" dirty="0" smtClean="0"/>
              <a:t>  Tucht, de Godsdienst en de Vrede</a:t>
            </a:r>
          </a:p>
          <a:p>
            <a:r>
              <a:rPr lang="nl-NL" i="1" dirty="0" smtClean="0"/>
              <a:t>Bekleden haar rechterzij. De Nering, </a:t>
            </a:r>
            <a:r>
              <a:rPr lang="nl-NL" i="1" dirty="0" err="1" smtClean="0"/>
              <a:t>d’Overvloed</a:t>
            </a:r>
            <a:r>
              <a:rPr lang="nl-NL" i="1" dirty="0" smtClean="0"/>
              <a:t>,</a:t>
            </a:r>
          </a:p>
          <a:p>
            <a:r>
              <a:rPr lang="nl-NL" i="1" dirty="0" smtClean="0"/>
              <a:t>De Rijkdom, </a:t>
            </a:r>
            <a:r>
              <a:rPr lang="nl-NL" i="1" dirty="0" err="1" smtClean="0"/>
              <a:t>d’Eendracht</a:t>
            </a:r>
            <a:r>
              <a:rPr lang="nl-NL" i="1" dirty="0" smtClean="0"/>
              <a:t> en de trouw, oprecht van moed,</a:t>
            </a:r>
          </a:p>
          <a:p>
            <a:r>
              <a:rPr lang="nl-NL" i="1" dirty="0" smtClean="0"/>
              <a:t>Heeft ze aan haar linkerhand. (…)</a:t>
            </a:r>
          </a:p>
          <a:p>
            <a:r>
              <a:rPr lang="nl-NL" sz="1200" i="1" dirty="0" smtClean="0"/>
              <a:t>Jan Vos. De moeder der Vrede, 1648</a:t>
            </a:r>
            <a:endParaRPr lang="nl-NL" sz="1200" i="1" dirty="0"/>
          </a:p>
        </p:txBody>
      </p:sp>
      <p:pic>
        <p:nvPicPr>
          <p:cNvPr id="1026" name="Picture 2" descr="Image result for paleis op de dam timpaan"/>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4831"/>
          <a:stretch/>
        </p:blipFill>
        <p:spPr bwMode="auto">
          <a:xfrm>
            <a:off x="4211960" y="4221088"/>
            <a:ext cx="4342789"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3793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0/00/Amsterdam1593.jpg/800px-Amsterdam159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8317" y="343031"/>
            <a:ext cx="5367366" cy="4896544"/>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0" y="5445224"/>
            <a:ext cx="9144000" cy="1200329"/>
          </a:xfrm>
          <a:prstGeom prst="rect">
            <a:avLst/>
          </a:prstGeom>
          <a:noFill/>
        </p:spPr>
        <p:txBody>
          <a:bodyPr wrap="square" rtlCol="0">
            <a:spAutoFit/>
          </a:bodyPr>
          <a:lstStyle/>
          <a:p>
            <a:pPr algn="ctr"/>
            <a:r>
              <a:rPr lang="nl-NL" dirty="0" smtClean="0"/>
              <a:t>Amsterdam wordt een belangrijke handelsstad. </a:t>
            </a:r>
          </a:p>
          <a:p>
            <a:pPr algn="ctr"/>
            <a:r>
              <a:rPr lang="nl-NL" dirty="0" smtClean="0"/>
              <a:t>Veel immigranten met kennis en handelscontacten.</a:t>
            </a:r>
          </a:p>
          <a:p>
            <a:pPr algn="ctr"/>
            <a:r>
              <a:rPr lang="nl-NL" dirty="0" smtClean="0"/>
              <a:t>Ambachtslieden en intellectuelen volgen.</a:t>
            </a:r>
          </a:p>
          <a:p>
            <a:pPr algn="ctr"/>
            <a:r>
              <a:rPr lang="nl-NL" dirty="0" smtClean="0"/>
              <a:t>1600 </a:t>
            </a:r>
            <a:r>
              <a:rPr lang="nl-NL" dirty="0" smtClean="0">
                <a:sym typeface="Wingdings" panose="05000000000000000000" pitchFamily="2" charset="2"/>
              </a:rPr>
              <a:t> </a:t>
            </a:r>
            <a:r>
              <a:rPr lang="nl-NL" dirty="0" smtClean="0"/>
              <a:t>1/3 Amsterdammers is immigrant.</a:t>
            </a:r>
            <a:endParaRPr lang="nl-NL" dirty="0"/>
          </a:p>
        </p:txBody>
      </p:sp>
      <p:sp>
        <p:nvSpPr>
          <p:cNvPr id="5" name="Tekstvak 4"/>
          <p:cNvSpPr txBox="1"/>
          <p:nvPr/>
        </p:nvSpPr>
        <p:spPr>
          <a:xfrm>
            <a:off x="0" y="0"/>
            <a:ext cx="2627784" cy="369332"/>
          </a:xfrm>
          <a:prstGeom prst="rect">
            <a:avLst/>
          </a:prstGeom>
          <a:noFill/>
        </p:spPr>
        <p:txBody>
          <a:bodyPr wrap="square" rtlCol="0">
            <a:spAutoFit/>
          </a:bodyPr>
          <a:lstStyle/>
          <a:p>
            <a:r>
              <a:rPr lang="nl-NL" dirty="0" smtClean="0"/>
              <a:t>inleiding</a:t>
            </a:r>
            <a:endParaRPr lang="nl-NL" dirty="0"/>
          </a:p>
        </p:txBody>
      </p:sp>
    </p:spTree>
    <p:extLst>
      <p:ext uri="{BB962C8B-B14F-4D97-AF65-F5344CB8AC3E}">
        <p14:creationId xmlns:p14="http://schemas.microsoft.com/office/powerpoint/2010/main" val="35048135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Toneel van de wereld</a:t>
            </a:r>
            <a:endParaRPr lang="nl-NL" dirty="0"/>
          </a:p>
        </p:txBody>
      </p:sp>
      <p:sp>
        <p:nvSpPr>
          <p:cNvPr id="3" name="Tekstvak 2"/>
          <p:cNvSpPr txBox="1"/>
          <p:nvPr/>
        </p:nvSpPr>
        <p:spPr>
          <a:xfrm>
            <a:off x="5076056" y="369332"/>
            <a:ext cx="4067944" cy="523220"/>
          </a:xfrm>
          <a:prstGeom prst="rect">
            <a:avLst/>
          </a:prstGeom>
          <a:solidFill>
            <a:schemeClr val="accent6"/>
          </a:solidFill>
        </p:spPr>
        <p:txBody>
          <a:bodyPr wrap="square" rtlCol="0">
            <a:spAutoFit/>
          </a:bodyPr>
          <a:lstStyle/>
          <a:p>
            <a:r>
              <a:rPr lang="nl-NL" sz="1400" i="1" dirty="0" smtClean="0"/>
              <a:t>De wereld is een speeltoneel, </a:t>
            </a:r>
            <a:r>
              <a:rPr lang="nl-NL" sz="1400" i="1" dirty="0" err="1" smtClean="0"/>
              <a:t>elck</a:t>
            </a:r>
            <a:r>
              <a:rPr lang="nl-NL" sz="1400" i="1" dirty="0" smtClean="0"/>
              <a:t> speelt zijn rol en krijgt zijn deel. </a:t>
            </a:r>
            <a:endParaRPr lang="nl-NL" sz="1400" i="1" dirty="0"/>
          </a:p>
        </p:txBody>
      </p:sp>
      <p:sp>
        <p:nvSpPr>
          <p:cNvPr id="4" name="Tekstvak 3"/>
          <p:cNvSpPr txBox="1"/>
          <p:nvPr/>
        </p:nvSpPr>
        <p:spPr>
          <a:xfrm>
            <a:off x="395536" y="836712"/>
            <a:ext cx="4536504" cy="4801314"/>
          </a:xfrm>
          <a:prstGeom prst="rect">
            <a:avLst/>
          </a:prstGeom>
          <a:noFill/>
        </p:spPr>
        <p:txBody>
          <a:bodyPr wrap="square" rtlCol="0">
            <a:spAutoFit/>
          </a:bodyPr>
          <a:lstStyle/>
          <a:p>
            <a:endParaRPr lang="nl-NL" dirty="0"/>
          </a:p>
          <a:p>
            <a:r>
              <a:rPr lang="nl-NL" dirty="0" smtClean="0"/>
              <a:t>Zeven klassieke vrije kunsten;</a:t>
            </a:r>
          </a:p>
          <a:p>
            <a:pPr marL="342900" indent="-342900">
              <a:buAutoNum type="arabicPeriod"/>
            </a:pPr>
            <a:r>
              <a:rPr lang="nl-NL" dirty="0" smtClean="0"/>
              <a:t>Grammatica (taalkunde)</a:t>
            </a:r>
          </a:p>
          <a:p>
            <a:pPr marL="342900" indent="-342900">
              <a:buAutoNum type="arabicPeriod"/>
            </a:pPr>
            <a:r>
              <a:rPr lang="nl-NL" dirty="0" smtClean="0"/>
              <a:t>Dialectica ofwel logica (logisch redeneren)</a:t>
            </a:r>
          </a:p>
          <a:p>
            <a:pPr marL="342900" indent="-342900">
              <a:buAutoNum type="arabicPeriod"/>
            </a:pPr>
            <a:r>
              <a:rPr lang="nl-NL" dirty="0" smtClean="0"/>
              <a:t>Retorica (welbespraaktheid, hoe een betoog op te zetten)</a:t>
            </a:r>
          </a:p>
          <a:p>
            <a:pPr marL="342900" indent="-342900">
              <a:buAutoNum type="arabicPeriod"/>
            </a:pPr>
            <a:r>
              <a:rPr lang="nl-NL" dirty="0" smtClean="0"/>
              <a:t>Aritmetica: rekenkunde</a:t>
            </a:r>
            <a:r>
              <a:rPr lang="nl-NL" dirty="0"/>
              <a:t> </a:t>
            </a:r>
            <a:r>
              <a:rPr lang="nl-NL" dirty="0" smtClean="0"/>
              <a:t>(getal)</a:t>
            </a:r>
          </a:p>
          <a:p>
            <a:pPr marL="342900" indent="-342900">
              <a:buAutoNum type="arabicPeriod"/>
            </a:pPr>
            <a:r>
              <a:rPr lang="nl-NL" dirty="0" err="1" smtClean="0"/>
              <a:t>Geometria</a:t>
            </a:r>
            <a:r>
              <a:rPr lang="nl-NL" dirty="0" smtClean="0"/>
              <a:t>: meetkunde (ruimte)</a:t>
            </a:r>
          </a:p>
          <a:p>
            <a:pPr marL="342900" indent="-342900">
              <a:buAutoNum type="arabicPeriod"/>
            </a:pPr>
            <a:r>
              <a:rPr lang="nl-NL" dirty="0" smtClean="0"/>
              <a:t>Musica: harmonieleer (tijd)</a:t>
            </a:r>
          </a:p>
          <a:p>
            <a:pPr marL="342900" indent="-342900">
              <a:buAutoNum type="arabicPeriod"/>
            </a:pPr>
            <a:r>
              <a:rPr lang="nl-NL" dirty="0" err="1" smtClean="0"/>
              <a:t>Astronomia</a:t>
            </a:r>
            <a:r>
              <a:rPr lang="nl-NL" dirty="0" smtClean="0"/>
              <a:t>: </a:t>
            </a:r>
            <a:r>
              <a:rPr lang="nl-NL" dirty="0" err="1" smtClean="0"/>
              <a:t>kosmolie</a:t>
            </a:r>
            <a:r>
              <a:rPr lang="nl-NL" dirty="0" smtClean="0"/>
              <a:t> (ruimte in tijd)</a:t>
            </a:r>
          </a:p>
          <a:p>
            <a:endParaRPr lang="nl-NL" dirty="0" smtClean="0"/>
          </a:p>
          <a:p>
            <a:endParaRPr lang="nl-NL" dirty="0"/>
          </a:p>
          <a:p>
            <a:r>
              <a:rPr lang="nl-NL" dirty="0"/>
              <a:t>Toneel is in handen van de rederijkers, </a:t>
            </a:r>
            <a:endParaRPr lang="nl-NL" dirty="0" smtClean="0"/>
          </a:p>
          <a:p>
            <a:r>
              <a:rPr lang="nl-NL" dirty="0" smtClean="0"/>
              <a:t>klassiek </a:t>
            </a:r>
            <a:r>
              <a:rPr lang="nl-NL" dirty="0"/>
              <a:t>geschoolde burgers die de </a:t>
            </a:r>
            <a:endParaRPr lang="nl-NL" dirty="0" smtClean="0"/>
          </a:p>
          <a:p>
            <a:r>
              <a:rPr lang="nl-NL" dirty="0" smtClean="0"/>
              <a:t>retorica </a:t>
            </a:r>
            <a:r>
              <a:rPr lang="nl-NL" dirty="0"/>
              <a:t>beoefenen. </a:t>
            </a:r>
          </a:p>
          <a:p>
            <a:endParaRPr lang="nl-NL" dirty="0" smtClean="0"/>
          </a:p>
          <a:p>
            <a:endParaRPr lang="nl-NL" dirty="0"/>
          </a:p>
        </p:txBody>
      </p:sp>
      <p:pic>
        <p:nvPicPr>
          <p:cNvPr id="1028" name="Picture 4" descr="https://upload.wikimedia.org/wikipedia/commons/6/65/Zeven-vrije-kunsten-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2847368"/>
            <a:ext cx="4719474" cy="34639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Related image">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5013176"/>
            <a:ext cx="398263" cy="39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436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ontvangst maria de medic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268760"/>
            <a:ext cx="5534025" cy="4229101"/>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251520" y="1124744"/>
            <a:ext cx="2952328" cy="2862322"/>
          </a:xfrm>
          <a:prstGeom prst="rect">
            <a:avLst/>
          </a:prstGeom>
          <a:noFill/>
        </p:spPr>
        <p:txBody>
          <a:bodyPr wrap="square" rtlCol="0">
            <a:spAutoFit/>
          </a:bodyPr>
          <a:lstStyle/>
          <a:p>
            <a:r>
              <a:rPr lang="nl-NL" dirty="0" smtClean="0"/>
              <a:t>Bij stedelijke ontvangsten en gebeurtenissen spelen de rederijkers een belangrijke rol. </a:t>
            </a:r>
          </a:p>
          <a:p>
            <a:r>
              <a:rPr lang="nl-NL" dirty="0" smtClean="0"/>
              <a:t>Optochten</a:t>
            </a:r>
          </a:p>
          <a:p>
            <a:r>
              <a:rPr lang="nl-NL" dirty="0" smtClean="0"/>
              <a:t>Spektakelstukken</a:t>
            </a:r>
          </a:p>
          <a:p>
            <a:r>
              <a:rPr lang="nl-NL" dirty="0" err="1" smtClean="0"/>
              <a:t>Tableaux</a:t>
            </a:r>
            <a:r>
              <a:rPr lang="nl-NL" dirty="0" smtClean="0"/>
              <a:t> vivants (begeleid met tekst). </a:t>
            </a:r>
          </a:p>
          <a:p>
            <a:endParaRPr lang="nl-NL" dirty="0" smtClean="0"/>
          </a:p>
          <a:p>
            <a:r>
              <a:rPr lang="nl-NL" dirty="0" smtClean="0"/>
              <a:t> </a:t>
            </a:r>
            <a:endParaRPr lang="nl-NL" dirty="0"/>
          </a:p>
        </p:txBody>
      </p:sp>
      <p:sp>
        <p:nvSpPr>
          <p:cNvPr id="4" name="Tekstvak 3"/>
          <p:cNvSpPr txBox="1"/>
          <p:nvPr/>
        </p:nvSpPr>
        <p:spPr>
          <a:xfrm>
            <a:off x="0" y="0"/>
            <a:ext cx="3707904" cy="369332"/>
          </a:xfrm>
          <a:prstGeom prst="rect">
            <a:avLst/>
          </a:prstGeom>
          <a:noFill/>
        </p:spPr>
        <p:txBody>
          <a:bodyPr wrap="square" rtlCol="0">
            <a:spAutoFit/>
          </a:bodyPr>
          <a:lstStyle/>
          <a:p>
            <a:r>
              <a:rPr lang="nl-NL" dirty="0" smtClean="0"/>
              <a:t>Toneel van de wereld</a:t>
            </a:r>
            <a:endParaRPr lang="nl-NL" dirty="0"/>
          </a:p>
        </p:txBody>
      </p:sp>
      <p:sp>
        <p:nvSpPr>
          <p:cNvPr id="3" name="Tekstvak 2"/>
          <p:cNvSpPr txBox="1"/>
          <p:nvPr/>
        </p:nvSpPr>
        <p:spPr>
          <a:xfrm>
            <a:off x="1405088" y="5037110"/>
            <a:ext cx="1944216" cy="461665"/>
          </a:xfrm>
          <a:prstGeom prst="rect">
            <a:avLst/>
          </a:prstGeom>
          <a:noFill/>
        </p:spPr>
        <p:txBody>
          <a:bodyPr wrap="square" rtlCol="0">
            <a:spAutoFit/>
          </a:bodyPr>
          <a:lstStyle/>
          <a:p>
            <a:pPr algn="r"/>
            <a:r>
              <a:rPr lang="nl-NL" sz="1200" dirty="0" smtClean="0"/>
              <a:t>Triomfboog ter </a:t>
            </a:r>
            <a:r>
              <a:rPr lang="nl-NL" sz="1200" dirty="0" err="1" smtClean="0"/>
              <a:t>ere</a:t>
            </a:r>
            <a:r>
              <a:rPr lang="nl-NL" sz="1200" dirty="0" smtClean="0"/>
              <a:t> van de komst van Maria de Medici</a:t>
            </a:r>
            <a:endParaRPr lang="nl-NL" sz="1200" dirty="0"/>
          </a:p>
        </p:txBody>
      </p:sp>
    </p:spTree>
    <p:extLst>
      <p:ext uri="{BB962C8B-B14F-4D97-AF65-F5344CB8AC3E}">
        <p14:creationId xmlns:p14="http://schemas.microsoft.com/office/powerpoint/2010/main" val="3255265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Toneel van de wereld</a:t>
            </a:r>
            <a:endParaRPr lang="nl-NL" dirty="0"/>
          </a:p>
        </p:txBody>
      </p:sp>
      <p:pic>
        <p:nvPicPr>
          <p:cNvPr id="3074" name="Picture 2" descr="Image result for Amsterdamse schouwburg 16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764704"/>
            <a:ext cx="5334000" cy="3438526"/>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395536" y="4437112"/>
            <a:ext cx="5334000" cy="369332"/>
          </a:xfrm>
          <a:prstGeom prst="rect">
            <a:avLst/>
          </a:prstGeom>
          <a:noFill/>
        </p:spPr>
        <p:txBody>
          <a:bodyPr wrap="square" rtlCol="0">
            <a:spAutoFit/>
          </a:bodyPr>
          <a:lstStyle/>
          <a:p>
            <a:r>
              <a:rPr lang="nl-NL" dirty="0" smtClean="0"/>
              <a:t>Amsterdamse schouwburg 1658</a:t>
            </a:r>
            <a:endParaRPr lang="nl-NL" dirty="0"/>
          </a:p>
        </p:txBody>
      </p:sp>
      <p:sp>
        <p:nvSpPr>
          <p:cNvPr id="4" name="Tekstvak 3"/>
          <p:cNvSpPr txBox="1"/>
          <p:nvPr/>
        </p:nvSpPr>
        <p:spPr>
          <a:xfrm>
            <a:off x="0" y="5085184"/>
            <a:ext cx="3563888" cy="523220"/>
          </a:xfrm>
          <a:prstGeom prst="rect">
            <a:avLst/>
          </a:prstGeom>
          <a:solidFill>
            <a:schemeClr val="accent6"/>
          </a:solidFill>
        </p:spPr>
        <p:txBody>
          <a:bodyPr wrap="square" rtlCol="0">
            <a:spAutoFit/>
          </a:bodyPr>
          <a:lstStyle/>
          <a:p>
            <a:r>
              <a:rPr lang="nl-NL" sz="1400" dirty="0" smtClean="0"/>
              <a:t>Joost van den Vondel bedenkt het woord schouwburg</a:t>
            </a:r>
            <a:endParaRPr lang="nl-NL" sz="1400" dirty="0"/>
          </a:p>
        </p:txBody>
      </p:sp>
      <p:pic>
        <p:nvPicPr>
          <p:cNvPr id="3076" name="Picture 4" descr="Image result for gu=gijsbrecht van Aemst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764704"/>
            <a:ext cx="1876425" cy="24384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Related image">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3573016"/>
            <a:ext cx="398263" cy="39826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Related image">
            <a:hlinkClick r:id="rId6"/>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199" y="4142059"/>
            <a:ext cx="398263" cy="3982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Related image">
            <a:hlinkClick r:id="rId7"/>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198" y="4711102"/>
            <a:ext cx="398263" cy="398263"/>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p:cNvSpPr txBox="1"/>
          <p:nvPr/>
        </p:nvSpPr>
        <p:spPr>
          <a:xfrm>
            <a:off x="6770461" y="3645024"/>
            <a:ext cx="1617963" cy="215444"/>
          </a:xfrm>
          <a:prstGeom prst="rect">
            <a:avLst/>
          </a:prstGeom>
          <a:noFill/>
        </p:spPr>
        <p:txBody>
          <a:bodyPr wrap="square" rtlCol="0">
            <a:spAutoFit/>
          </a:bodyPr>
          <a:lstStyle/>
          <a:p>
            <a:r>
              <a:rPr lang="nl-NL" sz="800" dirty="0" smtClean="0"/>
              <a:t>Samenvatting animatie </a:t>
            </a:r>
            <a:endParaRPr lang="nl-NL" sz="800" dirty="0"/>
          </a:p>
        </p:txBody>
      </p:sp>
      <p:sp>
        <p:nvSpPr>
          <p:cNvPr id="6" name="Tekstvak 5"/>
          <p:cNvSpPr txBox="1"/>
          <p:nvPr/>
        </p:nvSpPr>
        <p:spPr>
          <a:xfrm>
            <a:off x="6770461" y="4203230"/>
            <a:ext cx="1329931" cy="215444"/>
          </a:xfrm>
          <a:prstGeom prst="rect">
            <a:avLst/>
          </a:prstGeom>
          <a:noFill/>
        </p:spPr>
        <p:txBody>
          <a:bodyPr wrap="square" rtlCol="0">
            <a:spAutoFit/>
          </a:bodyPr>
          <a:lstStyle/>
          <a:p>
            <a:r>
              <a:rPr lang="nl-NL" sz="800" dirty="0" smtClean="0"/>
              <a:t>Daan Schuurmans over</a:t>
            </a:r>
            <a:endParaRPr lang="nl-NL" sz="800" dirty="0"/>
          </a:p>
        </p:txBody>
      </p:sp>
      <p:sp>
        <p:nvSpPr>
          <p:cNvPr id="10" name="Tekstvak 9"/>
          <p:cNvSpPr txBox="1"/>
          <p:nvPr/>
        </p:nvSpPr>
        <p:spPr>
          <a:xfrm>
            <a:off x="6770461" y="4802511"/>
            <a:ext cx="1224136" cy="215444"/>
          </a:xfrm>
          <a:prstGeom prst="rect">
            <a:avLst/>
          </a:prstGeom>
          <a:noFill/>
        </p:spPr>
        <p:txBody>
          <a:bodyPr wrap="square" rtlCol="0">
            <a:spAutoFit/>
          </a:bodyPr>
          <a:lstStyle/>
          <a:p>
            <a:r>
              <a:rPr lang="nl-NL" sz="800" dirty="0" smtClean="0"/>
              <a:t>Trailer Het toneel speelt</a:t>
            </a:r>
            <a:endParaRPr lang="nl-NL" sz="800" dirty="0"/>
          </a:p>
        </p:txBody>
      </p:sp>
    </p:spTree>
    <p:extLst>
      <p:ext uri="{BB962C8B-B14F-4D97-AF65-F5344CB8AC3E}">
        <p14:creationId xmlns:p14="http://schemas.microsoft.com/office/powerpoint/2010/main" val="805371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Toneel van de wereld</a:t>
            </a:r>
            <a:endParaRPr lang="nl-NL" dirty="0"/>
          </a:p>
        </p:txBody>
      </p:sp>
      <p:sp>
        <p:nvSpPr>
          <p:cNvPr id="3" name="Tekstvak 2"/>
          <p:cNvSpPr txBox="1"/>
          <p:nvPr/>
        </p:nvSpPr>
        <p:spPr>
          <a:xfrm>
            <a:off x="179512" y="980728"/>
            <a:ext cx="8640960" cy="3139321"/>
          </a:xfrm>
          <a:prstGeom prst="rect">
            <a:avLst/>
          </a:prstGeom>
          <a:noFill/>
        </p:spPr>
        <p:txBody>
          <a:bodyPr wrap="square" rtlCol="0">
            <a:spAutoFit/>
          </a:bodyPr>
          <a:lstStyle/>
          <a:p>
            <a:r>
              <a:rPr lang="nl-NL" dirty="0" smtClean="0"/>
              <a:t>Genres in de schouwburg:</a:t>
            </a:r>
          </a:p>
          <a:p>
            <a:endParaRPr lang="nl-NL" dirty="0"/>
          </a:p>
          <a:p>
            <a:pPr marL="285750" indent="-285750">
              <a:buFontTx/>
              <a:buChar char="-"/>
            </a:pPr>
            <a:r>
              <a:rPr lang="nl-NL" dirty="0" smtClean="0"/>
              <a:t>Treurspel of tragedie: toneelspel met ernstige inhoud, bestaat uit een proloog en drie tot vijf bedrijven.</a:t>
            </a:r>
            <a:endParaRPr lang="nl-NL" dirty="0"/>
          </a:p>
          <a:p>
            <a:pPr marL="285750" indent="-285750">
              <a:buFontTx/>
              <a:buChar char="-"/>
            </a:pPr>
            <a:r>
              <a:rPr lang="nl-NL" dirty="0" smtClean="0"/>
              <a:t>Klucht: komisch toneelstuk over het dagelijks leven, het verhaal en de gesproken taal zijn vaak grof en volks.</a:t>
            </a:r>
          </a:p>
          <a:p>
            <a:pPr marL="285750" indent="-285750">
              <a:buFontTx/>
              <a:buChar char="-"/>
            </a:pPr>
            <a:r>
              <a:rPr lang="nl-NL" dirty="0" smtClean="0"/>
              <a:t>Klassieke of </a:t>
            </a:r>
            <a:r>
              <a:rPr lang="nl-NL" dirty="0" err="1" smtClean="0"/>
              <a:t>bijbelse</a:t>
            </a:r>
            <a:r>
              <a:rPr lang="nl-NL" dirty="0" smtClean="0"/>
              <a:t> vertellingen</a:t>
            </a:r>
          </a:p>
          <a:p>
            <a:pPr marL="285750" indent="-285750">
              <a:buFontTx/>
              <a:buChar char="-"/>
            </a:pPr>
            <a:r>
              <a:rPr lang="nl-NL" dirty="0" smtClean="0"/>
              <a:t>Blijspel of komedie: vorm van drama dat zich vooral van de tragedie onderscheidt door een andere kijk op mens en wereld, door een zekere toegeeflijke glimlach. Lichte intrige, een oppervlakkige karaktertekening en een goede afloop. </a:t>
            </a:r>
          </a:p>
          <a:p>
            <a:pPr marL="285750" indent="-285750">
              <a:buFontTx/>
              <a:buChar char="-"/>
            </a:pPr>
            <a:endParaRPr lang="nl-NL" dirty="0"/>
          </a:p>
        </p:txBody>
      </p:sp>
      <p:pic>
        <p:nvPicPr>
          <p:cNvPr id="4098" name="Picture 2" descr="Image result for klucht van de ko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3861048"/>
            <a:ext cx="4286250" cy="2743201"/>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755576" y="4863316"/>
            <a:ext cx="3096344" cy="369332"/>
          </a:xfrm>
          <a:prstGeom prst="rect">
            <a:avLst/>
          </a:prstGeom>
          <a:solidFill>
            <a:schemeClr val="accent6"/>
          </a:solidFill>
        </p:spPr>
        <p:txBody>
          <a:bodyPr wrap="square" rtlCol="0">
            <a:spAutoFit/>
          </a:bodyPr>
          <a:lstStyle/>
          <a:p>
            <a:pPr algn="ctr"/>
            <a:r>
              <a:rPr lang="nl-NL" i="1" dirty="0" smtClean="0"/>
              <a:t>‘t kan verkeren’</a:t>
            </a:r>
            <a:endParaRPr lang="nl-NL" i="1" dirty="0"/>
          </a:p>
        </p:txBody>
      </p:sp>
    </p:spTree>
    <p:extLst>
      <p:ext uri="{BB962C8B-B14F-4D97-AF65-F5344CB8AC3E}">
        <p14:creationId xmlns:p14="http://schemas.microsoft.com/office/powerpoint/2010/main" val="3799979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Vertier en muziek</a:t>
            </a:r>
            <a:endParaRPr lang="nl-NL" dirty="0"/>
          </a:p>
        </p:txBody>
      </p:sp>
      <p:pic>
        <p:nvPicPr>
          <p:cNvPr id="5122" name="Picture 2" descr="Image result for jan pieterszoon sweelin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268760"/>
            <a:ext cx="2381250" cy="30194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orgel gouden eeu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268760"/>
            <a:ext cx="2266835" cy="3019425"/>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6623720" y="1268760"/>
            <a:ext cx="2520280" cy="1169551"/>
          </a:xfrm>
          <a:prstGeom prst="rect">
            <a:avLst/>
          </a:prstGeom>
          <a:solidFill>
            <a:schemeClr val="accent6"/>
          </a:solidFill>
        </p:spPr>
        <p:txBody>
          <a:bodyPr wrap="square" rtlCol="0">
            <a:spAutoFit/>
          </a:bodyPr>
          <a:lstStyle/>
          <a:p>
            <a:r>
              <a:rPr lang="nl-NL" sz="1400" i="1" dirty="0" smtClean="0"/>
              <a:t>‘De </a:t>
            </a:r>
            <a:r>
              <a:rPr lang="nl-NL" sz="1400" i="1" dirty="0" err="1" smtClean="0"/>
              <a:t>Orghelen</a:t>
            </a:r>
            <a:r>
              <a:rPr lang="nl-NL" sz="1400" i="1" dirty="0" smtClean="0"/>
              <a:t>, </a:t>
            </a:r>
            <a:r>
              <a:rPr lang="nl-NL" sz="1400" i="1" dirty="0" err="1" smtClean="0"/>
              <a:t>gelijck</a:t>
            </a:r>
            <a:r>
              <a:rPr lang="nl-NL" sz="1400" i="1" dirty="0" smtClean="0"/>
              <a:t> se voor een tijd </a:t>
            </a:r>
            <a:r>
              <a:rPr lang="nl-NL" sz="1400" i="1" dirty="0" err="1" smtClean="0"/>
              <a:t>geduldet</a:t>
            </a:r>
            <a:r>
              <a:rPr lang="nl-NL" sz="1400" i="1" dirty="0" smtClean="0"/>
              <a:t> waren, </a:t>
            </a:r>
            <a:r>
              <a:rPr lang="nl-NL" sz="1400" i="1" dirty="0" err="1" smtClean="0"/>
              <a:t>alsoo</a:t>
            </a:r>
            <a:r>
              <a:rPr lang="nl-NL" sz="1400" i="1" dirty="0" smtClean="0"/>
              <a:t> met den eersten, ende op </a:t>
            </a:r>
            <a:r>
              <a:rPr lang="nl-NL" sz="1400" i="1" dirty="0" err="1" smtClean="0"/>
              <a:t>allervoeglyckste</a:t>
            </a:r>
            <a:r>
              <a:rPr lang="nl-NL" sz="1400" i="1" dirty="0" smtClean="0"/>
              <a:t> moesten weggenomen worden’</a:t>
            </a:r>
            <a:endParaRPr lang="nl-NL" sz="1400" i="1" dirty="0"/>
          </a:p>
        </p:txBody>
      </p:sp>
      <p:sp>
        <p:nvSpPr>
          <p:cNvPr id="4" name="Tekstvak 3"/>
          <p:cNvSpPr txBox="1"/>
          <p:nvPr/>
        </p:nvSpPr>
        <p:spPr>
          <a:xfrm>
            <a:off x="1403648" y="4365104"/>
            <a:ext cx="2381250" cy="307777"/>
          </a:xfrm>
          <a:prstGeom prst="rect">
            <a:avLst/>
          </a:prstGeom>
          <a:noFill/>
        </p:spPr>
        <p:txBody>
          <a:bodyPr wrap="square" rtlCol="0">
            <a:spAutoFit/>
          </a:bodyPr>
          <a:lstStyle/>
          <a:p>
            <a:r>
              <a:rPr lang="nl-NL" sz="1400" dirty="0" smtClean="0"/>
              <a:t>Jan Pieterszoon </a:t>
            </a:r>
            <a:r>
              <a:rPr lang="nl-NL" sz="1400" dirty="0" err="1" smtClean="0"/>
              <a:t>Sweelinck</a:t>
            </a:r>
            <a:endParaRPr lang="nl-NL" sz="1400" dirty="0"/>
          </a:p>
        </p:txBody>
      </p:sp>
      <p:sp>
        <p:nvSpPr>
          <p:cNvPr id="5" name="Tekstvak 4"/>
          <p:cNvSpPr txBox="1"/>
          <p:nvPr/>
        </p:nvSpPr>
        <p:spPr>
          <a:xfrm>
            <a:off x="1403648" y="4797152"/>
            <a:ext cx="6768752" cy="1477328"/>
          </a:xfrm>
          <a:prstGeom prst="rect">
            <a:avLst/>
          </a:prstGeom>
          <a:noFill/>
        </p:spPr>
        <p:txBody>
          <a:bodyPr wrap="square" rtlCol="0">
            <a:spAutoFit/>
          </a:bodyPr>
          <a:lstStyle/>
          <a:p>
            <a:r>
              <a:rPr lang="nl-NL" dirty="0" smtClean="0"/>
              <a:t>Na de reformatie zijn de orgels en de kerktoren met beiaards stedelijk bezit geworden. </a:t>
            </a:r>
          </a:p>
          <a:p>
            <a:r>
              <a:rPr lang="nl-NL" dirty="0" smtClean="0"/>
              <a:t>Het kerkgebouw krijgt ook deels een andere functie, het is een ontmoetingsplek. </a:t>
            </a:r>
          </a:p>
          <a:p>
            <a:r>
              <a:rPr lang="nl-NL" dirty="0" smtClean="0"/>
              <a:t>Organisten verzorgen concerten op vaste tijdstippen. </a:t>
            </a:r>
            <a:endParaRPr lang="nl-NL" dirty="0"/>
          </a:p>
        </p:txBody>
      </p:sp>
      <p:pic>
        <p:nvPicPr>
          <p:cNvPr id="8" name="Picture 8" descr="Related image">
            <a:hlinkClick r:id="rId4"/>
          </p:cNvPr>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623720" y="3789040"/>
            <a:ext cx="398263" cy="398263"/>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p:cNvSpPr txBox="1"/>
          <p:nvPr/>
        </p:nvSpPr>
        <p:spPr>
          <a:xfrm>
            <a:off x="6948264" y="3880449"/>
            <a:ext cx="1512168" cy="215444"/>
          </a:xfrm>
          <a:prstGeom prst="rect">
            <a:avLst/>
          </a:prstGeom>
          <a:noFill/>
        </p:spPr>
        <p:txBody>
          <a:bodyPr wrap="square" rtlCol="0">
            <a:spAutoFit/>
          </a:bodyPr>
          <a:lstStyle/>
          <a:p>
            <a:r>
              <a:rPr lang="nl-NL" sz="800" dirty="0" smtClean="0"/>
              <a:t>Toccata in C</a:t>
            </a:r>
            <a:endParaRPr lang="nl-NL" sz="800" dirty="0"/>
          </a:p>
        </p:txBody>
      </p:sp>
    </p:spTree>
    <p:extLst>
      <p:ext uri="{BB962C8B-B14F-4D97-AF65-F5344CB8AC3E}">
        <p14:creationId xmlns:p14="http://schemas.microsoft.com/office/powerpoint/2010/main" val="8284566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Vertier en muziek</a:t>
            </a:r>
            <a:endParaRPr lang="nl-NL" dirty="0"/>
          </a:p>
        </p:txBody>
      </p:sp>
      <p:pic>
        <p:nvPicPr>
          <p:cNvPr id="205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76672"/>
            <a:ext cx="6096000" cy="4638676"/>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1547664" y="5301208"/>
            <a:ext cx="6096000" cy="646331"/>
          </a:xfrm>
          <a:prstGeom prst="rect">
            <a:avLst/>
          </a:prstGeom>
          <a:noFill/>
        </p:spPr>
        <p:txBody>
          <a:bodyPr wrap="square" rtlCol="0">
            <a:spAutoFit/>
          </a:bodyPr>
          <a:lstStyle/>
          <a:p>
            <a:r>
              <a:rPr lang="nl-NL" dirty="0" smtClean="0"/>
              <a:t>Stedelijke musici (o.a. organisten) zijn verplicht </a:t>
            </a:r>
            <a:r>
              <a:rPr lang="nl-NL" dirty="0" err="1" smtClean="0"/>
              <a:t>muzielessen</a:t>
            </a:r>
            <a:r>
              <a:rPr lang="nl-NL" dirty="0" smtClean="0"/>
              <a:t> te geven aan het collegium </a:t>
            </a:r>
            <a:r>
              <a:rPr lang="nl-NL" dirty="0" err="1" smtClean="0"/>
              <a:t>musicum</a:t>
            </a:r>
            <a:r>
              <a:rPr lang="nl-NL" dirty="0" smtClean="0"/>
              <a:t>. </a:t>
            </a:r>
            <a:endParaRPr lang="nl-NL" dirty="0"/>
          </a:p>
        </p:txBody>
      </p:sp>
    </p:spTree>
    <p:extLst>
      <p:ext uri="{BB962C8B-B14F-4D97-AF65-F5344CB8AC3E}">
        <p14:creationId xmlns:p14="http://schemas.microsoft.com/office/powerpoint/2010/main" val="710546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3707904" cy="369332"/>
          </a:xfrm>
          <a:prstGeom prst="rect">
            <a:avLst/>
          </a:prstGeom>
          <a:noFill/>
        </p:spPr>
        <p:txBody>
          <a:bodyPr wrap="square" rtlCol="0">
            <a:spAutoFit/>
          </a:bodyPr>
          <a:lstStyle/>
          <a:p>
            <a:r>
              <a:rPr lang="nl-NL" dirty="0" smtClean="0"/>
              <a:t>Vertier en muziek</a:t>
            </a:r>
            <a:endParaRPr lang="nl-NL" dirty="0"/>
          </a:p>
        </p:txBody>
      </p:sp>
      <p:sp>
        <p:nvSpPr>
          <p:cNvPr id="4" name="Tekstvak 3"/>
          <p:cNvSpPr txBox="1"/>
          <p:nvPr/>
        </p:nvSpPr>
        <p:spPr>
          <a:xfrm>
            <a:off x="323528" y="3068960"/>
            <a:ext cx="8424936" cy="3416320"/>
          </a:xfrm>
          <a:prstGeom prst="rect">
            <a:avLst/>
          </a:prstGeom>
          <a:noFill/>
        </p:spPr>
        <p:txBody>
          <a:bodyPr wrap="square" rtlCol="0">
            <a:spAutoFit/>
          </a:bodyPr>
          <a:lstStyle/>
          <a:p>
            <a:r>
              <a:rPr lang="nl-NL" dirty="0" err="1" smtClean="0"/>
              <a:t>Tafarelen</a:t>
            </a:r>
            <a:r>
              <a:rPr lang="nl-NL" dirty="0" smtClean="0"/>
              <a:t> van </a:t>
            </a:r>
            <a:r>
              <a:rPr lang="nl-NL" dirty="0" err="1" smtClean="0"/>
              <a:t>muscicerende</a:t>
            </a:r>
            <a:r>
              <a:rPr lang="nl-NL" dirty="0" smtClean="0"/>
              <a:t> mensen waren populaire onderwerpen in de cultuur van de zeventiende eeuw. De burgers konden er hun eigen muziekpraktijk in herkennen zoals het spelen en zingen in huiselijke kring en in de kroeg.</a:t>
            </a:r>
          </a:p>
          <a:p>
            <a:endParaRPr lang="nl-NL" dirty="0"/>
          </a:p>
          <a:p>
            <a:r>
              <a:rPr lang="nl-NL" dirty="0" smtClean="0"/>
              <a:t>(2p) bespreek nog twee aspecten van het muziekleven van de zeventiende </a:t>
            </a:r>
            <a:r>
              <a:rPr lang="nl-NL" dirty="0" err="1" smtClean="0"/>
              <a:t>eeuwse</a:t>
            </a:r>
            <a:r>
              <a:rPr lang="nl-NL" dirty="0" smtClean="0"/>
              <a:t> burgerij.</a:t>
            </a:r>
          </a:p>
          <a:p>
            <a:endParaRPr lang="nl-NL" dirty="0"/>
          </a:p>
          <a:p>
            <a:endParaRPr lang="nl-NL" dirty="0" smtClean="0"/>
          </a:p>
          <a:p>
            <a:r>
              <a:rPr lang="nl-NL" dirty="0" smtClean="0"/>
              <a:t>Liedboeken zoals op de afbeelding, werden in duizendvoud gedrukt. Deze boeken bevatten meestal alleen liedteksten en geen muzieknotatie. </a:t>
            </a:r>
          </a:p>
          <a:p>
            <a:r>
              <a:rPr lang="nl-NL" dirty="0" smtClean="0"/>
              <a:t>(1p) leg uit waarom in deze liefboeken geen muzieknotatie nodig was. </a:t>
            </a:r>
            <a:endParaRPr lang="nl-NL" dirty="0"/>
          </a:p>
          <a:p>
            <a:endParaRPr lang="nl-NL" dirty="0"/>
          </a:p>
        </p:txBody>
      </p:sp>
      <p:pic>
        <p:nvPicPr>
          <p:cNvPr id="1028" name="Picture 4"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42374"/>
            <a:ext cx="2088232" cy="25535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abraham van Tempel leeuw"/>
          <p:cNvPicPr>
            <a:picLocks noChangeAspect="1" noChangeArrowheads="1"/>
          </p:cNvPicPr>
          <p:nvPr/>
        </p:nvPicPr>
        <p:blipFill rotWithShape="1">
          <a:blip r:embed="rId3">
            <a:extLst>
              <a:ext uri="{28A0092B-C50C-407E-A947-70E740481C1C}">
                <a14:useLocalDpi xmlns:a14="http://schemas.microsoft.com/office/drawing/2010/main" val="0"/>
              </a:ext>
            </a:extLst>
          </a:blip>
          <a:srcRect l="9590" t="12070" r="8897" b="10730"/>
          <a:stretch/>
        </p:blipFill>
        <p:spPr bwMode="auto">
          <a:xfrm>
            <a:off x="3131840" y="442374"/>
            <a:ext cx="2696215" cy="255354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braham van Tempel leeuw"/>
          <p:cNvPicPr>
            <a:picLocks noChangeAspect="1" noChangeArrowheads="1"/>
          </p:cNvPicPr>
          <p:nvPr/>
        </p:nvPicPr>
        <p:blipFill rotWithShape="1">
          <a:blip r:embed="rId4">
            <a:extLst>
              <a:ext uri="{28A0092B-C50C-407E-A947-70E740481C1C}">
                <a14:useLocalDpi xmlns:a14="http://schemas.microsoft.com/office/drawing/2010/main" val="0"/>
              </a:ext>
            </a:extLst>
          </a:blip>
          <a:srcRect l="654" t="47249" r="60134" b="523"/>
          <a:stretch/>
        </p:blipFill>
        <p:spPr bwMode="auto">
          <a:xfrm>
            <a:off x="6012160" y="442374"/>
            <a:ext cx="1912297" cy="2547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4538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0" y="404664"/>
            <a:ext cx="9036496" cy="923330"/>
          </a:xfrm>
          <a:prstGeom prst="rect">
            <a:avLst/>
          </a:prstGeom>
        </p:spPr>
        <p:txBody>
          <a:bodyPr wrap="square">
            <a:spAutoFit/>
          </a:bodyPr>
          <a:lstStyle/>
          <a:p>
            <a:r>
              <a:rPr lang="nl-NL" dirty="0"/>
              <a:t>• Veel burgers leerden een instrument bespelen als onderdeel van hun opvoeding </a:t>
            </a:r>
            <a:r>
              <a:rPr lang="nl-NL" dirty="0" smtClean="0"/>
              <a:t>1</a:t>
            </a:r>
          </a:p>
          <a:p>
            <a:r>
              <a:rPr lang="nl-NL" dirty="0" smtClean="0"/>
              <a:t> </a:t>
            </a:r>
            <a:r>
              <a:rPr lang="nl-NL" dirty="0"/>
              <a:t>• Gegoede burgers maakten vaak muziek in een collegium </a:t>
            </a:r>
            <a:r>
              <a:rPr lang="nl-NL" dirty="0" err="1"/>
              <a:t>musicum</a:t>
            </a:r>
            <a:r>
              <a:rPr lang="nl-NL" dirty="0"/>
              <a:t> (onder leiding van beroepsmusici)</a:t>
            </a:r>
          </a:p>
        </p:txBody>
      </p:sp>
      <p:sp>
        <p:nvSpPr>
          <p:cNvPr id="3" name="Rechthoek 2"/>
          <p:cNvSpPr/>
          <p:nvPr/>
        </p:nvSpPr>
        <p:spPr>
          <a:xfrm>
            <a:off x="0" y="2204864"/>
            <a:ext cx="9144000" cy="2308324"/>
          </a:xfrm>
          <a:prstGeom prst="rect">
            <a:avLst/>
          </a:prstGeom>
        </p:spPr>
        <p:txBody>
          <a:bodyPr wrap="square">
            <a:spAutoFit/>
          </a:bodyPr>
          <a:lstStyle/>
          <a:p>
            <a:r>
              <a:rPr lang="nl-NL" dirty="0"/>
              <a:t>(De muziek is relatief eenvoudig, want) drie van de volgende</a:t>
            </a:r>
            <a:r>
              <a:rPr lang="nl-NL" dirty="0" smtClean="0"/>
              <a:t>:</a:t>
            </a:r>
          </a:p>
          <a:p>
            <a:r>
              <a:rPr lang="nl-NL" dirty="0" smtClean="0"/>
              <a:t>− </a:t>
            </a:r>
            <a:r>
              <a:rPr lang="nl-NL" dirty="0"/>
              <a:t>(melodie) de melodie kent veel herhalingen en/of heeft een kleine omvang of verloopt in kleine stappen (intervallen). </a:t>
            </a:r>
            <a:endParaRPr lang="nl-NL" dirty="0" smtClean="0"/>
          </a:p>
          <a:p>
            <a:r>
              <a:rPr lang="nl-NL" dirty="0" smtClean="0"/>
              <a:t>− </a:t>
            </a:r>
            <a:r>
              <a:rPr lang="nl-NL" dirty="0"/>
              <a:t>(ritme) het ritme bestaat uit veel gelijke notenwaarden/een beperkt aantal notenwaarden/heeft weinig variatie en/of het ritme van de muziek volgt het ritme van de tekst. − (toonhoogte) de zangmelodieën bewegen (voornamelijk) parallel / de samenklank is homofoon / de baspartij speelt voornamelijk grondtonen. </a:t>
            </a:r>
            <a:endParaRPr lang="nl-NL" dirty="0" smtClean="0"/>
          </a:p>
          <a:p>
            <a:r>
              <a:rPr lang="nl-NL" dirty="0" smtClean="0"/>
              <a:t>− </a:t>
            </a:r>
            <a:r>
              <a:rPr lang="nl-NL" dirty="0"/>
              <a:t>(tempo) het tempo is matig snel. per juist antwoord</a:t>
            </a:r>
          </a:p>
        </p:txBody>
      </p:sp>
      <p:sp>
        <p:nvSpPr>
          <p:cNvPr id="4" name="Rechthoek 3"/>
          <p:cNvSpPr/>
          <p:nvPr/>
        </p:nvSpPr>
        <p:spPr>
          <a:xfrm>
            <a:off x="0" y="4789893"/>
            <a:ext cx="8892480" cy="646331"/>
          </a:xfrm>
          <a:prstGeom prst="rect">
            <a:avLst/>
          </a:prstGeom>
        </p:spPr>
        <p:txBody>
          <a:bodyPr wrap="square">
            <a:spAutoFit/>
          </a:bodyPr>
          <a:lstStyle/>
          <a:p>
            <a:r>
              <a:rPr lang="nl-NL" dirty="0"/>
              <a:t>Omdat de liederen vaak gezongen werden ‘op de wijze van’, dus op de melodie van een ander lied dat men al kende (en de meeste mensen waren het muziekschrift niet machtig).</a:t>
            </a:r>
          </a:p>
        </p:txBody>
      </p:sp>
    </p:spTree>
    <p:extLst>
      <p:ext uri="{BB962C8B-B14F-4D97-AF65-F5344CB8AC3E}">
        <p14:creationId xmlns:p14="http://schemas.microsoft.com/office/powerpoint/2010/main" val="507857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fbeeldingsresultaat voor republiek bestuur"/>
          <p:cNvPicPr>
            <a:picLocks noChangeAspect="1" noChangeArrowheads="1"/>
          </p:cNvPicPr>
          <p:nvPr/>
        </p:nvPicPr>
        <p:blipFill rotWithShape="1">
          <a:blip r:embed="rId2">
            <a:extLst>
              <a:ext uri="{28A0092B-C50C-407E-A947-70E740481C1C}">
                <a14:useLocalDpi xmlns:a14="http://schemas.microsoft.com/office/drawing/2010/main" val="0"/>
              </a:ext>
            </a:extLst>
          </a:blip>
          <a:srcRect t="25785" r="64386"/>
          <a:stretch/>
        </p:blipFill>
        <p:spPr bwMode="auto">
          <a:xfrm>
            <a:off x="971600" y="692696"/>
            <a:ext cx="3384375" cy="5286285"/>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4932040" y="1268760"/>
            <a:ext cx="3312368" cy="2308324"/>
          </a:xfrm>
          <a:prstGeom prst="rect">
            <a:avLst/>
          </a:prstGeom>
          <a:noFill/>
        </p:spPr>
        <p:txBody>
          <a:bodyPr wrap="square" rtlCol="0">
            <a:spAutoFit/>
          </a:bodyPr>
          <a:lstStyle/>
          <a:p>
            <a:r>
              <a:rPr lang="nl-NL" dirty="0" smtClean="0"/>
              <a:t>De republiek bloeide op vier verschillende gebieden:</a:t>
            </a:r>
          </a:p>
          <a:p>
            <a:endParaRPr lang="nl-NL" dirty="0" smtClean="0"/>
          </a:p>
          <a:p>
            <a:r>
              <a:rPr lang="nl-NL" dirty="0" smtClean="0"/>
              <a:t>Politiek</a:t>
            </a:r>
          </a:p>
          <a:p>
            <a:r>
              <a:rPr lang="nl-NL" dirty="0" smtClean="0"/>
              <a:t>Economie</a:t>
            </a:r>
          </a:p>
          <a:p>
            <a:r>
              <a:rPr lang="nl-NL" dirty="0" smtClean="0"/>
              <a:t>Sociaal </a:t>
            </a:r>
          </a:p>
          <a:p>
            <a:r>
              <a:rPr lang="nl-NL" dirty="0" smtClean="0"/>
              <a:t>Cultureel</a:t>
            </a:r>
          </a:p>
          <a:p>
            <a:endParaRPr lang="nl-NL" dirty="0" smtClean="0"/>
          </a:p>
        </p:txBody>
      </p:sp>
      <p:sp>
        <p:nvSpPr>
          <p:cNvPr id="4" name="Tekstvak 3"/>
          <p:cNvSpPr txBox="1"/>
          <p:nvPr/>
        </p:nvSpPr>
        <p:spPr>
          <a:xfrm>
            <a:off x="0" y="0"/>
            <a:ext cx="2627784" cy="369332"/>
          </a:xfrm>
          <a:prstGeom prst="rect">
            <a:avLst/>
          </a:prstGeom>
          <a:noFill/>
        </p:spPr>
        <p:txBody>
          <a:bodyPr wrap="square" rtlCol="0">
            <a:spAutoFit/>
          </a:bodyPr>
          <a:lstStyle/>
          <a:p>
            <a:r>
              <a:rPr lang="nl-NL" dirty="0" smtClean="0"/>
              <a:t>inleiding</a:t>
            </a:r>
            <a:endParaRPr lang="nl-NL" dirty="0"/>
          </a:p>
        </p:txBody>
      </p:sp>
      <p:pic>
        <p:nvPicPr>
          <p:cNvPr id="4100" name="Picture 4" descr="Related image">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2016997"/>
            <a:ext cx="1318841" cy="1318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558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collective-action.info/sites/default/files/webmaster/_IMA_PIC_Frans-Hals_Isaac-Abrahamsz-Massa-en-Beatrix-van-der-Lae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034" y="199329"/>
            <a:ext cx="6114421" cy="5245895"/>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207033" y="5685778"/>
            <a:ext cx="6114421" cy="830997"/>
          </a:xfrm>
          <a:prstGeom prst="rect">
            <a:avLst/>
          </a:prstGeom>
          <a:noFill/>
        </p:spPr>
        <p:txBody>
          <a:bodyPr wrap="square" rtlCol="0">
            <a:spAutoFit/>
          </a:bodyPr>
          <a:lstStyle/>
          <a:p>
            <a:r>
              <a:rPr lang="nl-NL" sz="1600" dirty="0" smtClean="0">
                <a:latin typeface="+mj-lt"/>
              </a:rPr>
              <a:t>Frans Hals</a:t>
            </a:r>
          </a:p>
          <a:p>
            <a:r>
              <a:rPr lang="nl-NL" sz="1600" dirty="0" smtClean="0">
                <a:latin typeface="+mj-lt"/>
              </a:rPr>
              <a:t>Huwelijksportret van Isaac Massa en Beatrix van der </a:t>
            </a:r>
            <a:r>
              <a:rPr lang="nl-NL" sz="1600" dirty="0" err="1" smtClean="0">
                <a:latin typeface="+mj-lt"/>
              </a:rPr>
              <a:t>Laen</a:t>
            </a:r>
            <a:endParaRPr lang="nl-NL" sz="1600" dirty="0">
              <a:latin typeface="+mj-lt"/>
            </a:endParaRPr>
          </a:p>
          <a:p>
            <a:r>
              <a:rPr lang="nl-NL" sz="1600" dirty="0" smtClean="0">
                <a:latin typeface="+mj-lt"/>
              </a:rPr>
              <a:t>Ca. 1622</a:t>
            </a:r>
            <a:endParaRPr lang="nl-NL" sz="1600" dirty="0">
              <a:latin typeface="+mj-lt"/>
            </a:endParaRPr>
          </a:p>
        </p:txBody>
      </p:sp>
      <p:pic>
        <p:nvPicPr>
          <p:cNvPr id="5122" name="Picture 2" descr="Image result for frans hals self portra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199329"/>
            <a:ext cx="1466850" cy="175260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6421549" y="4491117"/>
            <a:ext cx="2376264" cy="954107"/>
          </a:xfrm>
          <a:prstGeom prst="rect">
            <a:avLst/>
          </a:prstGeom>
          <a:solidFill>
            <a:schemeClr val="accent6">
              <a:lumMod val="75000"/>
            </a:schemeClr>
          </a:solidFill>
        </p:spPr>
        <p:txBody>
          <a:bodyPr wrap="square" rtlCol="0">
            <a:spAutoFit/>
          </a:bodyPr>
          <a:lstStyle/>
          <a:p>
            <a:r>
              <a:rPr lang="nl-NL" sz="1400" dirty="0" smtClean="0"/>
              <a:t>Twee belangrijke bevolkingsgroepen verenigt.</a:t>
            </a:r>
          </a:p>
          <a:p>
            <a:r>
              <a:rPr lang="nl-NL" sz="1400" dirty="0" smtClean="0"/>
              <a:t>De regentes en koopman op hun huwelijksportret.</a:t>
            </a:r>
            <a:endParaRPr lang="nl-NL" sz="1400" dirty="0"/>
          </a:p>
        </p:txBody>
      </p:sp>
      <p:sp>
        <p:nvSpPr>
          <p:cNvPr id="5" name="Tekstvak 4"/>
          <p:cNvSpPr txBox="1"/>
          <p:nvPr/>
        </p:nvSpPr>
        <p:spPr>
          <a:xfrm>
            <a:off x="6876256" y="1951929"/>
            <a:ext cx="1466850" cy="954107"/>
          </a:xfrm>
          <a:prstGeom prst="rect">
            <a:avLst/>
          </a:prstGeom>
          <a:noFill/>
        </p:spPr>
        <p:txBody>
          <a:bodyPr wrap="square" rtlCol="0">
            <a:spAutoFit/>
          </a:bodyPr>
          <a:lstStyle/>
          <a:p>
            <a:pPr algn="ctr"/>
            <a:r>
              <a:rPr lang="nl-NL" sz="1400" dirty="0" smtClean="0"/>
              <a:t>Frans Hals, de meester van de snelle toets </a:t>
            </a:r>
          </a:p>
          <a:p>
            <a:pPr algn="ctr"/>
            <a:endParaRPr lang="nl-NL" sz="1400" dirty="0"/>
          </a:p>
        </p:txBody>
      </p:sp>
      <p:sp>
        <p:nvSpPr>
          <p:cNvPr id="6" name="AutoShape 4" descr="Image result for camera video icon"/>
          <p:cNvSpPr>
            <a:spLocks noChangeAspect="1" noChangeArrowheads="1"/>
          </p:cNvSpPr>
          <p:nvPr/>
        </p:nvSpPr>
        <p:spPr bwMode="auto">
          <a:xfrm>
            <a:off x="155575" y="-1881188"/>
            <a:ext cx="3933825" cy="39338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 name="AutoShape 6" descr="Image result for camera video icon"/>
          <p:cNvSpPr>
            <a:spLocks noChangeAspect="1" noChangeArrowheads="1"/>
          </p:cNvSpPr>
          <p:nvPr/>
        </p:nvSpPr>
        <p:spPr bwMode="auto">
          <a:xfrm>
            <a:off x="307975" y="-1728788"/>
            <a:ext cx="3933825" cy="39338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5128" name="Picture 8" descr="Related image">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10549" y="2623144"/>
            <a:ext cx="398263" cy="39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6866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Vermeer schildercon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1" y="729711"/>
            <a:ext cx="3533904" cy="421145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Vermeer muziekl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729711"/>
            <a:ext cx="3665723" cy="4216959"/>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611561" y="5085184"/>
            <a:ext cx="7338129" cy="1077218"/>
          </a:xfrm>
          <a:prstGeom prst="rect">
            <a:avLst/>
          </a:prstGeom>
          <a:noFill/>
        </p:spPr>
        <p:txBody>
          <a:bodyPr wrap="square" rtlCol="0">
            <a:spAutoFit/>
          </a:bodyPr>
          <a:lstStyle/>
          <a:p>
            <a:r>
              <a:rPr lang="nl-NL" dirty="0" smtClean="0"/>
              <a:t>Johannes Vermeer</a:t>
            </a:r>
          </a:p>
          <a:p>
            <a:r>
              <a:rPr lang="nl-NL" sz="1400" dirty="0" smtClean="0"/>
              <a:t>Links </a:t>
            </a:r>
            <a:r>
              <a:rPr lang="nl-NL" sz="1400" dirty="0" err="1" smtClean="0"/>
              <a:t>Schilderconst</a:t>
            </a:r>
            <a:r>
              <a:rPr lang="nl-NL" sz="1400" dirty="0" smtClean="0"/>
              <a:t> (1670)  </a:t>
            </a:r>
          </a:p>
          <a:p>
            <a:r>
              <a:rPr lang="nl-NL" sz="1400" dirty="0" smtClean="0"/>
              <a:t>Rechts muziekles (162-1664) </a:t>
            </a:r>
          </a:p>
          <a:p>
            <a:endParaRPr lang="nl-NL" dirty="0"/>
          </a:p>
        </p:txBody>
      </p:sp>
      <p:pic>
        <p:nvPicPr>
          <p:cNvPr id="5" name="Picture 8" descr="Related image">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88277" y="5020243"/>
            <a:ext cx="398263" cy="398263"/>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611561" y="5877272"/>
            <a:ext cx="7992887" cy="369332"/>
          </a:xfrm>
          <a:prstGeom prst="rect">
            <a:avLst/>
          </a:prstGeom>
          <a:noFill/>
        </p:spPr>
        <p:txBody>
          <a:bodyPr wrap="square" rtlCol="0">
            <a:spAutoFit/>
          </a:bodyPr>
          <a:lstStyle/>
          <a:p>
            <a:r>
              <a:rPr lang="nl-NL" dirty="0" smtClean="0"/>
              <a:t>Schilder, herbergier, kunsthandelaar en zijdewever</a:t>
            </a:r>
            <a:endParaRPr lang="nl-NL" dirty="0"/>
          </a:p>
        </p:txBody>
      </p:sp>
    </p:spTree>
    <p:extLst>
      <p:ext uri="{BB962C8B-B14F-4D97-AF65-F5344CB8AC3E}">
        <p14:creationId xmlns:p14="http://schemas.microsoft.com/office/powerpoint/2010/main" val="3441400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2843808" cy="369332"/>
          </a:xfrm>
          <a:prstGeom prst="rect">
            <a:avLst/>
          </a:prstGeom>
          <a:noFill/>
        </p:spPr>
        <p:txBody>
          <a:bodyPr wrap="square" rtlCol="0">
            <a:spAutoFit/>
          </a:bodyPr>
          <a:lstStyle/>
          <a:p>
            <a:r>
              <a:rPr lang="nl-NL" dirty="0" smtClean="0"/>
              <a:t>Overvloed en matigheid</a:t>
            </a:r>
            <a:endParaRPr lang="nl-NL" dirty="0"/>
          </a:p>
        </p:txBody>
      </p:sp>
      <p:pic>
        <p:nvPicPr>
          <p:cNvPr id="7170" name="Picture 2" descr="https://upload.wikimedia.org/wikipedia/commons/thumb/0/08/The_Interior_of_the_Church_of_Saint_Bavo%2C_Haarlem_by_Pieter_Jansz._Saenredam%2C_Getty_Center.JPG/800px-The_Interior_of_the_Church_of_Saint_Bavo%2C_Haarlem_by_Pieter_Jansz._Saenredam%2C_Getty_Cen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2960948"/>
            <a:ext cx="4171303" cy="3384376"/>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4499992" y="2641879"/>
            <a:ext cx="4526307" cy="307777"/>
          </a:xfrm>
          <a:prstGeom prst="rect">
            <a:avLst/>
          </a:prstGeom>
          <a:noFill/>
        </p:spPr>
        <p:txBody>
          <a:bodyPr wrap="square" rtlCol="0">
            <a:spAutoFit/>
          </a:bodyPr>
          <a:lstStyle/>
          <a:p>
            <a:r>
              <a:rPr lang="nl-NL" sz="1400" dirty="0" smtClean="0"/>
              <a:t>Pieter </a:t>
            </a:r>
            <a:r>
              <a:rPr lang="nl-NL" sz="1400" dirty="0" err="1" smtClean="0"/>
              <a:t>Saerendam</a:t>
            </a:r>
            <a:r>
              <a:rPr lang="nl-NL" sz="1400" dirty="0" smtClean="0"/>
              <a:t> St Bavo te Haarlem</a:t>
            </a:r>
            <a:endParaRPr lang="nl-NL" sz="1400" dirty="0"/>
          </a:p>
        </p:txBody>
      </p:sp>
      <p:pic>
        <p:nvPicPr>
          <p:cNvPr id="7172" name="Picture 4" descr="Image result for Pieter Saenred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955966"/>
            <a:ext cx="3600400" cy="2389358"/>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p:cNvSpPr txBox="1"/>
          <p:nvPr/>
        </p:nvSpPr>
        <p:spPr>
          <a:xfrm>
            <a:off x="611560" y="3581400"/>
            <a:ext cx="4526307" cy="307777"/>
          </a:xfrm>
          <a:prstGeom prst="rect">
            <a:avLst/>
          </a:prstGeom>
          <a:noFill/>
        </p:spPr>
        <p:txBody>
          <a:bodyPr wrap="square" rtlCol="0">
            <a:spAutoFit/>
          </a:bodyPr>
          <a:lstStyle/>
          <a:p>
            <a:r>
              <a:rPr lang="nl-NL" sz="1400" dirty="0" smtClean="0"/>
              <a:t>Pieter </a:t>
            </a:r>
            <a:r>
              <a:rPr lang="nl-NL" sz="1400" dirty="0" err="1" smtClean="0"/>
              <a:t>Saerendam</a:t>
            </a:r>
            <a:r>
              <a:rPr lang="nl-NL" sz="1400" dirty="0" smtClean="0"/>
              <a:t> St </a:t>
            </a:r>
            <a:r>
              <a:rPr lang="nl-NL" sz="1400" dirty="0" err="1" smtClean="0"/>
              <a:t>Odulphus</a:t>
            </a:r>
            <a:r>
              <a:rPr lang="nl-NL" sz="1400" dirty="0" smtClean="0"/>
              <a:t> te Assendelft</a:t>
            </a:r>
            <a:endParaRPr lang="nl-NL" sz="1400" dirty="0"/>
          </a:p>
        </p:txBody>
      </p:sp>
      <p:pic>
        <p:nvPicPr>
          <p:cNvPr id="7174" name="Picture 6" descr="Image result for Calvij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541562"/>
            <a:ext cx="2406172" cy="2843659"/>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4355976" y="541562"/>
            <a:ext cx="4315319" cy="1477328"/>
          </a:xfrm>
          <a:prstGeom prst="rect">
            <a:avLst/>
          </a:prstGeom>
          <a:noFill/>
        </p:spPr>
        <p:txBody>
          <a:bodyPr wrap="square" rtlCol="0">
            <a:spAutoFit/>
          </a:bodyPr>
          <a:lstStyle/>
          <a:p>
            <a:pPr marL="285750" indent="-285750">
              <a:buFont typeface="Arial" panose="020B0604020202020204" pitchFamily="34" charset="0"/>
              <a:buChar char="•"/>
            </a:pPr>
            <a:r>
              <a:rPr lang="nl-NL" dirty="0" smtClean="0"/>
              <a:t>Calvijn verzet zich tegen de overdadige weelde van de katholieke kerk.</a:t>
            </a:r>
          </a:p>
          <a:p>
            <a:pPr marL="285750" indent="-285750">
              <a:buFont typeface="Arial" panose="020B0604020202020204" pitchFamily="34" charset="0"/>
              <a:buChar char="•"/>
            </a:pPr>
            <a:r>
              <a:rPr lang="nl-NL" dirty="0" smtClean="0"/>
              <a:t>Vanaf 1541 verspreid Calvijn zijn ideeën. </a:t>
            </a:r>
          </a:p>
          <a:p>
            <a:pPr marL="285750" indent="-285750">
              <a:buFont typeface="Arial" panose="020B0604020202020204" pitchFamily="34" charset="0"/>
              <a:buChar char="•"/>
            </a:pPr>
            <a:r>
              <a:rPr lang="nl-NL" dirty="0" smtClean="0"/>
              <a:t>Het calvinisme zorgt voor verandering in de Nederlandse samenleving. </a:t>
            </a:r>
            <a:endParaRPr lang="nl-NL" dirty="0"/>
          </a:p>
        </p:txBody>
      </p:sp>
    </p:spTree>
    <p:extLst>
      <p:ext uri="{BB962C8B-B14F-4D97-AF65-F5344CB8AC3E}">
        <p14:creationId xmlns:p14="http://schemas.microsoft.com/office/powerpoint/2010/main" val="1192910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2843808" cy="369332"/>
          </a:xfrm>
          <a:prstGeom prst="rect">
            <a:avLst/>
          </a:prstGeom>
          <a:noFill/>
        </p:spPr>
        <p:txBody>
          <a:bodyPr wrap="square" rtlCol="0">
            <a:spAutoFit/>
          </a:bodyPr>
          <a:lstStyle/>
          <a:p>
            <a:r>
              <a:rPr lang="nl-NL" dirty="0" smtClean="0"/>
              <a:t>Overvloed en matigheid</a:t>
            </a:r>
            <a:endParaRPr lang="nl-NL" dirty="0"/>
          </a:p>
        </p:txBody>
      </p:sp>
      <p:pic>
        <p:nvPicPr>
          <p:cNvPr id="9218" name="Picture 2" descr="Image result for kansel saenred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836712"/>
            <a:ext cx="5334000" cy="3848101"/>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p:cNvSpPr txBox="1"/>
          <p:nvPr/>
        </p:nvSpPr>
        <p:spPr>
          <a:xfrm>
            <a:off x="179512" y="836712"/>
            <a:ext cx="3024336" cy="3970318"/>
          </a:xfrm>
          <a:prstGeom prst="rect">
            <a:avLst/>
          </a:prstGeom>
          <a:noFill/>
        </p:spPr>
        <p:txBody>
          <a:bodyPr wrap="square" rtlCol="0">
            <a:spAutoFit/>
          </a:bodyPr>
          <a:lstStyle/>
          <a:p>
            <a:r>
              <a:rPr lang="nl-NL" dirty="0" smtClean="0"/>
              <a:t>Vanuit de kansel roept de dominee op tot…</a:t>
            </a:r>
          </a:p>
          <a:p>
            <a:endParaRPr lang="nl-NL" dirty="0"/>
          </a:p>
          <a:p>
            <a:r>
              <a:rPr lang="nl-NL" dirty="0" smtClean="0"/>
              <a:t>De drie goddelijke deugden:</a:t>
            </a:r>
          </a:p>
          <a:p>
            <a:pPr marL="285750" indent="-285750">
              <a:buFont typeface="Arial" panose="020B0604020202020204" pitchFamily="34" charset="0"/>
              <a:buChar char="•"/>
            </a:pPr>
            <a:r>
              <a:rPr lang="nl-NL" dirty="0" smtClean="0"/>
              <a:t>geloof </a:t>
            </a:r>
          </a:p>
          <a:p>
            <a:pPr marL="285750" indent="-285750">
              <a:buFont typeface="Arial" panose="020B0604020202020204" pitchFamily="34" charset="0"/>
              <a:buChar char="•"/>
            </a:pPr>
            <a:r>
              <a:rPr lang="nl-NL" dirty="0" smtClean="0"/>
              <a:t>hoop </a:t>
            </a:r>
            <a:endParaRPr lang="nl-NL" dirty="0"/>
          </a:p>
          <a:p>
            <a:pPr marL="285750" indent="-285750">
              <a:buFont typeface="Arial" panose="020B0604020202020204" pitchFamily="34" charset="0"/>
              <a:buChar char="•"/>
            </a:pPr>
            <a:r>
              <a:rPr lang="nl-NL" dirty="0" smtClean="0"/>
              <a:t>liefde</a:t>
            </a:r>
          </a:p>
          <a:p>
            <a:endParaRPr lang="nl-NL" dirty="0"/>
          </a:p>
          <a:p>
            <a:r>
              <a:rPr lang="nl-NL" dirty="0" smtClean="0"/>
              <a:t>De vier kardinale deugden:</a:t>
            </a:r>
          </a:p>
          <a:p>
            <a:pPr marL="285750" indent="-285750">
              <a:buFont typeface="Arial" panose="020B0604020202020204" pitchFamily="34" charset="0"/>
              <a:buChar char="•"/>
            </a:pPr>
            <a:r>
              <a:rPr lang="nl-NL" dirty="0" smtClean="0"/>
              <a:t>rechtvaardigheid</a:t>
            </a:r>
          </a:p>
          <a:p>
            <a:pPr marL="285750" indent="-285750">
              <a:buFont typeface="Arial" panose="020B0604020202020204" pitchFamily="34" charset="0"/>
              <a:buChar char="•"/>
            </a:pPr>
            <a:r>
              <a:rPr lang="nl-NL" dirty="0"/>
              <a:t>k</a:t>
            </a:r>
            <a:r>
              <a:rPr lang="nl-NL" dirty="0" smtClean="0"/>
              <a:t>racht</a:t>
            </a:r>
          </a:p>
          <a:p>
            <a:pPr marL="285750" indent="-285750">
              <a:buFont typeface="Arial" panose="020B0604020202020204" pitchFamily="34" charset="0"/>
              <a:buChar char="•"/>
            </a:pPr>
            <a:r>
              <a:rPr lang="nl-NL" dirty="0"/>
              <a:t>v</a:t>
            </a:r>
            <a:r>
              <a:rPr lang="nl-NL" dirty="0" smtClean="0"/>
              <a:t>oorzichtigheid </a:t>
            </a:r>
          </a:p>
          <a:p>
            <a:pPr marL="285750" indent="-285750">
              <a:buFont typeface="Arial" panose="020B0604020202020204" pitchFamily="34" charset="0"/>
              <a:buChar char="•"/>
            </a:pPr>
            <a:r>
              <a:rPr lang="nl-NL" dirty="0" smtClean="0"/>
              <a:t>matigheid</a:t>
            </a:r>
          </a:p>
          <a:p>
            <a:endParaRPr lang="nl-NL" dirty="0"/>
          </a:p>
        </p:txBody>
      </p:sp>
    </p:spTree>
    <p:extLst>
      <p:ext uri="{BB962C8B-B14F-4D97-AF65-F5344CB8AC3E}">
        <p14:creationId xmlns:p14="http://schemas.microsoft.com/office/powerpoint/2010/main" val="10536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2843808" cy="369332"/>
          </a:xfrm>
          <a:prstGeom prst="rect">
            <a:avLst/>
          </a:prstGeom>
          <a:noFill/>
        </p:spPr>
        <p:txBody>
          <a:bodyPr wrap="square" rtlCol="0">
            <a:spAutoFit/>
          </a:bodyPr>
          <a:lstStyle/>
          <a:p>
            <a:r>
              <a:rPr lang="nl-NL" dirty="0" smtClean="0"/>
              <a:t>Overvloed en matigheid</a:t>
            </a:r>
            <a:endParaRPr lang="nl-NL" dirty="0"/>
          </a:p>
        </p:txBody>
      </p:sp>
      <p:pic>
        <p:nvPicPr>
          <p:cNvPr id="8194" name="Picture 2" descr="Image result for kunstkamer gouden eeu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02002"/>
            <a:ext cx="7408279" cy="504056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899592" y="5877272"/>
            <a:ext cx="7408279" cy="307777"/>
          </a:xfrm>
          <a:prstGeom prst="rect">
            <a:avLst/>
          </a:prstGeom>
          <a:noFill/>
        </p:spPr>
        <p:txBody>
          <a:bodyPr wrap="square" rtlCol="0">
            <a:spAutoFit/>
          </a:bodyPr>
          <a:lstStyle/>
          <a:p>
            <a:r>
              <a:rPr lang="nl-NL" sz="1400" dirty="0" smtClean="0"/>
              <a:t>Het schilderijen kabinet </a:t>
            </a:r>
            <a:r>
              <a:rPr lang="nl-NL" sz="1400" dirty="0" smtClean="0">
                <a:effectLst/>
              </a:rPr>
              <a:t>Jacob de </a:t>
            </a:r>
            <a:r>
              <a:rPr lang="nl-NL" sz="1400" dirty="0" err="1" smtClean="0">
                <a:effectLst/>
              </a:rPr>
              <a:t>Formentrou</a:t>
            </a:r>
            <a:endParaRPr lang="nl-NL" sz="1400" dirty="0"/>
          </a:p>
        </p:txBody>
      </p:sp>
      <p:sp>
        <p:nvSpPr>
          <p:cNvPr id="5" name="Tekstvak 4"/>
          <p:cNvSpPr txBox="1"/>
          <p:nvPr/>
        </p:nvSpPr>
        <p:spPr>
          <a:xfrm>
            <a:off x="5471592" y="5257562"/>
            <a:ext cx="3672408" cy="1600438"/>
          </a:xfrm>
          <a:prstGeom prst="rect">
            <a:avLst/>
          </a:prstGeom>
          <a:solidFill>
            <a:schemeClr val="accent6">
              <a:lumMod val="75000"/>
            </a:schemeClr>
          </a:solidFill>
        </p:spPr>
        <p:txBody>
          <a:bodyPr wrap="square" rtlCol="0">
            <a:spAutoFit/>
          </a:bodyPr>
          <a:lstStyle/>
          <a:p>
            <a:r>
              <a:rPr lang="nl-NL" sz="1400" dirty="0" smtClean="0"/>
              <a:t>Schilderijen en beelden hebben ze in overvloed; gebouwen en tuinen zijn extravagant tot op het dwaze af. (…) In heel Europa zult u geen </a:t>
            </a:r>
            <a:r>
              <a:rPr lang="nl-NL" sz="1400" dirty="0" err="1" smtClean="0"/>
              <a:t>wwonhuizen</a:t>
            </a:r>
            <a:r>
              <a:rPr lang="nl-NL" sz="1400" dirty="0" smtClean="0"/>
              <a:t> vinden van zo’n weelderige luister als de vele huizen van kooplieden en andere herenhuizen in Amsterdam.</a:t>
            </a:r>
          </a:p>
          <a:p>
            <a:r>
              <a:rPr lang="nl-NL" sz="1400" dirty="0" smtClean="0"/>
              <a:t>B. De </a:t>
            </a:r>
            <a:r>
              <a:rPr lang="nl-NL" sz="1400" dirty="0" err="1" smtClean="0"/>
              <a:t>Mandeville</a:t>
            </a:r>
            <a:endParaRPr lang="nl-NL" sz="1400" dirty="0"/>
          </a:p>
        </p:txBody>
      </p:sp>
    </p:spTree>
    <p:extLst>
      <p:ext uri="{BB962C8B-B14F-4D97-AF65-F5344CB8AC3E}">
        <p14:creationId xmlns:p14="http://schemas.microsoft.com/office/powerpoint/2010/main" val="3449362878"/>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TotalTime>
  <Words>2162</Words>
  <Application>Microsoft Office PowerPoint</Application>
  <PresentationFormat>Diavoorstelling (4:3)</PresentationFormat>
  <Paragraphs>251</Paragraphs>
  <Slides>37</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37</vt:i4>
      </vt:variant>
    </vt:vector>
  </HeadingPairs>
  <TitlesOfParts>
    <vt:vector size="41" baseType="lpstr">
      <vt:lpstr>Arial</vt:lpstr>
      <vt:lpstr>Calibri</vt:lpstr>
      <vt:lpstr>Wingdings</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Marjolein</dc:creator>
  <cp:lastModifiedBy>Kraayvanger, MTJ (Marjolein) </cp:lastModifiedBy>
  <cp:revision>58</cp:revision>
  <dcterms:created xsi:type="dcterms:W3CDTF">2017-02-28T13:08:12Z</dcterms:created>
  <dcterms:modified xsi:type="dcterms:W3CDTF">2017-06-06T08:50:57Z</dcterms:modified>
</cp:coreProperties>
</file>