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8" r:id="rId3"/>
    <p:sldId id="283" r:id="rId4"/>
    <p:sldId id="293" r:id="rId5"/>
    <p:sldId id="294" r:id="rId6"/>
    <p:sldId id="295" r:id="rId7"/>
    <p:sldId id="296" r:id="rId8"/>
    <p:sldId id="297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00"/>
    <a:srgbClr val="008000"/>
    <a:srgbClr val="009900"/>
    <a:srgbClr val="0000FF"/>
    <a:srgbClr val="90307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41" autoAdjust="0"/>
    <p:restoredTop sz="94660"/>
  </p:normalViewPr>
  <p:slideViewPr>
    <p:cSldViewPr>
      <p:cViewPr varScale="1">
        <p:scale>
          <a:sx n="68" d="100"/>
          <a:sy n="68" d="100"/>
        </p:scale>
        <p:origin x="-7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0C993-308E-4BF7-82C8-AA51DB0D0459}" type="datetimeFigureOut">
              <a:rPr lang="nl-NL" smtClean="0"/>
              <a:pPr/>
              <a:t>23-6-2010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3B8A20-48B7-414D-B36B-703E0A6350C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23-6-2010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23-6-2010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23-6-2010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23-6-2010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23-6-2010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23-6-2010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23-6-2010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23-6-2010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23-6-2010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23-6-2010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23-6-2010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8F0FA-503B-447F-A02E-6BF1D880434F}" type="datetimeFigureOut">
              <a:rPr lang="nl-NL" smtClean="0"/>
              <a:pPr/>
              <a:t>23-6-2010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14348" y="1214422"/>
            <a:ext cx="7772400" cy="827083"/>
          </a:xfrm>
        </p:spPr>
        <p:txBody>
          <a:bodyPr>
            <a:normAutofit fontScale="90000"/>
          </a:bodyPr>
          <a:lstStyle/>
          <a:p>
            <a:r>
              <a:rPr lang="nl-NL" sz="6000" b="1" smtClean="0"/>
              <a:t>Habitateisen</a:t>
            </a:r>
            <a:endParaRPr lang="nl-NL" sz="6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62"/>
          </a:xfrm>
        </p:spPr>
        <p:txBody>
          <a:bodyPr>
            <a:normAutofit/>
          </a:bodyPr>
          <a:lstStyle/>
          <a:p>
            <a:r>
              <a:rPr lang="nl-NL" smtClean="0"/>
              <a:t>           Habitateisen</a:t>
            </a:r>
            <a:endParaRPr lang="nl-NL"/>
          </a:p>
        </p:txBody>
      </p:sp>
      <p:sp>
        <p:nvSpPr>
          <p:cNvPr id="6" name="Tekstvak 5"/>
          <p:cNvSpPr txBox="1"/>
          <p:nvPr/>
        </p:nvSpPr>
        <p:spPr>
          <a:xfrm>
            <a:off x="1142976" y="1714489"/>
            <a:ext cx="74295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nl-NL" sz="2000" smtClean="0">
                <a:latin typeface="Arial" pitchFamily="34" charset="0"/>
                <a:cs typeface="Arial" pitchFamily="34" charset="0"/>
              </a:rPr>
              <a:t> Habitat = leefomgeving</a:t>
            </a:r>
          </a:p>
          <a:p>
            <a:pPr>
              <a:buFontTx/>
              <a:buChar char="-"/>
            </a:pPr>
            <a:endParaRPr lang="nl-NL" sz="200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nl-NL" sz="2000" smtClean="0">
                <a:latin typeface="Arial" pitchFamily="34" charset="0"/>
                <a:cs typeface="Arial" pitchFamily="34" charset="0"/>
              </a:rPr>
              <a:t> Aantal bepalende factoren voor het voorkomen van vissen</a:t>
            </a:r>
          </a:p>
          <a:p>
            <a:pPr>
              <a:buFontTx/>
              <a:buChar char="-"/>
            </a:pPr>
            <a:endParaRPr lang="nl-NL" sz="2000" smtClean="0">
              <a:latin typeface="Arial" pitchFamily="34" charset="0"/>
              <a:cs typeface="Arial" pitchFamily="34" charset="0"/>
            </a:endParaRPr>
          </a:p>
          <a:p>
            <a:r>
              <a:rPr lang="nl-NL" sz="2000" smtClean="0">
                <a:latin typeface="Arial" pitchFamily="34" charset="0"/>
                <a:cs typeface="Arial" pitchFamily="34" charset="0"/>
              </a:rPr>
              <a:t>- Niet elke factor is even belangrijk voor elke vissoort</a:t>
            </a:r>
          </a:p>
          <a:p>
            <a:pPr>
              <a:buFontTx/>
              <a:buChar char="-"/>
            </a:pPr>
            <a:endParaRPr lang="nl-NL" sz="2000" smtClean="0">
              <a:latin typeface="Arial" pitchFamily="34" charset="0"/>
              <a:cs typeface="Arial" pitchFamily="34" charset="0"/>
            </a:endParaRPr>
          </a:p>
          <a:p>
            <a:endParaRPr lang="nl-NL" sz="240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1259632" y="3789040"/>
            <a:ext cx="763284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smtClean="0">
                <a:latin typeface="Arial" pitchFamily="34" charset="0"/>
                <a:cs typeface="Arial" pitchFamily="34" charset="0"/>
              </a:rPr>
              <a:t>Bepalende factoren:</a:t>
            </a:r>
          </a:p>
          <a:p>
            <a:r>
              <a:rPr lang="nl-NL" sz="200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2000" smtClean="0">
                <a:latin typeface="Arial" pitchFamily="34" charset="0"/>
                <a:cs typeface="Arial" pitchFamily="34" charset="0"/>
              </a:rPr>
              <a:t>	</a:t>
            </a:r>
            <a:r>
              <a:rPr lang="nl-NL" sz="2000" b="1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les 1</a:t>
            </a:r>
            <a:r>
              <a:rPr lang="nl-NL" sz="2000" smtClean="0">
                <a:latin typeface="Arial" pitchFamily="34" charset="0"/>
                <a:cs typeface="Arial" pitchFamily="34" charset="0"/>
              </a:rPr>
              <a:t>				</a:t>
            </a:r>
            <a:r>
              <a:rPr lang="nl-NL" sz="2000" b="1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les 2</a:t>
            </a:r>
            <a:endParaRPr lang="nl-NL" sz="2000" b="1" smtClean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nl-NL" sz="200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2000" smtClean="0">
                <a:latin typeface="Arial" pitchFamily="34" charset="0"/>
                <a:cs typeface="Arial" pitchFamily="34" charset="0"/>
              </a:rPr>
              <a:t>WATERPLANTEN		- SUBSTRAAT	</a:t>
            </a:r>
            <a:endParaRPr lang="nl-NL" sz="200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nl-NL" sz="200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2000" smtClean="0">
                <a:latin typeface="Arial" pitchFamily="34" charset="0"/>
                <a:cs typeface="Arial" pitchFamily="34" charset="0"/>
              </a:rPr>
              <a:t>STROMING			- VOEDSEL</a:t>
            </a:r>
            <a:endParaRPr lang="nl-NL" sz="200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nl-NL" sz="200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2000" smtClean="0">
                <a:latin typeface="Arial" pitchFamily="34" charset="0"/>
                <a:cs typeface="Arial" pitchFamily="34" charset="0"/>
              </a:rPr>
              <a:t>ZUURSTOF			- DIEPTE</a:t>
            </a:r>
            <a:endParaRPr lang="nl-NL" sz="200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nl-NL" sz="200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2000" smtClean="0">
                <a:latin typeface="Arial" pitchFamily="34" charset="0"/>
                <a:cs typeface="Arial" pitchFamily="34" charset="0"/>
              </a:rPr>
              <a:t>WATERTEMPERATUUR	- WATERKWALITEIT</a:t>
            </a:r>
            <a:endParaRPr lang="nl-NL" sz="200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nl-NL" sz="200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2000" smtClean="0">
                <a:latin typeface="Arial" pitchFamily="34" charset="0"/>
                <a:cs typeface="Arial" pitchFamily="34" charset="0"/>
              </a:rPr>
              <a:t>ZUURGRAAD			- MIGRATIEMOGELIJKHEDEN</a:t>
            </a:r>
            <a:endParaRPr lang="nl-NL" sz="200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nl-NL" sz="2000" smtClean="0">
                <a:latin typeface="Arial" pitchFamily="34" charset="0"/>
                <a:cs typeface="Arial" pitchFamily="34" charset="0"/>
              </a:rPr>
              <a:t> ZOUTGEHALTE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vak 5"/>
          <p:cNvSpPr txBox="1"/>
          <p:nvPr/>
        </p:nvSpPr>
        <p:spPr>
          <a:xfrm>
            <a:off x="500034" y="1500174"/>
            <a:ext cx="807249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smtClean="0">
                <a:latin typeface="Arial" pitchFamily="34" charset="0"/>
                <a:cs typeface="Arial" pitchFamily="34" charset="0"/>
              </a:rPr>
              <a:t>WATERPLANTEN</a:t>
            </a:r>
          </a:p>
          <a:p>
            <a:endParaRPr lang="nl-NL" sz="200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nl-NL" sz="2000" smtClean="0">
                <a:latin typeface="Arial" pitchFamily="34" charset="0"/>
                <a:cs typeface="Arial" pitchFamily="34" charset="0"/>
              </a:rPr>
              <a:t> Afzetten van eieren</a:t>
            </a:r>
          </a:p>
          <a:p>
            <a:pPr>
              <a:buFontTx/>
              <a:buChar char="-"/>
            </a:pPr>
            <a:r>
              <a:rPr lang="nl-NL" sz="2000" smtClean="0">
                <a:latin typeface="Arial" pitchFamily="34" charset="0"/>
                <a:cs typeface="Arial" pitchFamily="34" charset="0"/>
              </a:rPr>
              <a:t> Schuilmogelijkheid</a:t>
            </a:r>
          </a:p>
          <a:p>
            <a:pPr>
              <a:buFontTx/>
              <a:buChar char="-"/>
            </a:pPr>
            <a:r>
              <a:rPr lang="nl-NL" sz="2000" smtClean="0">
                <a:latin typeface="Arial" pitchFamily="34" charset="0"/>
                <a:cs typeface="Arial" pitchFamily="34" charset="0"/>
              </a:rPr>
              <a:t> Voedselbron</a:t>
            </a:r>
          </a:p>
          <a:p>
            <a:pPr>
              <a:buFontTx/>
              <a:buChar char="-"/>
            </a:pPr>
            <a:endParaRPr lang="nl-NL" sz="2000" smtClean="0">
              <a:latin typeface="Arial" pitchFamily="34" charset="0"/>
              <a:cs typeface="Arial" pitchFamily="34" charset="0"/>
            </a:endParaRPr>
          </a:p>
          <a:p>
            <a:r>
              <a:rPr lang="nl-NL" sz="2000" smtClean="0">
                <a:latin typeface="Arial" pitchFamily="34" charset="0"/>
                <a:cs typeface="Arial" pitchFamily="34" charset="0"/>
              </a:rPr>
              <a:t>Er zijn:</a:t>
            </a:r>
          </a:p>
          <a:p>
            <a:pPr>
              <a:buFontTx/>
              <a:buChar char="-"/>
            </a:pPr>
            <a:r>
              <a:rPr lang="nl-NL" sz="2000" smtClean="0">
                <a:latin typeface="Arial" pitchFamily="34" charset="0"/>
                <a:cs typeface="Arial" pitchFamily="34" charset="0"/>
              </a:rPr>
              <a:t> Onderwaterplanten (groeien geheel onder water)</a:t>
            </a:r>
          </a:p>
          <a:p>
            <a:pPr>
              <a:buFontTx/>
              <a:buChar char="-"/>
            </a:pPr>
            <a:r>
              <a:rPr lang="nl-NL" sz="2000" smtClean="0">
                <a:latin typeface="Arial" pitchFamily="34" charset="0"/>
                <a:cs typeface="Arial" pitchFamily="34" charset="0"/>
              </a:rPr>
              <a:t> Drijfbladplanten (bladeren drijven op het water)</a:t>
            </a:r>
          </a:p>
          <a:p>
            <a:r>
              <a:rPr lang="nl-NL" sz="2000" smtClean="0">
                <a:latin typeface="Arial" pitchFamily="34" charset="0"/>
                <a:cs typeface="Arial" pitchFamily="34" charset="0"/>
              </a:rPr>
              <a:t>- Oever- of moerasplanten (steken boven water uit)</a:t>
            </a:r>
          </a:p>
          <a:p>
            <a:endParaRPr lang="nl-NL" sz="2000" smtClean="0">
              <a:latin typeface="Arial" pitchFamily="34" charset="0"/>
              <a:cs typeface="Arial" pitchFamily="34" charset="0"/>
            </a:endParaRPr>
          </a:p>
          <a:p>
            <a:endParaRPr lang="nl-NL" sz="200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0" y="0"/>
            <a:ext cx="9144000" cy="9286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Habitateisen</a:t>
            </a:r>
            <a:endParaRPr kumimoji="0" lang="nl-NL" sz="4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vak 5"/>
          <p:cNvSpPr txBox="1"/>
          <p:nvPr/>
        </p:nvSpPr>
        <p:spPr>
          <a:xfrm>
            <a:off x="500034" y="1500174"/>
            <a:ext cx="807249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smtClean="0">
                <a:latin typeface="Arial" pitchFamily="34" charset="0"/>
                <a:cs typeface="Arial" pitchFamily="34" charset="0"/>
              </a:rPr>
              <a:t>STROMING</a:t>
            </a:r>
          </a:p>
          <a:p>
            <a:endParaRPr lang="nl-NL" sz="200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nl-NL" sz="2000" smtClean="0">
                <a:latin typeface="Arial" pitchFamily="34" charset="0"/>
                <a:cs typeface="Arial" pitchFamily="34" charset="0"/>
              </a:rPr>
              <a:t> Bepaalt voorkomen van vissoorten</a:t>
            </a:r>
          </a:p>
          <a:p>
            <a:pPr>
              <a:buFontTx/>
              <a:buChar char="-"/>
            </a:pPr>
            <a:endParaRPr lang="nl-NL" sz="200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nl-NL" sz="2000" smtClean="0">
                <a:latin typeface="Arial" pitchFamily="34" charset="0"/>
                <a:cs typeface="Arial" pitchFamily="34" charset="0"/>
              </a:rPr>
              <a:t> Stilstaand water andere soorten dan stromend water</a:t>
            </a:r>
          </a:p>
          <a:p>
            <a:pPr>
              <a:buFontTx/>
              <a:buChar char="-"/>
            </a:pPr>
            <a:endParaRPr lang="nl-NL" sz="200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nl-NL" sz="2000" smtClean="0">
                <a:latin typeface="Arial" pitchFamily="34" charset="0"/>
                <a:cs typeface="Arial" pitchFamily="34" charset="0"/>
              </a:rPr>
              <a:t> Stroomminnende soorten &gt; gestroomlijnd lichaam</a:t>
            </a:r>
          </a:p>
          <a:p>
            <a:pPr>
              <a:buFontTx/>
              <a:buChar char="-"/>
            </a:pPr>
            <a:endParaRPr lang="nl-NL" sz="200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nl-NL" sz="2000" smtClean="0">
                <a:latin typeface="Arial" pitchFamily="34" charset="0"/>
                <a:cs typeface="Arial" pitchFamily="34" charset="0"/>
              </a:rPr>
              <a:t> Stroming &gt; zuurstof &gt; vissoorten &gt; eitjes</a:t>
            </a:r>
          </a:p>
          <a:p>
            <a:pPr>
              <a:buFontTx/>
              <a:buChar char="-"/>
            </a:pPr>
            <a:endParaRPr lang="nl-NL" sz="200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nl-NL" sz="2000" smtClean="0">
                <a:latin typeface="Arial" pitchFamily="34" charset="0"/>
                <a:cs typeface="Arial" pitchFamily="34" charset="0"/>
              </a:rPr>
              <a:t> Sterkte stroming &gt; oppervlak, bodem, oevers, buitenbocht, binnenbocht</a:t>
            </a:r>
          </a:p>
          <a:p>
            <a:pPr>
              <a:buFontTx/>
              <a:buChar char="-"/>
            </a:pPr>
            <a:endParaRPr lang="nl-NL" sz="2000" smtClean="0">
              <a:latin typeface="Arial" pitchFamily="34" charset="0"/>
              <a:cs typeface="Arial" pitchFamily="34" charset="0"/>
            </a:endParaRPr>
          </a:p>
          <a:p>
            <a:endParaRPr lang="nl-NL" sz="200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0" y="0"/>
            <a:ext cx="9144000" cy="9286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Habitateisen</a:t>
            </a:r>
            <a:endParaRPr kumimoji="0" lang="nl-NL" sz="4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vak 5"/>
          <p:cNvSpPr txBox="1"/>
          <p:nvPr/>
        </p:nvSpPr>
        <p:spPr>
          <a:xfrm>
            <a:off x="500034" y="1500174"/>
            <a:ext cx="8072494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smtClean="0">
                <a:latin typeface="Arial" pitchFamily="34" charset="0"/>
                <a:cs typeface="Arial" pitchFamily="34" charset="0"/>
              </a:rPr>
              <a:t>ZUURSTOF</a:t>
            </a:r>
          </a:p>
          <a:p>
            <a:endParaRPr lang="nl-NL" sz="200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nl-NL" sz="2000" smtClean="0">
                <a:latin typeface="Arial" pitchFamily="34" charset="0"/>
                <a:cs typeface="Arial" pitchFamily="34" charset="0"/>
              </a:rPr>
              <a:t> Opname via kieuwen (op enkele uitzonderingen na)</a:t>
            </a:r>
          </a:p>
          <a:p>
            <a:endParaRPr lang="nl-NL" sz="200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nl-NL" sz="2000" smtClean="0">
                <a:latin typeface="Arial" pitchFamily="34" charset="0"/>
                <a:cs typeface="Arial" pitchFamily="34" charset="0"/>
              </a:rPr>
              <a:t> In stilstaand en langzaam stromend water levering door algen en zuurstof (fotosynthese)</a:t>
            </a:r>
          </a:p>
          <a:p>
            <a:r>
              <a:rPr lang="nl-NL" sz="2000" smtClean="0">
                <a:latin typeface="Arial" pitchFamily="34" charset="0"/>
                <a:cs typeface="Arial" pitchFamily="34" charset="0"/>
              </a:rPr>
              <a:t>		      </a:t>
            </a:r>
            <a:r>
              <a:rPr lang="nl-NL" sz="1600" b="1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licht/bladgroen</a:t>
            </a:r>
          </a:p>
          <a:p>
            <a:r>
              <a:rPr lang="nl-NL" sz="2000" smtClean="0">
                <a:latin typeface="Arial" pitchFamily="34" charset="0"/>
                <a:cs typeface="Arial" pitchFamily="34" charset="0"/>
              </a:rPr>
              <a:t>   kooldioxide +   water  &gt;&gt;&gt;&gt;&gt;      suiker    + zuurstof</a:t>
            </a:r>
          </a:p>
          <a:p>
            <a:r>
              <a:rPr lang="nl-NL" sz="2000" smtClean="0">
                <a:latin typeface="Arial" pitchFamily="34" charset="0"/>
                <a:cs typeface="Arial" pitchFamily="34" charset="0"/>
              </a:rPr>
              <a:t>       6 CO2     +  6 H2O &gt;&gt;&gt;&gt;&gt;  C6H12O6  +    6 O2</a:t>
            </a:r>
          </a:p>
          <a:p>
            <a:endParaRPr lang="nl-NL" sz="2000" smtClean="0">
              <a:latin typeface="Arial" pitchFamily="34" charset="0"/>
              <a:cs typeface="Arial" pitchFamily="34" charset="0"/>
            </a:endParaRPr>
          </a:p>
          <a:p>
            <a:r>
              <a:rPr lang="nl-NL" sz="2000" smtClean="0">
                <a:latin typeface="Arial" pitchFamily="34" charset="0"/>
                <a:cs typeface="Arial" pitchFamily="34" charset="0"/>
              </a:rPr>
              <a:t>- In snelstromend water &gt; sterke stroming, turbulentie (beluchting)</a:t>
            </a:r>
          </a:p>
          <a:p>
            <a:pPr>
              <a:buFontTx/>
              <a:buChar char="-"/>
            </a:pPr>
            <a:endParaRPr lang="nl-NL" sz="200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nl-NL" sz="2000" smtClean="0">
                <a:latin typeface="Arial" pitchFamily="34" charset="0"/>
                <a:cs typeface="Arial" pitchFamily="34" charset="0"/>
              </a:rPr>
              <a:t> Zuurstofbehoefte verschilt per vissoort</a:t>
            </a:r>
          </a:p>
          <a:p>
            <a:pPr>
              <a:buFontTx/>
              <a:buChar char="-"/>
            </a:pPr>
            <a:endParaRPr lang="nl-NL" sz="200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nl-NL" sz="2000" smtClean="0">
                <a:latin typeface="Arial" pitchFamily="34" charset="0"/>
                <a:cs typeface="Arial" pitchFamily="34" charset="0"/>
              </a:rPr>
              <a:t> Eieren en embryo’s hebben relatief veel zuurstof nodig</a:t>
            </a:r>
          </a:p>
          <a:p>
            <a:pPr>
              <a:buFontTx/>
              <a:buChar char="-"/>
            </a:pPr>
            <a:endParaRPr lang="nl-NL" sz="2000" smtClean="0">
              <a:latin typeface="Arial" pitchFamily="34" charset="0"/>
              <a:cs typeface="Arial" pitchFamily="34" charset="0"/>
            </a:endParaRPr>
          </a:p>
          <a:p>
            <a:endParaRPr lang="nl-NL" sz="200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0" y="0"/>
            <a:ext cx="9144000" cy="9286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Habitateisen</a:t>
            </a:r>
            <a:endParaRPr kumimoji="0" lang="nl-NL" sz="4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vak 5"/>
          <p:cNvSpPr txBox="1"/>
          <p:nvPr/>
        </p:nvSpPr>
        <p:spPr>
          <a:xfrm>
            <a:off x="500034" y="1500174"/>
            <a:ext cx="807249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smtClean="0">
                <a:latin typeface="Arial" pitchFamily="34" charset="0"/>
                <a:cs typeface="Arial" pitchFamily="34" charset="0"/>
              </a:rPr>
              <a:t>WATERTEMPERATUUR</a:t>
            </a:r>
          </a:p>
          <a:p>
            <a:endParaRPr lang="nl-NL" sz="200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nl-NL" sz="2000" smtClean="0">
                <a:latin typeface="Arial" pitchFamily="34" charset="0"/>
                <a:cs typeface="Arial" pitchFamily="34" charset="0"/>
              </a:rPr>
              <a:t> Sterke invloed op levensprocessen (groei, spijsverering)</a:t>
            </a:r>
          </a:p>
          <a:p>
            <a:pPr>
              <a:buFontTx/>
              <a:buChar char="-"/>
            </a:pPr>
            <a:endParaRPr lang="nl-NL" sz="200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nl-NL" sz="2000" smtClean="0">
                <a:latin typeface="Arial" pitchFamily="34" charset="0"/>
                <a:cs typeface="Arial" pitchFamily="34" charset="0"/>
              </a:rPr>
              <a:t> Koudbloedig &gt; vis heeft temperatuur van leefomgeving</a:t>
            </a:r>
          </a:p>
          <a:p>
            <a:pPr>
              <a:buFontTx/>
              <a:buChar char="-"/>
            </a:pPr>
            <a:endParaRPr lang="nl-NL" sz="200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nl-NL" sz="2000" smtClean="0">
                <a:latin typeface="Arial" pitchFamily="34" charset="0"/>
                <a:cs typeface="Arial" pitchFamily="34" charset="0"/>
              </a:rPr>
              <a:t> Vissen met ‘warmbloedige’ trekjes &gt; zwaardvis, tonijn</a:t>
            </a:r>
          </a:p>
          <a:p>
            <a:pPr>
              <a:buFontTx/>
              <a:buChar char="-"/>
            </a:pPr>
            <a:endParaRPr lang="nl-NL" sz="200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nl-NL" sz="2000" smtClean="0">
                <a:latin typeface="Arial" pitchFamily="34" charset="0"/>
                <a:cs typeface="Arial" pitchFamily="34" charset="0"/>
              </a:rPr>
              <a:t> Winter &gt; voorkeur voor constante watertemperatuur</a:t>
            </a:r>
          </a:p>
          <a:p>
            <a:pPr>
              <a:buFontTx/>
              <a:buChar char="-"/>
            </a:pPr>
            <a:endParaRPr lang="nl-NL" sz="200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nl-NL" sz="2000" smtClean="0">
                <a:latin typeface="Arial" pitchFamily="34" charset="0"/>
                <a:cs typeface="Arial" pitchFamily="34" charset="0"/>
              </a:rPr>
              <a:t> Ondiep water &gt; snel warm &gt; snelle ontwikkeling eieren + larven</a:t>
            </a:r>
          </a:p>
          <a:p>
            <a:pPr>
              <a:buFontTx/>
              <a:buChar char="-"/>
            </a:pPr>
            <a:endParaRPr lang="nl-NL" sz="200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nl-NL" sz="2000" smtClean="0">
                <a:latin typeface="Arial" pitchFamily="34" charset="0"/>
                <a:cs typeface="Arial" pitchFamily="34" charset="0"/>
              </a:rPr>
              <a:t> Temperatuur ook van invloed op:</a:t>
            </a:r>
          </a:p>
          <a:p>
            <a:pPr lvl="1">
              <a:buFontTx/>
              <a:buChar char="-"/>
            </a:pPr>
            <a:r>
              <a:rPr lang="nl-NL" sz="2000" smtClean="0">
                <a:latin typeface="Arial" pitchFamily="34" charset="0"/>
                <a:cs typeface="Arial" pitchFamily="34" charset="0"/>
              </a:rPr>
              <a:t> zuurstofgehalte</a:t>
            </a:r>
          </a:p>
          <a:p>
            <a:pPr lvl="1">
              <a:buFontTx/>
              <a:buChar char="-"/>
            </a:pPr>
            <a:r>
              <a:rPr lang="nl-NL" sz="2000" smtClean="0">
                <a:latin typeface="Arial" pitchFamily="34" charset="0"/>
                <a:cs typeface="Arial" pitchFamily="34" charset="0"/>
              </a:rPr>
              <a:t> voorkomen waterplanten en organismen (voedsel)</a:t>
            </a:r>
          </a:p>
          <a:p>
            <a:endParaRPr lang="nl-NL" sz="200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0" y="0"/>
            <a:ext cx="9144000" cy="9286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Habitateisen</a:t>
            </a:r>
            <a:endParaRPr kumimoji="0" lang="nl-NL" sz="4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vak 5"/>
          <p:cNvSpPr txBox="1"/>
          <p:nvPr/>
        </p:nvSpPr>
        <p:spPr>
          <a:xfrm>
            <a:off x="500034" y="1500174"/>
            <a:ext cx="807249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smtClean="0">
                <a:latin typeface="Arial" pitchFamily="34" charset="0"/>
                <a:cs typeface="Arial" pitchFamily="34" charset="0"/>
              </a:rPr>
              <a:t>ZUURGRAAD</a:t>
            </a:r>
          </a:p>
          <a:p>
            <a:endParaRPr lang="nl-NL" sz="200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nl-NL" sz="2000" smtClean="0">
                <a:latin typeface="Arial" pitchFamily="34" charset="0"/>
                <a:cs typeface="Arial" pitchFamily="34" charset="0"/>
              </a:rPr>
              <a:t> Zuurgraad = pH</a:t>
            </a:r>
          </a:p>
          <a:p>
            <a:pPr>
              <a:buFontTx/>
              <a:buChar char="-"/>
            </a:pPr>
            <a:r>
              <a:rPr lang="nl-NL" sz="2000" smtClean="0">
                <a:latin typeface="Arial" pitchFamily="34" charset="0"/>
                <a:cs typeface="Arial" pitchFamily="34" charset="0"/>
              </a:rPr>
              <a:t> Neutraal: pH = 7</a:t>
            </a:r>
          </a:p>
          <a:p>
            <a:pPr>
              <a:buFontTx/>
              <a:buChar char="-"/>
            </a:pPr>
            <a:r>
              <a:rPr lang="nl-NL" sz="2000" smtClean="0">
                <a:latin typeface="Arial" pitchFamily="34" charset="0"/>
                <a:cs typeface="Arial" pitchFamily="34" charset="0"/>
              </a:rPr>
              <a:t> Zuur: pH &lt; 7</a:t>
            </a:r>
          </a:p>
          <a:p>
            <a:pPr>
              <a:buFontTx/>
              <a:buChar char="-"/>
            </a:pPr>
            <a:r>
              <a:rPr lang="nl-NL" sz="2000" smtClean="0">
                <a:latin typeface="Arial" pitchFamily="34" charset="0"/>
                <a:cs typeface="Arial" pitchFamily="34" charset="0"/>
              </a:rPr>
              <a:t> Basisch/alkalisch: pH &gt; 7</a:t>
            </a:r>
          </a:p>
          <a:p>
            <a:pPr>
              <a:buFontTx/>
              <a:buChar char="-"/>
            </a:pPr>
            <a:endParaRPr lang="nl-NL" sz="200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nl-NL" sz="2000" smtClean="0">
                <a:latin typeface="Arial" pitchFamily="34" charset="0"/>
                <a:cs typeface="Arial" pitchFamily="34" charset="0"/>
              </a:rPr>
              <a:t> pH bepaalt voorkomen vissoorten</a:t>
            </a:r>
          </a:p>
          <a:p>
            <a:pPr>
              <a:buFontTx/>
              <a:buChar char="-"/>
            </a:pPr>
            <a:r>
              <a:rPr lang="nl-NL" sz="2000" smtClean="0">
                <a:latin typeface="Arial" pitchFamily="34" charset="0"/>
                <a:cs typeface="Arial" pitchFamily="34" charset="0"/>
              </a:rPr>
              <a:t> Mede afhankelijk van andere variabelen</a:t>
            </a:r>
          </a:p>
          <a:p>
            <a:pPr>
              <a:buFontTx/>
              <a:buChar char="-"/>
            </a:pPr>
            <a:endParaRPr lang="nl-NL" sz="200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nl-NL" sz="2000" smtClean="0">
                <a:latin typeface="Arial" pitchFamily="34" charset="0"/>
                <a:cs typeface="Arial" pitchFamily="34" charset="0"/>
              </a:rPr>
              <a:t> Amerikaanse Hondsvis: pH 3,5</a:t>
            </a:r>
          </a:p>
          <a:p>
            <a:pPr>
              <a:buFontTx/>
              <a:buChar char="-"/>
            </a:pPr>
            <a:r>
              <a:rPr lang="nl-NL" sz="2000" smtClean="0">
                <a:latin typeface="Arial" pitchFamily="34" charset="0"/>
                <a:cs typeface="Arial" pitchFamily="34" charset="0"/>
              </a:rPr>
              <a:t> Zeelt: pH 4 – 9</a:t>
            </a:r>
          </a:p>
          <a:p>
            <a:endParaRPr lang="nl-NL" sz="200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0" y="0"/>
            <a:ext cx="9144000" cy="9286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Habitateisen</a:t>
            </a:r>
            <a:endParaRPr kumimoji="0" lang="nl-NL" sz="4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vak 5"/>
          <p:cNvSpPr txBox="1"/>
          <p:nvPr/>
        </p:nvSpPr>
        <p:spPr>
          <a:xfrm>
            <a:off x="500034" y="1500174"/>
            <a:ext cx="807249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smtClean="0">
                <a:latin typeface="Arial" pitchFamily="34" charset="0"/>
                <a:cs typeface="Arial" pitchFamily="34" charset="0"/>
              </a:rPr>
              <a:t>ZOUTGEHALTE</a:t>
            </a:r>
          </a:p>
          <a:p>
            <a:endParaRPr lang="nl-NL" sz="200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nl-NL" sz="2000" smtClean="0">
                <a:latin typeface="Arial" pitchFamily="34" charset="0"/>
                <a:cs typeface="Arial" pitchFamily="34" charset="0"/>
              </a:rPr>
              <a:t> Van grote invloed op de samenstelling van visstand en verspreiding van vissoorten</a:t>
            </a:r>
          </a:p>
          <a:p>
            <a:endParaRPr lang="nl-NL" sz="200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nl-NL" sz="2000" smtClean="0">
                <a:latin typeface="Arial" pitchFamily="34" charset="0"/>
                <a:cs typeface="Arial" pitchFamily="34" charset="0"/>
              </a:rPr>
              <a:t> Veel zoetwatervissen kunnen tot op zekere hoogte zout verdragen (brak water): pos, blankvoorn, kolblei, snoek, snoekbaars, karper, etc.</a:t>
            </a:r>
          </a:p>
          <a:p>
            <a:pPr>
              <a:buFontTx/>
              <a:buChar char="-"/>
            </a:pPr>
            <a:r>
              <a:rPr lang="nl-NL" sz="2000" smtClean="0">
                <a:latin typeface="Arial" pitchFamily="34" charset="0"/>
                <a:cs typeface="Arial" pitchFamily="34" charset="0"/>
              </a:rPr>
              <a:t> Brak water &gt; grote karper</a:t>
            </a:r>
          </a:p>
          <a:p>
            <a:pPr>
              <a:buFontTx/>
              <a:buChar char="-"/>
            </a:pPr>
            <a:endParaRPr lang="nl-NL" sz="200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nl-NL" sz="2000" smtClean="0">
                <a:latin typeface="Arial" pitchFamily="34" charset="0"/>
                <a:cs typeface="Arial" pitchFamily="34" charset="0"/>
              </a:rPr>
              <a:t> Trekvissen zowel in zoet als zout water:</a:t>
            </a:r>
          </a:p>
          <a:p>
            <a:pPr lvl="1">
              <a:buFontTx/>
              <a:buChar char="-"/>
            </a:pPr>
            <a:r>
              <a:rPr lang="nl-NL" sz="2000" smtClean="0">
                <a:latin typeface="Arial" pitchFamily="34" charset="0"/>
                <a:cs typeface="Arial" pitchFamily="34" charset="0"/>
              </a:rPr>
              <a:t> aal</a:t>
            </a:r>
          </a:p>
          <a:p>
            <a:pPr lvl="1">
              <a:buFontTx/>
              <a:buChar char="-"/>
            </a:pPr>
            <a:r>
              <a:rPr lang="nl-NL" sz="2000" smtClean="0">
                <a:latin typeface="Arial" pitchFamily="34" charset="0"/>
                <a:cs typeface="Arial" pitchFamily="34" charset="0"/>
              </a:rPr>
              <a:t> zalm</a:t>
            </a:r>
          </a:p>
          <a:p>
            <a:pPr lvl="1">
              <a:buFontTx/>
              <a:buChar char="-"/>
            </a:pPr>
            <a:r>
              <a:rPr lang="nl-NL" sz="2000" smtClean="0">
                <a:latin typeface="Arial" pitchFamily="34" charset="0"/>
                <a:cs typeface="Arial" pitchFamily="34" charset="0"/>
              </a:rPr>
              <a:t> bot</a:t>
            </a:r>
          </a:p>
          <a:p>
            <a:pPr lvl="1">
              <a:buFontTx/>
              <a:buChar char="-"/>
            </a:pPr>
            <a:r>
              <a:rPr lang="nl-NL" sz="2000" smtClean="0">
                <a:latin typeface="Arial" pitchFamily="34" charset="0"/>
                <a:cs typeface="Arial" pitchFamily="34" charset="0"/>
              </a:rPr>
              <a:t> driedoornige stekelbaars</a:t>
            </a:r>
          </a:p>
          <a:p>
            <a:pPr lvl="1">
              <a:buFontTx/>
              <a:buChar char="-"/>
            </a:pPr>
            <a:r>
              <a:rPr lang="nl-NL" sz="2000" smtClean="0">
                <a:latin typeface="Arial" pitchFamily="34" charset="0"/>
                <a:cs typeface="Arial" pitchFamily="34" charset="0"/>
              </a:rPr>
              <a:t> fint</a:t>
            </a: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0" y="0"/>
            <a:ext cx="9144000" cy="9286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Habitateisen</a:t>
            </a:r>
            <a:endParaRPr kumimoji="0" lang="nl-NL" sz="4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329</Words>
  <Application>Microsoft Office PowerPoint</Application>
  <PresentationFormat>Diavoorstelling (4:3)</PresentationFormat>
  <Paragraphs>96</Paragraphs>
  <Slides>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Office-thema</vt:lpstr>
      <vt:lpstr>Habitateisen</vt:lpstr>
      <vt:lpstr>           Habitateisen</vt:lpstr>
      <vt:lpstr>Dia 3</vt:lpstr>
      <vt:lpstr>Dia 4</vt:lpstr>
      <vt:lpstr>Dia 5</vt:lpstr>
      <vt:lpstr>Dia 6</vt:lpstr>
      <vt:lpstr>Dia 7</vt:lpstr>
      <vt:lpstr>Dia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Nederlandse vissen</dc:title>
  <dc:creator>Roelof</dc:creator>
  <cp:lastModifiedBy>Roelof</cp:lastModifiedBy>
  <cp:revision>42</cp:revision>
  <dcterms:created xsi:type="dcterms:W3CDTF">2010-03-21T17:17:02Z</dcterms:created>
  <dcterms:modified xsi:type="dcterms:W3CDTF">2010-06-23T21:07:32Z</dcterms:modified>
</cp:coreProperties>
</file>