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9" r:id="rId4"/>
    <p:sldId id="284" r:id="rId5"/>
    <p:sldId id="286" r:id="rId6"/>
    <p:sldId id="285" r:id="rId7"/>
    <p:sldId id="287" r:id="rId8"/>
    <p:sldId id="290" r:id="rId9"/>
    <p:sldId id="291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9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455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801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89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68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50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2311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245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395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174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0986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778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93696-51DF-4C1A-8297-98423E49DB6D}" type="datetimeFigureOut">
              <a:rPr lang="nl-NL" smtClean="0"/>
              <a:t>26-6-2016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5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g"/><Relationship Id="rId5" Type="http://schemas.openxmlformats.org/officeDocument/2006/relationships/image" Target="../media/image3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40.jpg"/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12" Type="http://schemas.openxmlformats.org/officeDocument/2006/relationships/image" Target="../media/image39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11" Type="http://schemas.openxmlformats.org/officeDocument/2006/relationships/image" Target="../media/image38.jpg"/><Relationship Id="rId5" Type="http://schemas.openxmlformats.org/officeDocument/2006/relationships/image" Target="../media/image32.jpg"/><Relationship Id="rId10" Type="http://schemas.openxmlformats.org/officeDocument/2006/relationships/image" Target="../media/image37.jpg"/><Relationship Id="rId4" Type="http://schemas.openxmlformats.org/officeDocument/2006/relationships/image" Target="../media/image31.jpg"/><Relationship Id="rId9" Type="http://schemas.openxmlformats.org/officeDocument/2006/relationships/image" Target="../media/image36.gif"/><Relationship Id="rId1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23975" y="3649362"/>
            <a:ext cx="9144000" cy="1727501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Het interbellum</a:t>
            </a:r>
            <a:r>
              <a:rPr lang="nl-NL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/>
            </a:r>
            <a:br>
              <a:rPr lang="nl-NL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</a:br>
            <a:r>
              <a:rPr lang="nl-NL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De opkomst van Adolf Hitler</a:t>
            </a:r>
            <a:endParaRPr lang="nl-NL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162175" y="5478463"/>
            <a:ext cx="5638800" cy="1217612"/>
          </a:xfrm>
        </p:spPr>
        <p:txBody>
          <a:bodyPr>
            <a:norm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Tijd van wereldoorlogen</a:t>
            </a:r>
          </a:p>
          <a:p>
            <a:r>
              <a:rPr lang="nl-NL" sz="3200" b="1" dirty="0" smtClean="0">
                <a:solidFill>
                  <a:srgbClr val="FF0000"/>
                </a:solidFill>
              </a:rPr>
              <a:t>1900 – 1950   </a:t>
            </a:r>
            <a:endParaRPr lang="nl-NL" sz="3200" b="1" dirty="0">
              <a:solidFill>
                <a:srgbClr val="FF0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429" y="5478463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10" y="41715"/>
            <a:ext cx="2694191" cy="380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1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Afbeelding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84" y="2768234"/>
            <a:ext cx="3665423" cy="3847348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1923 – crisis in Duitsland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97559" y="748539"/>
            <a:ext cx="74174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Economische crisis in Duitsland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Het volk is ontevreden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Geen geloof in de regering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Geen geloof in de democratie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Roep om een sterke </a:t>
            </a:r>
            <a:r>
              <a:rPr lang="nl-NL" sz="2800" b="1" dirty="0" smtClean="0"/>
              <a:t>leider </a:t>
            </a:r>
            <a:endParaRPr lang="nl-NL" sz="2800" b="1" dirty="0" smtClean="0"/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nationaalsocialisten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928" y="764858"/>
            <a:ext cx="3064123" cy="495812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48" y="1267029"/>
            <a:ext cx="4700054" cy="470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6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Nationaalsocialisme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97559" y="748539"/>
            <a:ext cx="87812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NSDAP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u="sng" dirty="0" err="1" smtClean="0">
                <a:solidFill>
                  <a:srgbClr val="FF0000"/>
                </a:solidFill>
              </a:rPr>
              <a:t>N</a:t>
            </a:r>
            <a:r>
              <a:rPr lang="nl-NL" sz="2800" b="1" dirty="0" err="1" smtClean="0"/>
              <a:t>ationaal</a:t>
            </a:r>
            <a:r>
              <a:rPr lang="nl-NL" sz="2800" b="1" u="sng" dirty="0" err="1" smtClean="0">
                <a:solidFill>
                  <a:srgbClr val="FF0000"/>
                </a:solidFill>
              </a:rPr>
              <a:t>S</a:t>
            </a:r>
            <a:r>
              <a:rPr lang="nl-NL" sz="2800" b="1" dirty="0" err="1" smtClean="0"/>
              <a:t>ocialistische</a:t>
            </a:r>
            <a:r>
              <a:rPr lang="nl-NL" sz="2800" b="1" dirty="0" smtClean="0"/>
              <a:t> </a:t>
            </a:r>
            <a:r>
              <a:rPr lang="nl-NL" sz="2800" b="1" u="sng" dirty="0" smtClean="0">
                <a:solidFill>
                  <a:srgbClr val="FF0000"/>
                </a:solidFill>
              </a:rPr>
              <a:t>D</a:t>
            </a:r>
            <a:r>
              <a:rPr lang="nl-NL" sz="2800" b="1" dirty="0" smtClean="0"/>
              <a:t>uitse </a:t>
            </a:r>
            <a:r>
              <a:rPr lang="nl-NL" sz="2800" b="1" u="sng" dirty="0" smtClean="0">
                <a:solidFill>
                  <a:srgbClr val="FF0000"/>
                </a:solidFill>
              </a:rPr>
              <a:t>A</a:t>
            </a:r>
            <a:r>
              <a:rPr lang="nl-NL" sz="2800" b="1" dirty="0" smtClean="0"/>
              <a:t>rbeiders </a:t>
            </a:r>
            <a:r>
              <a:rPr lang="nl-NL" sz="2800" b="1" u="sng" dirty="0" smtClean="0">
                <a:solidFill>
                  <a:srgbClr val="FF0000"/>
                </a:solidFill>
              </a:rPr>
              <a:t>P</a:t>
            </a:r>
            <a:r>
              <a:rPr lang="nl-NL" sz="2800" b="1" dirty="0" smtClean="0"/>
              <a:t>artij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Nazi’s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Tegen </a:t>
            </a:r>
            <a:r>
              <a:rPr lang="nl-NL" sz="2800" b="1" dirty="0" smtClean="0"/>
              <a:t>joden = </a:t>
            </a:r>
            <a:r>
              <a:rPr lang="nl-NL" sz="2800" b="1" dirty="0" smtClean="0">
                <a:solidFill>
                  <a:srgbClr val="FF0000"/>
                </a:solidFill>
              </a:rPr>
              <a:t>antisemitisme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Tegen Verdrag van Versailles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Tegen democratie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800" b="1" dirty="0" smtClean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572" y="2636105"/>
            <a:ext cx="3766990" cy="378198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120" y="2053340"/>
            <a:ext cx="3125984" cy="458159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188" y="645772"/>
            <a:ext cx="2700214" cy="270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0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952" y="645772"/>
            <a:ext cx="3955417" cy="5650598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787" y="153160"/>
            <a:ext cx="5028721" cy="6133803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352" y="874456"/>
            <a:ext cx="3955417" cy="5498029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Antisemitisme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317" y="2165254"/>
            <a:ext cx="3206709" cy="469274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541" y="77045"/>
            <a:ext cx="2553952" cy="374319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266" y="3970638"/>
            <a:ext cx="4867250" cy="2739566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97559" y="748539"/>
            <a:ext cx="87812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i="1" dirty="0" smtClean="0"/>
              <a:t>“Het </a:t>
            </a:r>
            <a:r>
              <a:rPr lang="nl-NL" sz="2800" b="1" i="1" dirty="0" smtClean="0">
                <a:solidFill>
                  <a:srgbClr val="FF0000"/>
                </a:solidFill>
              </a:rPr>
              <a:t>Germaanse</a:t>
            </a:r>
            <a:r>
              <a:rPr lang="nl-NL" sz="2800" b="1" i="1" dirty="0" smtClean="0"/>
              <a:t> </a:t>
            </a:r>
            <a:r>
              <a:rPr lang="nl-NL" sz="2800" b="1" i="1" dirty="0" smtClean="0">
                <a:solidFill>
                  <a:srgbClr val="FF0000"/>
                </a:solidFill>
              </a:rPr>
              <a:t>ras</a:t>
            </a:r>
            <a:r>
              <a:rPr lang="nl-NL" sz="2800" b="1" i="1" dirty="0" smtClean="0"/>
              <a:t> is het beste ras!”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Blond haar met blauwe ogen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Joden </a:t>
            </a:r>
            <a:r>
              <a:rPr lang="nl-NL" sz="2800" b="1" dirty="0" smtClean="0"/>
              <a:t>zijn </a:t>
            </a:r>
            <a:r>
              <a:rPr lang="nl-NL" sz="2800" b="1" dirty="0" smtClean="0"/>
              <a:t>minderwaardig</a:t>
            </a:r>
            <a:endParaRPr lang="nl-NL" sz="2800" b="1" i="1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Joden zijn de schuld van alles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De crisis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Het verlies van WO1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Haat tegen joden = </a:t>
            </a:r>
            <a:r>
              <a:rPr lang="nl-NL" sz="2800" b="1" dirty="0" smtClean="0">
                <a:solidFill>
                  <a:srgbClr val="FF0000"/>
                </a:solidFill>
              </a:rPr>
              <a:t>antisemitisme</a:t>
            </a:r>
          </a:p>
        </p:txBody>
      </p:sp>
    </p:spTree>
    <p:extLst>
      <p:ext uri="{BB962C8B-B14F-4D97-AF65-F5344CB8AC3E}">
        <p14:creationId xmlns:p14="http://schemas.microsoft.com/office/powerpoint/2010/main" val="293885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Antidemocratisch 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728495" y="1306323"/>
            <a:ext cx="927504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Slappe democratische regeringen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Sterke leider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Der Führer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Dictatuur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Kleine groep of 1 persoon regeert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NSDAP met Hitler</a:t>
            </a:r>
            <a:endParaRPr lang="nl-NL" sz="2800" b="1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95" y="905256"/>
            <a:ext cx="4250157" cy="578815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51" y="905256"/>
            <a:ext cx="4988163" cy="578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2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Afbeelding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928" y="1771870"/>
            <a:ext cx="6598461" cy="4963587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426" y="56016"/>
            <a:ext cx="4760032" cy="3677125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512" y="190755"/>
            <a:ext cx="3240783" cy="380578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676" y="4017940"/>
            <a:ext cx="3987116" cy="2590759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405" y="42601"/>
            <a:ext cx="3240783" cy="333856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889" y="63998"/>
            <a:ext cx="2720289" cy="3805789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97559" y="748539"/>
            <a:ext cx="878126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Verdrag van Versailles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Een dictee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Vreselijke straf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Groot-</a:t>
            </a:r>
            <a:r>
              <a:rPr lang="nl-NL" sz="2800" b="1" dirty="0" smtClean="0">
                <a:sym typeface="Wingdings" panose="05000000000000000000" pitchFamily="2" charset="2"/>
              </a:rPr>
              <a:t>Duitsland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>
                <a:sym typeface="Wingdings" panose="05000000000000000000" pitchFamily="2" charset="2"/>
              </a:rPr>
              <a:t>Leger weer opbouwen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>
                <a:sym typeface="Wingdings" panose="05000000000000000000" pitchFamily="2" charset="2"/>
              </a:rPr>
              <a:t>Land weer terug</a:t>
            </a:r>
          </a:p>
          <a:p>
            <a:endParaRPr lang="nl-NL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pitchFamily="2" charset="2"/>
            </a:endParaRPr>
          </a:p>
          <a:p>
            <a:endParaRPr lang="nl-NL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pitchFamily="2" charset="2"/>
            </a:endParaRPr>
          </a:p>
          <a:p>
            <a:r>
              <a:rPr lang="nl-NL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Het </a:t>
            </a:r>
            <a:r>
              <a:rPr lang="nl-NL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verdrag van Versailles was een oorzaak voor de opkomst van Hitler en de NSDAP</a:t>
            </a:r>
            <a:endParaRPr lang="nl-NL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Das </a:t>
            </a:r>
            <a:r>
              <a:rPr lang="nl-NL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Schanddiktat</a:t>
            </a:r>
            <a:endParaRPr lang="nl-NL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916" y="3777614"/>
            <a:ext cx="3731902" cy="279478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302" y="906656"/>
            <a:ext cx="5235145" cy="4666757"/>
          </a:xfrm>
          <a:prstGeom prst="rect">
            <a:avLst/>
          </a:prstGeom>
        </p:spPr>
      </p:pic>
      <p:sp>
        <p:nvSpPr>
          <p:cNvPr id="2" name="Ovaal 1"/>
          <p:cNvSpPr/>
          <p:nvPr/>
        </p:nvSpPr>
        <p:spPr>
          <a:xfrm>
            <a:off x="5842683" y="2389058"/>
            <a:ext cx="1849037" cy="1415988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731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0.22526 -0.2083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63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56" y="2878681"/>
            <a:ext cx="5276436" cy="3799033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972" y="2623884"/>
            <a:ext cx="5658077" cy="3932364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97559" y="748539"/>
            <a:ext cx="878126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1932</a:t>
            </a:r>
            <a:r>
              <a:rPr lang="nl-NL" sz="2800" b="1" dirty="0"/>
              <a:t>: verkiezingen voor de Rijksdag</a:t>
            </a:r>
            <a:endParaRPr lang="nl-NL" sz="2800" b="1" dirty="0" smtClean="0"/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NSDAP grote winnaar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1933: Hitler </a:t>
            </a:r>
            <a:r>
              <a:rPr lang="nl-NL" sz="2800" b="1" dirty="0" smtClean="0"/>
              <a:t>wordt alleenheerser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800" b="1" dirty="0" smtClean="0">
                <a:sym typeface="Wingdings" panose="05000000000000000000" pitchFamily="2" charset="2"/>
              </a:rPr>
              <a:t>Dictator </a:t>
            </a:r>
            <a:endParaRPr lang="nl-NL" sz="2800" b="1" dirty="0" smtClean="0">
              <a:sym typeface="Wingdings" panose="05000000000000000000" pitchFamily="2" charset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800" b="1" dirty="0" smtClean="0">
                <a:sym typeface="Wingdings" panose="05000000000000000000" pitchFamily="2" charset="2"/>
              </a:rPr>
              <a:t>Der Führer</a:t>
            </a:r>
            <a:endParaRPr lang="nl-NL" sz="2800" b="1" dirty="0" smtClean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77390" y="15316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Hitler aan de macht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pic>
        <p:nvPicPr>
          <p:cNvPr id="22" name="Afbeelding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516" y="537233"/>
            <a:ext cx="4435972" cy="6041209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01" y="253949"/>
            <a:ext cx="2619546" cy="3699925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079" y="2878681"/>
            <a:ext cx="2813025" cy="379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8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Afbeelding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071" y="1544592"/>
            <a:ext cx="3296638" cy="2211494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1" y="3571162"/>
            <a:ext cx="4995353" cy="2894742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77" y="1694196"/>
            <a:ext cx="4986507" cy="3324337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808" y="1695932"/>
            <a:ext cx="3144238" cy="4666809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43" y="3891390"/>
            <a:ext cx="4217773" cy="2471351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1" y="3891389"/>
            <a:ext cx="3501081" cy="24713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3358" y="5454"/>
            <a:ext cx="8239897" cy="697556"/>
          </a:xfrm>
        </p:spPr>
        <p:txBody>
          <a:bodyPr/>
          <a:lstStyle/>
          <a:p>
            <a:r>
              <a:rPr lang="nl-N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Antisemitische maatregelen</a:t>
            </a:r>
            <a:endParaRPr lang="nl-NL" sz="4000" dirty="0"/>
          </a:p>
        </p:txBody>
      </p:sp>
      <p:sp>
        <p:nvSpPr>
          <p:cNvPr id="3" name="Rechthoek 2"/>
          <p:cNvSpPr/>
          <p:nvPr/>
        </p:nvSpPr>
        <p:spPr>
          <a:xfrm>
            <a:off x="477796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3476370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>
            <a:off x="1977083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4975657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7974231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6474944" y="1005014"/>
            <a:ext cx="1499287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9135775" y="688546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1939</a:t>
            </a:r>
            <a:endParaRPr lang="nl-NL" b="1" dirty="0"/>
          </a:p>
        </p:txBody>
      </p:sp>
      <p:sp>
        <p:nvSpPr>
          <p:cNvPr id="10" name="Tekstvak 9"/>
          <p:cNvSpPr txBox="1"/>
          <p:nvPr/>
        </p:nvSpPr>
        <p:spPr>
          <a:xfrm>
            <a:off x="7640603" y="688546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1938</a:t>
            </a:r>
            <a:endParaRPr lang="nl-NL" b="1" dirty="0"/>
          </a:p>
        </p:txBody>
      </p:sp>
      <p:sp>
        <p:nvSpPr>
          <p:cNvPr id="11" name="Tekstvak 10"/>
          <p:cNvSpPr txBox="1"/>
          <p:nvPr/>
        </p:nvSpPr>
        <p:spPr>
          <a:xfrm>
            <a:off x="6120717" y="667948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1937</a:t>
            </a:r>
            <a:endParaRPr lang="nl-NL" b="1" dirty="0"/>
          </a:p>
        </p:txBody>
      </p:sp>
      <p:sp>
        <p:nvSpPr>
          <p:cNvPr id="12" name="Tekstvak 11"/>
          <p:cNvSpPr txBox="1"/>
          <p:nvPr/>
        </p:nvSpPr>
        <p:spPr>
          <a:xfrm>
            <a:off x="4627607" y="667948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1936</a:t>
            </a:r>
            <a:endParaRPr lang="nl-NL" b="1" dirty="0"/>
          </a:p>
        </p:txBody>
      </p:sp>
      <p:sp>
        <p:nvSpPr>
          <p:cNvPr id="13" name="Tekstvak 12"/>
          <p:cNvSpPr txBox="1"/>
          <p:nvPr/>
        </p:nvSpPr>
        <p:spPr>
          <a:xfrm>
            <a:off x="3134497" y="667948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1935</a:t>
            </a:r>
            <a:endParaRPr lang="nl-NL" b="1" dirty="0"/>
          </a:p>
        </p:txBody>
      </p:sp>
      <p:sp>
        <p:nvSpPr>
          <p:cNvPr id="14" name="Tekstvak 13"/>
          <p:cNvSpPr txBox="1"/>
          <p:nvPr/>
        </p:nvSpPr>
        <p:spPr>
          <a:xfrm>
            <a:off x="1635210" y="667948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1934</a:t>
            </a:r>
            <a:endParaRPr lang="nl-NL" b="1" dirty="0"/>
          </a:p>
        </p:txBody>
      </p:sp>
      <p:sp>
        <p:nvSpPr>
          <p:cNvPr id="15" name="Tekstvak 14"/>
          <p:cNvSpPr txBox="1"/>
          <p:nvPr/>
        </p:nvSpPr>
        <p:spPr>
          <a:xfrm>
            <a:off x="148282" y="688546"/>
            <a:ext cx="65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1933</a:t>
            </a:r>
            <a:endParaRPr lang="nl-NL" b="1" dirty="0"/>
          </a:p>
        </p:txBody>
      </p:sp>
      <p:sp>
        <p:nvSpPr>
          <p:cNvPr id="16" name="Tekstvak 15"/>
          <p:cNvSpPr txBox="1"/>
          <p:nvPr/>
        </p:nvSpPr>
        <p:spPr>
          <a:xfrm>
            <a:off x="148283" y="1694196"/>
            <a:ext cx="5222788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000" dirty="0" smtClean="0"/>
              <a:t>April 1933:	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Boycot van joodse winkels</a:t>
            </a:r>
          </a:p>
          <a:p>
            <a:r>
              <a:rPr lang="nl-NL" sz="2000" dirty="0" smtClean="0"/>
              <a:t>Mei 1933: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Boekverbrandingen van joodse schrijvers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Joden mogen niet meer naar de bioscoop, zwembaden, theaters, enz.</a:t>
            </a:r>
          </a:p>
          <a:p>
            <a:r>
              <a:rPr lang="nl-NL" sz="2000" dirty="0" smtClean="0"/>
              <a:t>September 1935: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 err="1" smtClean="0"/>
              <a:t>Neurenberger</a:t>
            </a:r>
            <a:r>
              <a:rPr lang="nl-NL" sz="2000" dirty="0" smtClean="0"/>
              <a:t> Wetten</a:t>
            </a:r>
          </a:p>
          <a:p>
            <a:r>
              <a:rPr lang="nl-NL" sz="2000" dirty="0" smtClean="0"/>
              <a:t>Oktober 1938:</a:t>
            </a:r>
            <a:endParaRPr lang="nl-NL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Joden krijgen een J in hun paspoort</a:t>
            </a:r>
          </a:p>
          <a:p>
            <a:r>
              <a:rPr lang="nl-NL" sz="2000" dirty="0" smtClean="0"/>
              <a:t>November 1938: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000" dirty="0" err="1" smtClean="0"/>
              <a:t>Kristallnacht</a:t>
            </a:r>
            <a:r>
              <a:rPr lang="nl-NL" sz="2000" dirty="0" smtClean="0"/>
              <a:t> </a:t>
            </a:r>
            <a:endParaRPr lang="nl-NL" sz="2000" dirty="0"/>
          </a:p>
        </p:txBody>
      </p:sp>
      <p:pic>
        <p:nvPicPr>
          <p:cNvPr id="22" name="Afbeelding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711" y="2976547"/>
            <a:ext cx="5318335" cy="3601273"/>
          </a:xfrm>
          <a:prstGeom prst="rect">
            <a:avLst/>
          </a:prstGeom>
        </p:spPr>
      </p:pic>
      <p:pic>
        <p:nvPicPr>
          <p:cNvPr id="24" name="Afbeelding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515" y="3468563"/>
            <a:ext cx="2659469" cy="3324337"/>
          </a:xfrm>
          <a:prstGeom prst="rect">
            <a:avLst/>
          </a:prstGeom>
        </p:spPr>
      </p:pic>
      <p:pic>
        <p:nvPicPr>
          <p:cNvPr id="25" name="Afbeelding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898" y="1703794"/>
            <a:ext cx="3986644" cy="4651083"/>
          </a:xfrm>
          <a:prstGeom prst="rect">
            <a:avLst/>
          </a:prstGeom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615" y="2024898"/>
            <a:ext cx="3295670" cy="2525801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808" y="1526997"/>
            <a:ext cx="3296638" cy="2663683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463" y="4955621"/>
            <a:ext cx="3296638" cy="1730734"/>
          </a:xfrm>
          <a:prstGeom prst="rect">
            <a:avLst/>
          </a:prstGeom>
        </p:spPr>
      </p:pic>
      <p:pic>
        <p:nvPicPr>
          <p:cNvPr id="31" name="Afbeelding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018" y="5058948"/>
            <a:ext cx="3296638" cy="1619473"/>
          </a:xfrm>
          <a:prstGeom prst="rect">
            <a:avLst/>
          </a:prstGeom>
        </p:spPr>
      </p:pic>
      <p:cxnSp>
        <p:nvCxnSpPr>
          <p:cNvPr id="33" name="Rechte verbindingslijn 32"/>
          <p:cNvCxnSpPr/>
          <p:nvPr/>
        </p:nvCxnSpPr>
        <p:spPr>
          <a:xfrm>
            <a:off x="1005840" y="873212"/>
            <a:ext cx="656" cy="67138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/>
          <p:cNvCxnSpPr/>
          <p:nvPr/>
        </p:nvCxnSpPr>
        <p:spPr>
          <a:xfrm>
            <a:off x="1127913" y="879302"/>
            <a:ext cx="656" cy="67138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/>
          <p:cNvCxnSpPr/>
          <p:nvPr/>
        </p:nvCxnSpPr>
        <p:spPr>
          <a:xfrm>
            <a:off x="4592574" y="862702"/>
            <a:ext cx="656" cy="67138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/>
          <p:cNvCxnSpPr/>
          <p:nvPr/>
        </p:nvCxnSpPr>
        <p:spPr>
          <a:xfrm>
            <a:off x="9040539" y="779892"/>
            <a:ext cx="656" cy="67138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16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4 2.59259E-6 L 0.01198 -0.0013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5 -3.33333E-6 L 0.28711 -0.0039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66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4 2.96296E-6 L 0.36276 -0.00834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55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5 2.77556E-17 L 0.01198 -0.00139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6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6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924" y="4020302"/>
            <a:ext cx="3623180" cy="2640921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36" y="933128"/>
            <a:ext cx="4470092" cy="5249417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56" y="4020303"/>
            <a:ext cx="3700064" cy="2640921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592" y="748539"/>
            <a:ext cx="4326887" cy="3021215"/>
          </a:xfrm>
          <a:prstGeom prst="rect">
            <a:avLst/>
          </a:prstGeom>
        </p:spPr>
      </p:pic>
      <p:sp>
        <p:nvSpPr>
          <p:cNvPr id="18" name="Tekstvak 17"/>
          <p:cNvSpPr txBox="1"/>
          <p:nvPr/>
        </p:nvSpPr>
        <p:spPr>
          <a:xfrm>
            <a:off x="97559" y="748539"/>
            <a:ext cx="87812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err="1" smtClean="0"/>
              <a:t>Schanddiktat</a:t>
            </a:r>
            <a:r>
              <a:rPr lang="nl-NL" sz="2800" b="1" dirty="0" smtClean="0"/>
              <a:t> </a:t>
            </a:r>
            <a:r>
              <a:rPr lang="nl-NL" sz="2800" b="1" dirty="0" smtClean="0"/>
              <a:t>ongedaan maken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1938: Der Anschluss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Oostenrijk ingelijfd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Door vrije verkiezingen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1938: Tsjechoslowakije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Daar woonden veel Duitsers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Met instemming van Frankrijk en Engeland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Om de vrede te bewaren!!!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65910" y="149286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Hitler werkt aan Groot-Duitsland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9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 bldLvl="2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206</Words>
  <Application>Microsoft Office PowerPoint</Application>
  <PresentationFormat>Breedbeeld</PresentationFormat>
  <Paragraphs>76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Arial</vt:lpstr>
      <vt:lpstr>Broadway</vt:lpstr>
      <vt:lpstr>Calibri</vt:lpstr>
      <vt:lpstr>Calibri Light</vt:lpstr>
      <vt:lpstr>Old English Text MT</vt:lpstr>
      <vt:lpstr>Wingdings</vt:lpstr>
      <vt:lpstr>Kantoorthema</vt:lpstr>
      <vt:lpstr>Het interbellum De opkomst van Adolf Hitler</vt:lpstr>
      <vt:lpstr>1923 – crisis in Duitsland</vt:lpstr>
      <vt:lpstr>Nationaalsocialisme</vt:lpstr>
      <vt:lpstr>Antisemitisme</vt:lpstr>
      <vt:lpstr>Antidemocratisch </vt:lpstr>
      <vt:lpstr>Das Schanddiktat</vt:lpstr>
      <vt:lpstr>Hitler aan de macht</vt:lpstr>
      <vt:lpstr>Antisemitische maatregelen</vt:lpstr>
      <vt:lpstr>Hitler werkt aan Groot-Duitsland</vt:lpstr>
    </vt:vector>
  </TitlesOfParts>
  <Company>SPVOZN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Eerste Wereldoorlog oorzaken en aanleiding</dc:title>
  <dc:creator>SPVOZN</dc:creator>
  <cp:lastModifiedBy>Claudio Ruffin (rfc)</cp:lastModifiedBy>
  <cp:revision>126</cp:revision>
  <dcterms:created xsi:type="dcterms:W3CDTF">2015-11-11T10:17:59Z</dcterms:created>
  <dcterms:modified xsi:type="dcterms:W3CDTF">2016-06-26T11:16:03Z</dcterms:modified>
</cp:coreProperties>
</file>