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84" r:id="rId4"/>
    <p:sldId id="286" r:id="rId5"/>
    <p:sldId id="285" r:id="rId6"/>
    <p:sldId id="287" r:id="rId7"/>
    <p:sldId id="288" r:id="rId8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32" y="3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 smtClean="0"/>
              <a:t>Klik om de ondertitelstijl van het model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93696-51DF-4C1A-8297-98423E49DB6D}" type="datetimeFigureOut">
              <a:rPr lang="nl-NL" smtClean="0"/>
              <a:t>25-12-2015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63767-5AD4-475D-83D3-BAFE44645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845516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93696-51DF-4C1A-8297-98423E49DB6D}" type="datetimeFigureOut">
              <a:rPr lang="nl-NL" smtClean="0"/>
              <a:t>25-12-2015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63767-5AD4-475D-83D3-BAFE44645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38017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93696-51DF-4C1A-8297-98423E49DB6D}" type="datetimeFigureOut">
              <a:rPr lang="nl-NL" smtClean="0"/>
              <a:t>25-12-2015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63767-5AD4-475D-83D3-BAFE44645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958946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93696-51DF-4C1A-8297-98423E49DB6D}" type="datetimeFigureOut">
              <a:rPr lang="nl-NL" smtClean="0"/>
              <a:t>25-12-2015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63767-5AD4-475D-83D3-BAFE44645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026898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93696-51DF-4C1A-8297-98423E49DB6D}" type="datetimeFigureOut">
              <a:rPr lang="nl-NL" smtClean="0"/>
              <a:t>25-12-2015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63767-5AD4-475D-83D3-BAFE44645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325025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93696-51DF-4C1A-8297-98423E49DB6D}" type="datetimeFigureOut">
              <a:rPr lang="nl-NL" smtClean="0"/>
              <a:t>25-12-2015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63767-5AD4-475D-83D3-BAFE44645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223118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93696-51DF-4C1A-8297-98423E49DB6D}" type="datetimeFigureOut">
              <a:rPr lang="nl-NL" smtClean="0"/>
              <a:t>25-12-2015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63767-5AD4-475D-83D3-BAFE44645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24500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93696-51DF-4C1A-8297-98423E49DB6D}" type="datetimeFigureOut">
              <a:rPr lang="nl-NL" smtClean="0"/>
              <a:t>25-12-2015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63767-5AD4-475D-83D3-BAFE44645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843955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93696-51DF-4C1A-8297-98423E49DB6D}" type="datetimeFigureOut">
              <a:rPr lang="nl-NL" smtClean="0"/>
              <a:t>25-12-2015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63767-5AD4-475D-83D3-BAFE44645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481745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93696-51DF-4C1A-8297-98423E49DB6D}" type="datetimeFigureOut">
              <a:rPr lang="nl-NL" smtClean="0"/>
              <a:t>25-12-2015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63767-5AD4-475D-83D3-BAFE44645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509863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393696-51DF-4C1A-8297-98423E49DB6D}" type="datetimeFigureOut">
              <a:rPr lang="nl-NL" smtClean="0"/>
              <a:t>25-12-2015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CE63767-5AD4-475D-83D3-BAFE44645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477847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40000"/>
            <a:lum/>
          </a:blip>
          <a:srcRect/>
          <a:stretch>
            <a:fillRect t="-17000" b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393696-51DF-4C1A-8297-98423E49DB6D}" type="datetimeFigureOut">
              <a:rPr lang="nl-NL" smtClean="0"/>
              <a:t>25-12-2015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E63767-5AD4-475D-83D3-BAFE4464570A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244587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g"/><Relationship Id="rId3" Type="http://schemas.openxmlformats.org/officeDocument/2006/relationships/image" Target="../media/image7.jpg"/><Relationship Id="rId7" Type="http://schemas.openxmlformats.org/officeDocument/2006/relationships/image" Target="../media/image11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eg"/><Relationship Id="rId9" Type="http://schemas.openxmlformats.org/officeDocument/2006/relationships/image" Target="../media/image13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jpg"/><Relationship Id="rId3" Type="http://schemas.openxmlformats.org/officeDocument/2006/relationships/image" Target="../media/image17.jpg"/><Relationship Id="rId7" Type="http://schemas.openxmlformats.org/officeDocument/2006/relationships/image" Target="../media/image21.jpe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20.jpg"/><Relationship Id="rId5" Type="http://schemas.openxmlformats.org/officeDocument/2006/relationships/image" Target="../media/image19.jpeg"/><Relationship Id="rId4" Type="http://schemas.openxmlformats.org/officeDocument/2006/relationships/image" Target="../media/image1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323975" y="3649362"/>
            <a:ext cx="9144000" cy="1727501"/>
          </a:xfrm>
        </p:spPr>
        <p:txBody>
          <a:bodyPr>
            <a:normAutofit/>
          </a:bodyPr>
          <a:lstStyle/>
          <a:p>
            <a:r>
              <a:rPr lang="nl-NL" sz="72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Het interbellum</a:t>
            </a:r>
            <a:r>
              <a:rPr lang="nl-NL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ld English Text MT" panose="03040902040508030806" pitchFamily="66" charset="0"/>
              </a:rPr>
              <a:t/>
            </a:r>
            <a:br>
              <a:rPr lang="nl-NL" sz="7200" b="1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Old English Text MT" panose="03040902040508030806" pitchFamily="66" charset="0"/>
              </a:rPr>
            </a:br>
            <a:r>
              <a:rPr lang="nl-NL" sz="4000" dirty="0" smtClean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De Grote Crisis</a:t>
            </a:r>
            <a:endParaRPr lang="nl-NL" sz="4000" dirty="0">
              <a:solidFill>
                <a:srgbClr val="0070C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2162175" y="5478463"/>
            <a:ext cx="5638800" cy="1217612"/>
          </a:xfrm>
        </p:spPr>
        <p:txBody>
          <a:bodyPr>
            <a:normAutofit/>
          </a:bodyPr>
          <a:lstStyle/>
          <a:p>
            <a:r>
              <a:rPr lang="nl-NL" sz="3200" b="1" dirty="0" smtClean="0">
                <a:solidFill>
                  <a:srgbClr val="FF0000"/>
                </a:solidFill>
              </a:rPr>
              <a:t>Tijd van wereldoorlogen</a:t>
            </a:r>
          </a:p>
          <a:p>
            <a:r>
              <a:rPr lang="nl-NL" sz="3200" b="1" dirty="0" smtClean="0">
                <a:solidFill>
                  <a:srgbClr val="FF0000"/>
                </a:solidFill>
              </a:rPr>
              <a:t>1900 – 1950   </a:t>
            </a:r>
            <a:endParaRPr lang="nl-NL" sz="3200" b="1" dirty="0">
              <a:solidFill>
                <a:srgbClr val="FF0000"/>
              </a:solidFill>
            </a:endParaRPr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23429" y="5478463"/>
            <a:ext cx="1078992" cy="1078992"/>
          </a:xfrm>
          <a:prstGeom prst="rect">
            <a:avLst/>
          </a:prstGeom>
        </p:spPr>
      </p:pic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53879" y="41715"/>
            <a:ext cx="2810454" cy="38053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6413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77390" y="153161"/>
            <a:ext cx="9770364" cy="492611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1923 – crisis in Duitsland</a:t>
            </a:r>
            <a:endParaRPr lang="nl-N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97559" y="748539"/>
            <a:ext cx="7417491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/>
              <a:t>Duitse regering zit in geldnood</a:t>
            </a:r>
            <a:endParaRPr lang="nl-NL" sz="2800" b="1" dirty="0" smtClean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/>
              <a:t>Herstelbetalingen worden gestopt</a:t>
            </a:r>
            <a:endParaRPr lang="nl-NL" sz="2800" b="1" dirty="0" smtClean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/>
              <a:t>Frankrijk bezet Ruhrgebied </a:t>
            </a:r>
            <a:endParaRPr lang="nl-NL" sz="2800" b="1" dirty="0" smtClean="0"/>
          </a:p>
          <a:p>
            <a:pPr lvl="1">
              <a:lnSpc>
                <a:spcPct val="150000"/>
              </a:lnSpc>
            </a:pPr>
            <a:r>
              <a:rPr lang="nl-NL" sz="2800" b="1" dirty="0" smtClean="0"/>
              <a:t>= belangrijk Duits industriegebied</a:t>
            </a:r>
            <a:endParaRPr lang="nl-NL" sz="2800" b="1" dirty="0" smtClean="0"/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i="1" dirty="0" smtClean="0"/>
              <a:t>Duitsland produceert minder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i="1" dirty="0" smtClean="0"/>
              <a:t>Nog minder geld voor de Duitse economie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/>
              <a:t>Duitse arbeiders gaan staken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i="1" dirty="0"/>
              <a:t>Duitsland produceert minder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i="1" dirty="0"/>
              <a:t>Nog minder geld voor de Duitse </a:t>
            </a:r>
            <a:r>
              <a:rPr lang="nl-NL" sz="2800" b="1" i="1" dirty="0" smtClean="0"/>
              <a:t>economie</a:t>
            </a:r>
            <a:endParaRPr lang="nl-NL" sz="2800" b="1" i="1" dirty="0"/>
          </a:p>
        </p:txBody>
      </p:sp>
      <p:pic>
        <p:nvPicPr>
          <p:cNvPr id="22" name="Afbeelding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9208" y="3506400"/>
            <a:ext cx="4716992" cy="3182333"/>
          </a:xfrm>
          <a:prstGeom prst="rect">
            <a:avLst/>
          </a:prstGeom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6811" y="764858"/>
            <a:ext cx="5286309" cy="33303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2625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000"/>
                            </p:stCondLst>
                            <p:childTnLst>
                              <p:par>
                                <p:cTn id="59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77390" y="153161"/>
            <a:ext cx="9770364" cy="492611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Hyperinflatie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97559" y="748539"/>
            <a:ext cx="8781265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/>
              <a:t>Duitse regering gaat geld bijdrukken</a:t>
            </a:r>
            <a:endParaRPr lang="nl-NL" sz="2800" b="1" dirty="0" smtClean="0"/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/>
              <a:t>Inflatie = geld wordt minder waard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olidFill>
                  <a:srgbClr val="FF0000"/>
                </a:solidFill>
              </a:rPr>
              <a:t>Hyperinflatie</a:t>
            </a:r>
            <a:r>
              <a:rPr lang="nl-NL" sz="2800" b="1" dirty="0" smtClean="0"/>
              <a:t> = geld is bijna niets meer waard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/>
              <a:t>Inflatie van bijna 800 miljoen procent!!!</a:t>
            </a:r>
          </a:p>
        </p:txBody>
      </p:sp>
      <p:pic>
        <p:nvPicPr>
          <p:cNvPr id="22" name="Afbeelding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632" y="3396996"/>
            <a:ext cx="2971800" cy="1704958"/>
          </a:xfrm>
          <a:prstGeom prst="rect">
            <a:avLst/>
          </a:prstGeom>
        </p:spPr>
      </p:pic>
      <p:pic>
        <p:nvPicPr>
          <p:cNvPr id="6" name="Afbeelding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0842" y="5244415"/>
            <a:ext cx="2971800" cy="1538732"/>
          </a:xfrm>
          <a:prstGeom prst="rect">
            <a:avLst/>
          </a:prstGeom>
        </p:spPr>
      </p:pic>
      <p:pic>
        <p:nvPicPr>
          <p:cNvPr id="7" name="Afbeelding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8966" y="3357211"/>
            <a:ext cx="2627212" cy="1704958"/>
          </a:xfrm>
          <a:prstGeom prst="rect">
            <a:avLst/>
          </a:prstGeom>
        </p:spPr>
      </p:pic>
      <p:pic>
        <p:nvPicPr>
          <p:cNvPr id="8" name="Afbeelding 7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7536" y="4049234"/>
            <a:ext cx="2971800" cy="1367501"/>
          </a:xfrm>
          <a:prstGeom prst="rect">
            <a:avLst/>
          </a:prstGeom>
        </p:spPr>
      </p:pic>
      <p:pic>
        <p:nvPicPr>
          <p:cNvPr id="10" name="Afbeelding 9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8032" y="1652498"/>
            <a:ext cx="2971800" cy="1693488"/>
          </a:xfrm>
          <a:prstGeom prst="rect">
            <a:avLst/>
          </a:prstGeom>
        </p:spPr>
      </p:pic>
      <p:graphicFrame>
        <p:nvGraphicFramePr>
          <p:cNvPr id="2" name="Tabe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40910358"/>
              </p:ext>
            </p:extLst>
          </p:nvPr>
        </p:nvGraphicFramePr>
        <p:xfrm>
          <a:off x="2513076" y="3490298"/>
          <a:ext cx="6115304" cy="2060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7652"/>
                <a:gridCol w="3057652"/>
              </a:tblGrid>
              <a:tr h="515050">
                <a:tc>
                  <a:txBody>
                    <a:bodyPr/>
                    <a:lstStyle/>
                    <a:p>
                      <a:pPr algn="l"/>
                      <a:r>
                        <a:rPr lang="nl-NL" b="1" dirty="0" smtClean="0"/>
                        <a:t>Datum</a:t>
                      </a:r>
                      <a:endParaRPr lang="nl-NL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l"/>
                      <a:r>
                        <a:rPr lang="nl-NL" b="1" dirty="0" smtClean="0"/>
                        <a:t>Broodprijs (in Rijksmark)</a:t>
                      </a:r>
                      <a:endParaRPr lang="nl-NL" b="1" dirty="0"/>
                    </a:p>
                  </a:txBody>
                  <a:tcPr anchor="ctr"/>
                </a:tc>
              </a:tr>
              <a:tr h="515050">
                <a:tc>
                  <a:txBody>
                    <a:bodyPr/>
                    <a:lstStyle/>
                    <a:p>
                      <a:r>
                        <a:rPr lang="nl-NL" b="1" dirty="0" smtClean="0"/>
                        <a:t>Januari 1923</a:t>
                      </a:r>
                      <a:endParaRPr lang="nl-NL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250</a:t>
                      </a:r>
                      <a:endParaRPr lang="nl-NL" b="1" dirty="0"/>
                    </a:p>
                  </a:txBody>
                  <a:tcPr anchor="ctr"/>
                </a:tc>
              </a:tr>
              <a:tr h="515050">
                <a:tc>
                  <a:txBody>
                    <a:bodyPr/>
                    <a:lstStyle/>
                    <a:p>
                      <a:r>
                        <a:rPr lang="nl-NL" b="1" dirty="0" smtClean="0"/>
                        <a:t>September 1923</a:t>
                      </a:r>
                      <a:endParaRPr lang="nl-NL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1.500.000</a:t>
                      </a:r>
                      <a:endParaRPr lang="nl-NL" b="1" dirty="0"/>
                    </a:p>
                  </a:txBody>
                  <a:tcPr anchor="ctr"/>
                </a:tc>
              </a:tr>
              <a:tr h="515050">
                <a:tc>
                  <a:txBody>
                    <a:bodyPr/>
                    <a:lstStyle/>
                    <a:p>
                      <a:r>
                        <a:rPr lang="nl-NL" b="1" dirty="0" smtClean="0"/>
                        <a:t>November 1923</a:t>
                      </a:r>
                      <a:endParaRPr lang="nl-NL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r>
                        <a:rPr lang="nl-NL" b="1" dirty="0" smtClean="0"/>
                        <a:t>200.000.000.000</a:t>
                      </a:r>
                      <a:endParaRPr lang="nl-NL" b="1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12" name="Afbeelding 11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496" y="3352093"/>
            <a:ext cx="2463209" cy="3431716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15121" y="277825"/>
            <a:ext cx="4021200" cy="3015900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88191" y="3506084"/>
            <a:ext cx="5885674" cy="27762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8851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ircle(in)">
                                      <p:cBhvr>
                                        <p:cTn id="3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1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5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9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0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77390" y="153161"/>
            <a:ext cx="9770364" cy="492611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1924 – herstel van de economie</a:t>
            </a:r>
            <a:endParaRPr lang="nl-NL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sp>
        <p:nvSpPr>
          <p:cNvPr id="18" name="Tekstvak 17"/>
          <p:cNvSpPr txBox="1"/>
          <p:nvPr/>
        </p:nvSpPr>
        <p:spPr>
          <a:xfrm>
            <a:off x="728495" y="1306323"/>
            <a:ext cx="9275041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/>
              <a:t>Herstelbetalingen worden verlaagd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/>
              <a:t>VS gaan Duitsland geld lenen</a:t>
            </a:r>
            <a:endParaRPr lang="nl-NL" sz="2800" b="1" dirty="0" smtClean="0"/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/>
              <a:t>Herstelbetalingen kunnen weer gedaan worden 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/>
              <a:t>Duitse fabrieken kunnen weer produceren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/>
              <a:t>Duitsers en Fransen kopen meer producten uit de VS</a:t>
            </a:r>
            <a:endParaRPr lang="nl-NL" sz="2800" b="1" dirty="0" smtClean="0"/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/>
              <a:t>Economie beter in Duitsland en de VS</a:t>
            </a:r>
            <a:endParaRPr lang="nl-NL" sz="2800" b="1" i="1" dirty="0"/>
          </a:p>
        </p:txBody>
      </p:sp>
    </p:spTree>
    <p:extLst>
      <p:ext uri="{BB962C8B-B14F-4D97-AF65-F5344CB8AC3E}">
        <p14:creationId xmlns:p14="http://schemas.microsoft.com/office/powerpoint/2010/main" val="2842823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kstvak 17"/>
          <p:cNvSpPr txBox="1"/>
          <p:nvPr/>
        </p:nvSpPr>
        <p:spPr>
          <a:xfrm>
            <a:off x="97559" y="748539"/>
            <a:ext cx="8781265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/>
              <a:t>Wall Street Crash</a:t>
            </a:r>
            <a:endParaRPr lang="nl-NL" sz="2800" b="1" dirty="0" smtClean="0"/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/>
              <a:t>Aandelencrisis 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/>
              <a:t>Mensen zijn hun geld kwijt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/>
              <a:t>Bedrijven gaan failliet</a:t>
            </a:r>
          </a:p>
          <a:p>
            <a:pPr marL="457200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/>
              <a:t>Crisis in de VS </a:t>
            </a:r>
            <a:r>
              <a:rPr lang="nl-NL" sz="2800" b="1" dirty="0" smtClean="0">
                <a:sym typeface="Wingdings" panose="05000000000000000000" pitchFamily="2" charset="2"/>
              </a:rPr>
              <a:t> crisis in Duitsland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ym typeface="Wingdings" panose="05000000000000000000" pitchFamily="2" charset="2"/>
              </a:rPr>
              <a:t>Geen leningen meer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ym typeface="Wingdings" panose="05000000000000000000" pitchFamily="2" charset="2"/>
              </a:rPr>
              <a:t>Leningen moeten meteen terugbetaald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>
                <a:sym typeface="Wingdings" panose="05000000000000000000" pitchFamily="2" charset="2"/>
              </a:rPr>
              <a:t>Geen Duitse producten meer gekocht</a:t>
            </a:r>
            <a:r>
              <a:rPr lang="nl-NL" sz="2800" b="1" dirty="0" smtClean="0"/>
              <a:t>!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77390" y="153161"/>
            <a:ext cx="9770364" cy="492611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1929 – </a:t>
            </a:r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De Grote Crisis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pic>
        <p:nvPicPr>
          <p:cNvPr id="22" name="Afbeelding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5702" y="3051770"/>
            <a:ext cx="6388718" cy="3605062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44915" y="347401"/>
            <a:ext cx="5040779" cy="3805789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71718" y="190755"/>
            <a:ext cx="4294370" cy="3805789"/>
          </a:xfrm>
          <a:prstGeom prst="rect">
            <a:avLst/>
          </a:prstGeom>
        </p:spPr>
      </p:pic>
      <p:graphicFrame>
        <p:nvGraphicFramePr>
          <p:cNvPr id="3" name="Tabe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023092"/>
              </p:ext>
            </p:extLst>
          </p:nvPr>
        </p:nvGraphicFramePr>
        <p:xfrm>
          <a:off x="1913128" y="4291075"/>
          <a:ext cx="8245856" cy="23344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61464"/>
                <a:gridCol w="1840992"/>
                <a:gridCol w="1847088"/>
                <a:gridCol w="2496312"/>
              </a:tblGrid>
              <a:tr h="583608">
                <a:tc>
                  <a:txBody>
                    <a:bodyPr/>
                    <a:lstStyle/>
                    <a:p>
                      <a:r>
                        <a:rPr lang="nl-NL" b="1" dirty="0" smtClean="0"/>
                        <a:t>bedrijf</a:t>
                      </a:r>
                      <a:endParaRPr lang="nl-NL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/>
                        <a:t>September 1929</a:t>
                      </a:r>
                      <a:endParaRPr lang="nl-NL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/>
                        <a:t>November 1929</a:t>
                      </a:r>
                      <a:endParaRPr lang="nl-NL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/>
                        <a:t>waardevermindering</a:t>
                      </a:r>
                      <a:endParaRPr lang="nl-NL" b="1" dirty="0"/>
                    </a:p>
                  </a:txBody>
                  <a:tcPr anchor="ctr"/>
                </a:tc>
              </a:tr>
              <a:tr h="583608">
                <a:tc>
                  <a:txBody>
                    <a:bodyPr/>
                    <a:lstStyle/>
                    <a:p>
                      <a:r>
                        <a:rPr lang="nl-NL" b="1" dirty="0" smtClean="0"/>
                        <a:t>General Motors</a:t>
                      </a:r>
                      <a:endParaRPr lang="nl-NL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/>
                        <a:t>$ 72,75</a:t>
                      </a:r>
                      <a:endParaRPr lang="nl-NL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/>
                        <a:t>$ 36,00</a:t>
                      </a:r>
                      <a:endParaRPr lang="nl-NL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/>
                        <a:t>51%</a:t>
                      </a:r>
                      <a:endParaRPr lang="nl-NL" b="1" dirty="0"/>
                    </a:p>
                  </a:txBody>
                  <a:tcPr anchor="ctr"/>
                </a:tc>
              </a:tr>
              <a:tr h="583608">
                <a:tc>
                  <a:txBody>
                    <a:bodyPr/>
                    <a:lstStyle/>
                    <a:p>
                      <a:r>
                        <a:rPr lang="nl-NL" b="1" dirty="0" smtClean="0"/>
                        <a:t>U.S.</a:t>
                      </a:r>
                      <a:r>
                        <a:rPr lang="nl-NL" b="1" baseline="0" dirty="0" smtClean="0"/>
                        <a:t> Steel</a:t>
                      </a:r>
                      <a:endParaRPr lang="nl-NL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/>
                        <a:t>$ 261,50</a:t>
                      </a:r>
                      <a:endParaRPr lang="nl-NL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/>
                        <a:t>$ 150,00</a:t>
                      </a:r>
                      <a:endParaRPr lang="nl-NL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/>
                        <a:t>43%</a:t>
                      </a:r>
                      <a:endParaRPr lang="nl-NL" b="1" dirty="0"/>
                    </a:p>
                  </a:txBody>
                  <a:tcPr anchor="ctr"/>
                </a:tc>
              </a:tr>
              <a:tr h="583608">
                <a:tc>
                  <a:txBody>
                    <a:bodyPr/>
                    <a:lstStyle/>
                    <a:p>
                      <a:r>
                        <a:rPr lang="nl-NL" b="1" dirty="0" smtClean="0"/>
                        <a:t>Radio Corporation</a:t>
                      </a:r>
                      <a:endParaRPr lang="nl-NL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/>
                        <a:t>$ 101,00</a:t>
                      </a:r>
                      <a:endParaRPr lang="nl-NL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/>
                        <a:t>$ 28,00</a:t>
                      </a:r>
                      <a:endParaRPr lang="nl-NL" b="1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nl-NL" b="1" dirty="0" smtClean="0"/>
                        <a:t>73%</a:t>
                      </a:r>
                      <a:endParaRPr lang="nl-NL" b="1" dirty="0"/>
                    </a:p>
                  </a:txBody>
                  <a:tcPr anchor="ctr"/>
                </a:tc>
              </a:tr>
            </a:tbl>
          </a:graphicData>
        </a:graphic>
      </p:graphicFrame>
      <p:sp>
        <p:nvSpPr>
          <p:cNvPr id="5" name="Ovaal 4"/>
          <p:cNvSpPr/>
          <p:nvPr/>
        </p:nvSpPr>
        <p:spPr>
          <a:xfrm>
            <a:off x="9765792" y="813816"/>
            <a:ext cx="658368" cy="1734850"/>
          </a:xfrm>
          <a:prstGeom prst="ellipse">
            <a:avLst/>
          </a:prstGeom>
          <a:noFill/>
          <a:ln w="635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373152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3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3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000"/>
                            </p:stCondLst>
                            <p:childTnLst>
                              <p:par>
                                <p:cTn id="54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1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  <p:bldP spid="5" grpId="0" animBg="1"/>
      <p:bldP spid="5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kstvak 17"/>
          <p:cNvSpPr txBox="1"/>
          <p:nvPr/>
        </p:nvSpPr>
        <p:spPr>
          <a:xfrm>
            <a:off x="97559" y="748539"/>
            <a:ext cx="8781265" cy="33239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nl-NL" sz="2800" b="1" dirty="0" smtClean="0"/>
              <a:t>Crisis komt hard aan in Duitsland</a:t>
            </a:r>
            <a:endParaRPr lang="nl-NL" sz="2800" b="1" dirty="0" smtClean="0"/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/>
              <a:t>Opnieuw hoge inflatie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/>
              <a:t>Enorme werkeloosheid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/>
              <a:t>Geen geld voor armoedebestrijding</a:t>
            </a:r>
          </a:p>
          <a:p>
            <a:pPr marL="914400" lvl="1" indent="-4572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nl-NL" sz="2800" b="1" dirty="0" smtClean="0"/>
              <a:t>Veel mensen zien geen toekomst meer</a:t>
            </a:r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77390" y="153161"/>
            <a:ext cx="9770364" cy="492611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1929 – </a:t>
            </a:r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De Grote Crisis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pic>
        <p:nvPicPr>
          <p:cNvPr id="22" name="Afbeelding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11721" y="3353510"/>
            <a:ext cx="4189956" cy="3133359"/>
          </a:xfrm>
          <a:prstGeom prst="rect">
            <a:avLst/>
          </a:prstGeom>
        </p:spPr>
      </p:pic>
      <p:pic>
        <p:nvPicPr>
          <p:cNvPr id="13" name="Afbeelding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8308" y="257627"/>
            <a:ext cx="2701772" cy="4371800"/>
          </a:xfrm>
          <a:prstGeom prst="rect">
            <a:avLst/>
          </a:prstGeom>
        </p:spPr>
      </p:pic>
      <p:pic>
        <p:nvPicPr>
          <p:cNvPr id="15" name="Afbeelding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142" y="3353687"/>
            <a:ext cx="4294370" cy="3149204"/>
          </a:xfrm>
          <a:prstGeom prst="rect">
            <a:avLst/>
          </a:prstGeom>
        </p:spPr>
      </p:pic>
      <p:sp>
        <p:nvSpPr>
          <p:cNvPr id="10" name="Ovaal 9"/>
          <p:cNvSpPr/>
          <p:nvPr/>
        </p:nvSpPr>
        <p:spPr>
          <a:xfrm>
            <a:off x="2548127" y="5465064"/>
            <a:ext cx="292608" cy="216946"/>
          </a:xfrm>
          <a:prstGeom prst="ellipse">
            <a:avLst/>
          </a:prstGeom>
          <a:noFill/>
          <a:ln w="63500">
            <a:solidFill>
              <a:srgbClr val="00206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/>
          </a:p>
        </p:txBody>
      </p:sp>
      <p:pic>
        <p:nvPicPr>
          <p:cNvPr id="11" name="Afbeelding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68308" y="537233"/>
            <a:ext cx="2701772" cy="3746597"/>
          </a:xfrm>
          <a:prstGeom prst="rect">
            <a:avLst/>
          </a:prstGeom>
        </p:spPr>
      </p:pic>
      <p:pic>
        <p:nvPicPr>
          <p:cNvPr id="12" name="Afbeelding 11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4329" y="3913632"/>
            <a:ext cx="3739747" cy="2780683"/>
          </a:xfrm>
          <a:prstGeom prst="rect">
            <a:avLst/>
          </a:prstGeom>
        </p:spPr>
      </p:pic>
      <p:pic>
        <p:nvPicPr>
          <p:cNvPr id="14" name="Afbeelding 13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09237" y="3553062"/>
            <a:ext cx="4951135" cy="2970680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6295" y="1797634"/>
            <a:ext cx="4900363" cy="2950391"/>
          </a:xfrm>
          <a:prstGeom prst="rect">
            <a:avLst/>
          </a:prstGeom>
        </p:spPr>
      </p:pic>
      <p:sp>
        <p:nvSpPr>
          <p:cNvPr id="2" name="Rechthoek 1"/>
          <p:cNvSpPr/>
          <p:nvPr/>
        </p:nvSpPr>
        <p:spPr>
          <a:xfrm>
            <a:off x="2737372" y="4389449"/>
            <a:ext cx="15488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nl-NL" sz="5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30 %</a:t>
            </a:r>
            <a:endParaRPr lang="nl-NL" sz="5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883985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3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6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70833E-6 2.96296E-6 L 0.07383 -0.21898 " pathEditMode="relative" rAng="0" ptsTypes="AA">
                                      <p:cBhvr>
                                        <p:cTn id="3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711" y="-1092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59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6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6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1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1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2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83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88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1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9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uiExpand="1" build="p" bldLvl="2"/>
      <p:bldP spid="10" grpId="0" animBg="1"/>
      <p:bldP spid="10" grpId="1" animBg="1"/>
      <p:bldP spid="10" grpId="2" animBg="1"/>
      <p:bldP spid="2" grpId="0"/>
      <p:bldP spid="2" grpId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>
          <a:xfrm>
            <a:off x="577390" y="153161"/>
            <a:ext cx="9770364" cy="492611"/>
          </a:xfrm>
        </p:spPr>
        <p:txBody>
          <a:bodyPr>
            <a:normAutofit fontScale="90000"/>
          </a:bodyPr>
          <a:lstStyle/>
          <a:p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1929 – </a:t>
            </a:r>
            <a:r>
              <a:rPr lang="nl-NL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De Grote Crisis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  <p:pic>
        <p:nvPicPr>
          <p:cNvPr id="22" name="Afbeelding 2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390" y="664478"/>
            <a:ext cx="4268930" cy="6029563"/>
          </a:xfrm>
          <a:prstGeom prst="rect">
            <a:avLst/>
          </a:prstGeom>
        </p:spPr>
      </p:pic>
      <p:pic>
        <p:nvPicPr>
          <p:cNvPr id="16" name="Afbeelding 1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2220" y="792876"/>
            <a:ext cx="2877420" cy="4205459"/>
          </a:xfrm>
          <a:prstGeom prst="rect">
            <a:avLst/>
          </a:prstGeom>
        </p:spPr>
      </p:pic>
      <p:pic>
        <p:nvPicPr>
          <p:cNvPr id="17" name="Afbeelding 1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0771" y="2488582"/>
            <a:ext cx="3113966" cy="4205459"/>
          </a:xfrm>
          <a:prstGeom prst="rect">
            <a:avLst/>
          </a:prstGeom>
        </p:spPr>
      </p:pic>
      <p:sp>
        <p:nvSpPr>
          <p:cNvPr id="3" name="Rechthoek 2"/>
          <p:cNvSpPr/>
          <p:nvPr/>
        </p:nvSpPr>
        <p:spPr>
          <a:xfrm>
            <a:off x="577390" y="664478"/>
            <a:ext cx="2522426" cy="14660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5" name="Rechthoek 4"/>
          <p:cNvSpPr/>
          <p:nvPr/>
        </p:nvSpPr>
        <p:spPr>
          <a:xfrm>
            <a:off x="577390" y="4998335"/>
            <a:ext cx="4268930" cy="169570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9" name="Titel 3"/>
          <p:cNvSpPr txBox="1">
            <a:spLocks/>
          </p:cNvSpPr>
          <p:nvPr/>
        </p:nvSpPr>
        <p:spPr>
          <a:xfrm>
            <a:off x="577390" y="191672"/>
            <a:ext cx="9770364" cy="49261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82500" lnSpcReduction="2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nl-NL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roadway" panose="04040905080B02020502" pitchFamily="82" charset="0"/>
              </a:rPr>
              <a:t>Onze laatste hoop: Hitler</a:t>
            </a:r>
            <a:endParaRPr lang="nl-NL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roadway" panose="04040905080B020205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32384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5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10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4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xit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4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1+ppt_w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" grpId="0" animBg="1"/>
      <p:bldP spid="5" grpId="0" animBg="1"/>
      <p:bldP spid="19" grpId="0"/>
    </p:bld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1378</TotalTime>
  <Words>241</Words>
  <Application>Microsoft Office PowerPoint</Application>
  <PresentationFormat>Breedbeeld</PresentationFormat>
  <Paragraphs>67</Paragraphs>
  <Slides>7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6</vt:i4>
      </vt:variant>
      <vt:variant>
        <vt:lpstr>Thema</vt:lpstr>
      </vt:variant>
      <vt:variant>
        <vt:i4>1</vt:i4>
      </vt:variant>
      <vt:variant>
        <vt:lpstr>Diatitels</vt:lpstr>
      </vt:variant>
      <vt:variant>
        <vt:i4>7</vt:i4>
      </vt:variant>
    </vt:vector>
  </HeadingPairs>
  <TitlesOfParts>
    <vt:vector size="14" baseType="lpstr">
      <vt:lpstr>Arial</vt:lpstr>
      <vt:lpstr>Broadway</vt:lpstr>
      <vt:lpstr>Calibri</vt:lpstr>
      <vt:lpstr>Calibri Light</vt:lpstr>
      <vt:lpstr>Old English Text MT</vt:lpstr>
      <vt:lpstr>Wingdings</vt:lpstr>
      <vt:lpstr>Kantoorthema</vt:lpstr>
      <vt:lpstr>Het interbellum De Grote Crisis</vt:lpstr>
      <vt:lpstr>1923 – crisis in Duitsland</vt:lpstr>
      <vt:lpstr>Hyperinflatie</vt:lpstr>
      <vt:lpstr>1924 – herstel van de economie</vt:lpstr>
      <vt:lpstr>1929 – De Grote Crisis</vt:lpstr>
      <vt:lpstr>1929 – De Grote Crisis</vt:lpstr>
      <vt:lpstr>1929 – De Grote Crisis</vt:lpstr>
    </vt:vector>
  </TitlesOfParts>
  <Company>SPVOZN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Eerste Wereldoorlog oorzaken en aanleiding</dc:title>
  <dc:creator>SPVOZN</dc:creator>
  <cp:lastModifiedBy>SPVOZN</cp:lastModifiedBy>
  <cp:revision>97</cp:revision>
  <dcterms:created xsi:type="dcterms:W3CDTF">2015-11-11T10:17:59Z</dcterms:created>
  <dcterms:modified xsi:type="dcterms:W3CDTF">2015-12-25T03:15:30Z</dcterms:modified>
</cp:coreProperties>
</file>