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notesMasterIdLst>
    <p:notesMasterId r:id="rId13"/>
  </p:notesMasterIdLst>
  <p:sldIdLst>
    <p:sldId id="256" r:id="rId6"/>
    <p:sldId id="257" r:id="rId7"/>
    <p:sldId id="263" r:id="rId8"/>
    <p:sldId id="258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5782D1-7155-3049-1701-549580B80A9E}" v="1" dt="2020-03-20T13:20:37.525"/>
    <p1510:client id="{3E4345A7-EF40-FDD1-56DC-A033773DD928}" v="53" dt="2020-03-20T11:00:37.769"/>
    <p1510:client id="{4A9C31DE-908F-6C17-28CF-2FC18F05F571}" v="24" dt="2020-03-20T10:07:31.085"/>
    <p1510:client id="{A4F890B5-0F0D-FA73-F183-FD9EB9CE9E96}" v="9" dt="2020-03-19T18:21:26.368"/>
    <p1510:client id="{DBA43AEC-37C5-D1A5-C77F-694C2397F618}" v="616" dt="2020-03-20T10:36:16.2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850F9-4D62-4022-96C2-39FAD964E69A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C5805-88F2-4409-BBC3-CBE33FBE49E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In </a:t>
            </a:r>
            <a:r>
              <a:rPr lang="en-US" err="1"/>
              <a:t>totaal</a:t>
            </a:r>
            <a:r>
              <a:rPr lang="en-US"/>
              <a:t> </a:t>
            </a:r>
            <a:r>
              <a:rPr lang="en-US" err="1"/>
              <a:t>ongeveer</a:t>
            </a:r>
            <a:r>
              <a:rPr lang="en-US"/>
              <a:t> 650 </a:t>
            </a:r>
            <a:r>
              <a:rPr lang="en-US" err="1"/>
              <a:t>spieren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C5805-88F2-4409-BBC3-CBE33FBE49E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NL"/>
              <a:t>Botten, gewricht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C39279-8ADB-4B83-818F-D4D61FA3C413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A63103-93C5-4510-80FB-9BE1610E9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E5BE-938F-42CD-A277-2E2AE4F4D2A4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DBF809-3A12-443B-B970-C49747EE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0740F2-4356-4E14-9384-98B92729D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89EB5-6B9E-4E83-B507-C86AA3EFC0C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74531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0587742-0D94-4C2D-82D6-6EA4CBE87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C1653-2CF0-4A61-8207-19C614560B8F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64FD3D-29F3-4D37-86A5-334A79BD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C4134C-2B08-413B-9A8F-5F3A76286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637AE-F56B-4D7E-93BA-456F39B96D2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15218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F5107A-9421-42CB-B012-0ABDDDC84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7D94D-C868-4DD2-8A82-84B33D3A29AC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DE4462-9AA7-4B9D-B247-9FE67ACA7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248AFA-7FB4-42C8-A744-19D5BE60C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6E782-B04E-4ADD-A37D-B3413590D35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95157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F3A6B933-6892-478D-B8B8-36FA6FAA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AC6AE-9AC1-499A-8418-995D46DD9D43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3E6A82CE-7593-4541-B9C1-FA898FA1C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55AF2BBD-BD38-4CB1-ADB4-152774468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8F0A6-E704-455A-A61F-BB9418BC785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17171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6DE1B107-9F92-4719-8314-8E641EAAC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75EBB-D516-4E07-B64C-594F3B112C6A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5AF14244-87E2-46B3-8645-FEAE1E0C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9D7E1EF5-200D-4418-B1CD-3825FB2F6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5FB00-0049-4157-974E-C4688BF8742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98707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>
                <a16:creationId xmlns:a16="http://schemas.microsoft.com/office/drawing/2014/main" id="{3DDD055C-B907-4492-8D51-97AF1894A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F6E64-3ABA-4A8A-8164-41DA79D0B16B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B995B600-A5EA-4AAC-92C8-69B3925E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84292F5B-2530-49EC-8665-C8E91C6A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7168F-201B-4D26-872F-93BE5DB9857E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31258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41CD4A40-3C56-4AB3-839C-ED17EEA57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24742-50B3-41E2-9451-3DC83FFAAAD8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C8B8CEC4-2F9E-40AF-A5AB-C29E3D59E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AD92D767-1058-45B5-945F-682BE3424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B7939-3417-4D8F-8C55-F6135F87997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94874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6486727F-83BA-44B1-90AE-389EB873A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AD2C0-433B-45CA-BB43-96BE8F8AB8E1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69329F07-4F45-44E3-B68E-7C96D1299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F21CD161-DB5B-47FA-B739-6CA41014E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1A2E6-DE79-4293-8CA8-EC709A050CD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99176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081DDB85-3E81-4081-9D0D-BA01C5FEE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B718C-A77C-48BD-BCF6-25AA538E2DE1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D98FC05C-848E-40E8-98A4-39527C464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ED64E9E-0332-4402-B83D-2DF48BA5C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1332D-9DDD-41E5-926A-7E8CDA6407B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33335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D1BCB9-C97A-4868-AA96-3CF1F269E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D889-55B8-4AAA-8D12-665739B36F29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ADCF4F-A684-4DC7-AAD6-E116A5E51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C6B803-D000-4E37-AE24-965634FF8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E5A0B-5CAB-45E3-97CA-20D94DB7FBE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352480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4D4730-EB64-4A76-BEB8-AE97CEB96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328F5-EDFC-4E72-BD0D-CC8D9B5134D9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285D6D-B8CD-4A45-B77D-B95DE2AD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D00D07-7F3A-4BEB-B933-0F6EC73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D5C5B-F40F-49AF-AAE8-17512E74DA8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7684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C0826D-2935-43DB-AED9-39252AB7B1B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0B3B13D-6F02-42EA-BD70-929B7635F072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DFA5AEE8-4D0C-4A72-A1C3-CFF2F3644E4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CC240D81-9951-4AFC-BC05-386200B9A74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C6D158-81F8-46B5-80C6-CA18DD6988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E22695-95A7-48E4-9B84-DF49301F6BD0}" type="datetimeFigureOut">
              <a:rPr lang="nl-NL"/>
              <a:pPr>
                <a:defRPr/>
              </a:pPr>
              <a:t>1-4-2020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9CFD02-0548-4967-A5F5-2CCB27829E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627778-0622-48AF-91B6-658628BBC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468D558-60D1-4A88-B148-39116F9E306B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chooltv.nl/video/gewrichten-hoe-zitten-botten-aan-elkaar-vas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schooltv.nl/beeldbank/clip/20021104_geraamte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vert="horz" anchor="t">
            <a:noAutofit/>
          </a:bodyPr>
          <a:lstStyle/>
          <a:p>
            <a:r>
              <a:rPr lang="en-US" err="1"/>
              <a:t>Basisstof</a:t>
            </a:r>
            <a:r>
              <a:rPr lang="en-US"/>
              <a:t> 4: </a:t>
            </a:r>
            <a:r>
              <a:rPr lang="en-US" err="1"/>
              <a:t>Spieren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err="1"/>
              <a:t>Stevigheid</a:t>
            </a:r>
            <a:r>
              <a:rPr lang="en-US"/>
              <a:t> en </a:t>
            </a:r>
            <a:r>
              <a:rPr lang="en-US" err="1"/>
              <a:t>Beweging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91000"/>
            <a:ext cx="3371850" cy="23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Het </a:t>
            </a:r>
            <a:r>
              <a:rPr lang="en-US" err="1"/>
              <a:t>spierstelsel</a:t>
            </a:r>
            <a:r>
              <a:rPr lang="en-US"/>
              <a:t>.</a:t>
            </a:r>
            <a:endParaRPr lang="en-US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</a:endParaRPr>
          </a:p>
        </p:txBody>
      </p:sp>
      <p:pic>
        <p:nvPicPr>
          <p:cNvPr id="1026" name="Picture 2" descr="http://www.muscle-fitness-tips.net/image-files/muscle-build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7830" y="1867619"/>
            <a:ext cx="2043684" cy="2743200"/>
          </a:xfrm>
          <a:prstGeom prst="rect">
            <a:avLst/>
          </a:prstGeom>
          <a:noFill/>
        </p:spPr>
      </p:pic>
      <p:pic>
        <p:nvPicPr>
          <p:cNvPr id="1030" name="Picture 6" descr="http://www.webklik.nl/user_files/2009_10/69163/muscle_man_run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524000"/>
            <a:ext cx="3048000" cy="4858804"/>
          </a:xfrm>
          <a:prstGeom prst="rect">
            <a:avLst/>
          </a:prstGeom>
          <a:noFill/>
        </p:spPr>
      </p:pic>
      <p:pic>
        <p:nvPicPr>
          <p:cNvPr id="1032" name="Picture 8" descr="http://cdnimg.visualizeus.com/thumbs/7e/88/biceps,gym,muscular,strong,woman,workout-7e887b333b0526d950426a5851d04655_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124200"/>
            <a:ext cx="1972979" cy="2971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7CCBA14C-CDC3-40C4-9CD7-2559E13DE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nl-NL"/>
              <a:t>De spieren zitten vast aan het bot.( skeletspieren)</a:t>
            </a:r>
          </a:p>
          <a:p>
            <a:r>
              <a:rPr lang="nl-NL"/>
              <a:t>Je hebt ook spieren in je organen ( orgaanspieren)</a:t>
            </a:r>
          </a:p>
          <a:p>
            <a:r>
              <a:rPr lang="nl-NL"/>
              <a:t>Alle skeletspieren bij elkaar noemen we het spierstelsel. ( boek blz. 29)</a:t>
            </a:r>
          </a:p>
          <a:p>
            <a:r>
              <a:rPr lang="nl-NL"/>
              <a:t>Hiernaast zie je het beender- en </a:t>
            </a:r>
          </a:p>
          <a:p>
            <a:pPr marL="0" indent="0">
              <a:buNone/>
            </a:pPr>
            <a:r>
              <a:rPr lang="nl-NL"/>
              <a:t>    skeletstelsel. </a:t>
            </a:r>
          </a:p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82C3FA3-BEB7-4369-8F23-7553FB1AF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Botten kunnen zelf niet bewegen.</a:t>
            </a:r>
            <a:br>
              <a:rPr lang="nl-NL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</a:br>
            <a:r>
              <a:rPr lang="nl-NL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Ze hebben daar spieren voor nodig. </a:t>
            </a:r>
            <a:endParaRPr lang="nl-NL"/>
          </a:p>
        </p:txBody>
      </p:sp>
      <p:pic>
        <p:nvPicPr>
          <p:cNvPr id="4" name="Afbeelding 4">
            <a:extLst>
              <a:ext uri="{FF2B5EF4-FFF2-40B4-BE49-F238E27FC236}">
                <a16:creationId xmlns:a16="http://schemas.microsoft.com/office/drawing/2014/main" id="{F2C02F3D-01CC-4C0E-9159-39E20413A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550" y="3086299"/>
            <a:ext cx="2513163" cy="354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608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err="1"/>
              <a:t>Verbinden</a:t>
            </a:r>
            <a:r>
              <a:rPr lang="en-US"/>
              <a:t> de </a:t>
            </a:r>
            <a:r>
              <a:rPr lang="en-US" err="1"/>
              <a:t>spieren</a:t>
            </a:r>
            <a:r>
              <a:rPr lang="en-US"/>
              <a:t> met de </a:t>
            </a:r>
            <a:r>
              <a:rPr lang="en-US" err="1"/>
              <a:t>botten</a:t>
            </a:r>
            <a:endParaRPr lang="en-US"/>
          </a:p>
          <a:p>
            <a:r>
              <a:rPr lang="en-US"/>
              <a:t>De </a:t>
            </a:r>
            <a:r>
              <a:rPr lang="en-US" u="sng" err="1"/>
              <a:t>aanhechtingsplaats</a:t>
            </a:r>
            <a:r>
              <a:rPr lang="en-US"/>
              <a:t> is </a:t>
            </a:r>
            <a:r>
              <a:rPr lang="en-US" err="1"/>
              <a:t>waar</a:t>
            </a:r>
            <a:r>
              <a:rPr lang="en-US"/>
              <a:t> de pees </a:t>
            </a:r>
            <a:br>
              <a:rPr lang="en-US"/>
            </a:br>
            <a:r>
              <a:rPr lang="en-US" err="1"/>
              <a:t>aan</a:t>
            </a:r>
            <a:r>
              <a:rPr lang="en-US"/>
              <a:t> het bot </a:t>
            </a:r>
            <a:r>
              <a:rPr lang="en-US" err="1"/>
              <a:t>vastzit</a:t>
            </a:r>
            <a:r>
              <a:rPr lang="en-US"/>
              <a:t>.</a:t>
            </a:r>
          </a:p>
          <a:p>
            <a:r>
              <a:rPr lang="en-US" err="1"/>
              <a:t>Een</a:t>
            </a:r>
            <a:r>
              <a:rPr lang="en-US"/>
              <a:t> pees </a:t>
            </a:r>
            <a:r>
              <a:rPr lang="en-US" err="1"/>
              <a:t>kan</a:t>
            </a:r>
            <a:r>
              <a:rPr lang="en-US"/>
              <a:t> </a:t>
            </a:r>
            <a:r>
              <a:rPr lang="en-US" err="1"/>
              <a:t>zich</a:t>
            </a:r>
            <a:r>
              <a:rPr lang="en-US"/>
              <a:t> </a:t>
            </a:r>
            <a:r>
              <a:rPr lang="en-US" u="sng" err="1"/>
              <a:t>niet</a:t>
            </a:r>
            <a:r>
              <a:rPr lang="en-US"/>
              <a:t> </a:t>
            </a:r>
            <a:r>
              <a:rPr lang="en-US" err="1"/>
              <a:t>samentrekken</a:t>
            </a:r>
            <a:r>
              <a:rPr lang="en-US"/>
              <a:t>.</a:t>
            </a:r>
          </a:p>
          <a:p>
            <a:r>
              <a:rPr lang="en-US" err="1"/>
              <a:t>Een</a:t>
            </a:r>
            <a:r>
              <a:rPr lang="en-US"/>
              <a:t> spier </a:t>
            </a:r>
            <a:r>
              <a:rPr lang="en-US" err="1"/>
              <a:t>kan</a:t>
            </a:r>
            <a:r>
              <a:rPr lang="en-US"/>
              <a:t> </a:t>
            </a:r>
            <a:r>
              <a:rPr lang="en-US" err="1"/>
              <a:t>zich</a:t>
            </a:r>
            <a:r>
              <a:rPr lang="en-US"/>
              <a:t> </a:t>
            </a:r>
            <a:r>
              <a:rPr lang="en-US" err="1"/>
              <a:t>wel</a:t>
            </a:r>
            <a:r>
              <a:rPr lang="en-US"/>
              <a:t> </a:t>
            </a:r>
            <a:r>
              <a:rPr lang="en-US" err="1"/>
              <a:t>samentrekken</a:t>
            </a:r>
            <a:r>
              <a:rPr lang="en-US"/>
              <a:t>.</a:t>
            </a:r>
          </a:p>
          <a:p>
            <a:r>
              <a:rPr lang="en-US"/>
              <a:t>1. = bot</a:t>
            </a:r>
          </a:p>
          <a:p>
            <a:r>
              <a:rPr lang="en-US"/>
              <a:t>2.= spier</a:t>
            </a:r>
          </a:p>
          <a:p>
            <a:r>
              <a:rPr lang="en-US"/>
              <a:t>3.= pees</a:t>
            </a:r>
          </a:p>
          <a:p>
            <a:r>
              <a:rPr lang="en-US"/>
              <a:t>4.= </a:t>
            </a:r>
            <a:r>
              <a:rPr lang="en-US" err="1"/>
              <a:t>aanhechtingsplaats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Pezen</a:t>
            </a:r>
            <a:endParaRPr lang="en-US"/>
          </a:p>
        </p:txBody>
      </p:sp>
      <p:sp>
        <p:nvSpPr>
          <p:cNvPr id="27650" name="AutoShape 2" descr="data:image/jpeg;base64,/9j/4AAQSkZJRgABAQAAAQABAAD/2wCEAAkGBhISERQUEhQUFRQWFxgYGRcXFxQUFRcXFxgcFRgXFBcXHCYgGBojGRQYHy8gJicpLCwtFx8xNTAqNiYrLCkBCQoKDgwOGg8PGiwkHCQ1LC40KiwsLCwvLCwsLC8tLCkuLC0sLCwsLCktKS8sLCwsKSwsLCwsKSwsLCwsLCwpKf/AABEIAK0AoAMBIgACEQEDEQH/xAAbAAACAwEBAQAAAAAAAAAAAAAABQMEBgIBB//EAEgQAAECAgUHCAcGAwcFAAAAAAEAAgMRBBIhMVEFIkFhcYGRBhMyQlJyobEjM2KCkrLBFCTC0dLhVKLwFRZzk7PU8TREU4OU/8QAGgEAAwEBAQEAAAAAAAAAAAAAAAMEAgUBBv/EAC0RAAICAQMBBwMEAwAAAAAAAAABAhEDEiExBAUiMkFh4fBRcZEjocHRE0KB/9oADAMBAAIRAxEAPwD7ihCEACEIQAIQhAAhCEACEIQAIQhAAlNJpLnPdJxDWmqJWTI6R42bimFMj1GOdpAs26PFKYbJADDz0nipuom0qRRhje7Oqzu2/j+y554/+R/xfsoIj5mU5C3ZIXk6tAC7bRM2Za4k3NEpy1l2nyWVBqOqcmEsquopE1Z3bfx/ZFZ3bfx/ZQQDIlpBBvAMjNuIlZYb/wB1OkSk06TY+NNXQVndt/H9lYybEdXcC5xFVptM7azh9Aq6nyb6x3cb8zlvDJuatnmRLQxmhCFeQghCEACEIQAIQhAAhCEALxlpnPRoTgWczDhxXPdVbDqROcEwZ3N5h0yZBVP775O/jaJ/9ED9avQ8ksbSHxwX13sbDIrOqVWEubJlwIL32+0VckgDNZT5Z0BzWgUyiHOE/vEC4Td28QFTfyvoIBP2uiXfxED9a0GVDnQ7+vpOA/NU47rLzeNJxCiy1LJRVC1jtCWHynoNxpdEtIB+8QLm2nr6TPinVAyxAj1uYjQotWVbm4kOJVnOVaoTKcjfgV5RnGbLTpN50gn6q4TtTeofeolhwV6cybCeszOacCPoRYUAztXOUSS0NHXMtwFYjfKW9etdMA4qWa2TK8L5R0p8m+sd3G/M5QKfJvrHdxvzOXuHxoZl8DGa8JlevUnpdL51xaPVtMjg9wvGto04mzQrpzUFbI4Qc3Reh5ShkgB190wQDsJEio42VQHljWlxbeZgC3QJ3lUC4ElptsBIN0j/AMKtDooJfjXItAcZWECbp4qV9RKipYI2aGjUgPaHNuPEEWEHWCpUpyWKsSqLnNJNwtaWgGQsFjpbgmyqxz1xslyR0yoEIQtmAQhCABCEIAX5Wb6s+0R8QP1AS+lHN3pplYeiJwLTwISqlRQ0tmZWnwH7hSzX6yKY28TSI45q1Hdgz3ASPgSmRSqlxgWkA21XfKU0CM77wiKqO4mpVNP21kPq82TbdXtII2tDhuViFSmiJzc7SCW65dJu0X7NizvKiK4UlzmnOYGlpwkJyOwng8pPFpL3VYjXEPaQ9p0Bwunq6h1EFKc+5pO5i7P16cidWl+T6Kp8m+sd3G/M5L8nU4RoTIgEqwmRpabnNOsEEbkwyb6x3cb8zlnD40Q5k1FphlinloLGdI3yvE7gPaPgJlVIEINaGi4CSI0M886YuLt1YNkfhBC9ezSCRs/IoyycpbhjioxVEBDjEHVIabRIzBcABaLMVJR7a50F5luk3zCrxIb+kHEOOa0GTr7c7QJX2eKuQ2BoAFwEkoYyahn0rdjx8p+ibJK10nsODhwdm/VOld077pFnXeBCEKgQCEIQAIQhAFPKx9ERiQOJCxPKikkx2MFzWgna935VVr8pOnEY3AF285o8ysDTY3OUiI7QYkhsZP8ASFDnlcvsdrs3Hb1P55FeHT3Mcwk5tlbuuAB/EvocI5re6PIL5vSIYLRO6Rn7rjP+VzuC3eQKXzlHhu0gVHd5maeMgd6VFje1MS0xml6fP3M7ymH3k6LGbLiAdhtadyTuh1XlsrDnNG2xzfMcFoOVLPTsJ0ss1yJDmniCNiSUxlgd2TW3DpeFvurL5L+kleKH2HPJOkVXRIRuI5xvg1/4T7y1mTfWO7jfmesFRI/Nx4T9AeGnuxM3zI4LeUAyiyxYf5XD9ZTMPjRzO0YU215nWU4UnNdjmnbe0+Y94KumtKgV2Ft0xfgbwdxkUohvmLbDpGBFhHFb6iNSv6kGGVxo6QhCnHnEW7e08HAp6kUbond8wT1WdNwyXP5AhCFUTAhCEACEmiZaiMpBY9kMQg1z3PDyXQ2NBPORptDWNJBAFYk2mRDXFvn99cn/AMZRf8+F+pAHOVqTUdFf2IYI2gOI8ZLC0aDICd4n5AfQpvyn5XUJzYgbSqOa7oTbIsM5t7rnXWLPDlFRf4iB/mM/Nc7InqZ9D0DjHHbfP9e5deyzYT+/gU05F0mq+JBJvAe33c1w+GofdKWQozXtDmODmm4gggi6wi9cZPpPNR4UTQ1wa7uuzT4GaWtmW5of5cUo/Pqh7ywca0ASsNeTtIeJEA6iJpRP9xt0LQ8sII5gONzIjZ6mu9GTurA7lnBOyd9x/Pj5r2XJP0MtWBelr+f5KroRMJzes0Fo921h+VfQMj0muYb+3CJ+Ko5YW6IfaaDvaZHwLVquSEScOAOzzjPhJl4ALWLxo87RV4tXzdexq0ppkKrEOD7R3hY4bxI8U2VenUauyQ6QtbtH0N29XZYao0fPY5aZC1eLyG+Yn4aQbiDrBsUdJANUG2b2iWInMjgJ7lzaLm6VnrntdNocJ6iCQbwZajJN6HSw8YOHSGB+oOgpdForS2qAGy6JAAqnEf1aoYTyZHovbMGWgi8axplsT8c/8b9BDrKvUfoS6FlWXrBL2mzLd4vb4jWr8OIHCbSCMRaFbGalwTSg48nSEIWjJQhZCo7Yzo7YTRFda54scSQGzOJkANgCvSXqEAZHlgTifWQ9J0sePMLPh5kLTxK03LCFmvOAhv8AgfVPg9Zhoskubl8bPpehaeFHpVGlsmCNRV2ap0k2FKL48m3jM+0UMzviQQfeLJ/MFkIDqzGzvIC2WQLKNA/w2/msfS4fNPezTDiO+CtP5XjgmSOX0DqU8a+vt/RA+JOIyWu3EObPzatLyNfowjO/mhz8yso90osMaA5w8CR860vI82v/AMZv+mEQ8SK+uj+g/nmblCELpnygqyhR6ji8dE9L2T2thuO44pfSmyc1xJAAkHXhpOlw0tIsnosxWlISuk5NLZmGJt0s86k/lNmxS5cW+qJRDImtMiBtKkZPFU6D1XbDjqNqI8Azrs6VxBsDgNBwcNB3HVWZmggCvDuLD0m6pG8eybRoUkE2ThGs3sE2jU1xu7ruKRyeNOLOoUYOumCLwbHNOsaF6IcjNpLTi2ziLjvCDUiYte33Yjdow1GYXLi9nSFZvaaPmZeNoms01uh0ciezLcPKL29IB4xGa7gbDxVuDlGG6ycjg7NPApYx4ImCCMRaF65oNhtGu1Mjnkudwlhix2hI2NLeg5zdhmPhMwrEPKMQdIB4xGa7gbDxVEc8XzsJlga4PMv0SuwDtB0M/wDsbIH4g1fP6PFxvJHEi0cQV9Fj0pkVjmtMnymGnNdMWiQOsaF8+ytDqRnyuJDxsf6TwJiDckZ1vaOt2ZLaWNgx4kN/gZFLqW/MniG7cVZiGQOoRBxcJeahh0fnIzIY60RrfdbIHzPBTnajS3Z9CyWPQQhdKGwEYFrapHEFZrlVR6scO0PaCd3o3+DmHctRQzY4YPd4yd+JKuV1HBgtd2XgbogLD41TuTHuj5rpMmjqFfnt+fcxjzOJDnfp2jMPktTyMGaTjHb/AKYWSe70gODXHeap85ra8joMoUP2orzubMfhXkPEjt9e6wfPU2KEIXTPkgQhJeVlMdDg1mxjBNbpSaAbDJroj4URsMHEsM7haQgBjSqA19vRd2hfsI6w1FKI9GIdbmP0OFzxvv7ptwxUsPLMcQoJNFjxXPhMc8sFHhBryM5rocakNc0z6udKcpmRXEbLMV4LXZPpRB9ugf7pKyYlLfzGwyVs+CNzwZCIJO6rgSB7rr2n2T4qYRHsvm8YgZ47zRftbwSuNlKM0GvQqUWGybnUA36H/epe8omZXjM/7OlluFahFzdTfvU3DVePBSNNOmbcU94jgwWvz4bgCesJEHU9unwK4MYt9YKvtC1h39XfxS3+13uz20SlAnrNdQLdTh9qkd9uxdnlBGaPSUKkyumDQi063D7VmjaZIcbPIzcRqhJvt8UWw6HSgL5VqAWHYPtebu4Idl6K2QfQqU0n2qDVngHfaZT1Jbgx6yJjhzQbwDttWdy1kusW1erWZ7p9IzhOIN4V3+2Yv8FSvioP+6UMbKsS132OlTzetQZZpv8A+q1r2MbaTGxzvG9UeRJGyXFFsp/Xo+Zb4qzyVycTHdEcLIYkNbnC8bi53vNWggUgvaS6C+GZyDYnMknA+iiPEt87DYrUGCGiQ2nWTeSmZsSx+Y+HaM8sHFr/AKdUTpRBraeLZfhVflDDrUaI3EeIk4eIVijdOJ7nk5RZaE4Lxi13g0lZXBzrrJfqfPIcMviOIuDZ8SSfAL6Fydo1VsBhvbDLjtIE/F5WU5LQA7n3EXmGziC4y3FbvJjc95wDW77XHwLeCZCG8WdXtHqLcsfkq/de4yQhCtOCCEIQAIQhAHjmzsNoSykZPLLWTc3s9ZvcxHs8ME0QsTgpqmbhNxexnubnnMMib+y7U8Y67x4KWBSrapEnYHzaesP6KYUvJwcazTVf4O7w+t6WxYczUeJOvA+rHD6WqOUJQ+xR3cnHJ2aNK2GapwvYdrdB1iW9ApHViCqTZbax2w6dht1KJsZzOla3taR3wPmG8K1Y4aCDsII+oWeRTTXJD9il0HFurpN3A2t3GWpQR3uGa8CbrAROqbbRbaDK2Sn5lzOhnN7BOcO4437DxXTIjYg2Xg2EHWDaCvYpWmw1SqiK92wT3mweAPFSqvIwyawzCbHYWSzsNt2xTF4vmJDXYEZpap2OwKoBRunE9zycVFlS1rxhCiH4hVH1UtCuc+4OMxOzNAkDssJ3qrlJ/wB2pDzZWhu3NAkPqd68XAvmewn5GwvQT7cZx+AVfMFbLJTPR1u0S7cbv5QFmsj0Yw6NCb1hCme/FI+pWvhsDQALgAOFirjHvfZI31OTXOcl5yf4Wx0hCE4kBCEIAEIQgAQhCABRx6O14k4TH9Wg6CpEIC6FMahPZdN7f5x+rz2qm1krYRF9rT0Z7L2O/qS0SrUmgNfb0Xdpth34jUVNPB5xHrLe0hdApYdYZtcL2m/aMRrC6jUYOtBquFzhfsPaGo+CjpdCcBnisBaHtnMayBa06xMKJlJLbXGsztj8YHzDeAkNNbM9cPOPBNDjEzY7NfI2i4i6s2d+w2hVY8GG2JCa2GCZOIAAAzQAK5wE526QrkeFXA0FpDmm+RH0Is3qu6G8PEVwFjS0hs3GRMy67QQLMJoMItvh1hJ28A2HUcQquV4QfCLDc8tadhcJ+AVhlJaRMEEbQqsakBxBFrWGZOgmUg1p0327lqEdUkjy3Hcko7a0VvfHBgLvOSfJRkmCa5J6rZHvPIc7gA3im6rg7uX1PJKqj9AQhC2YBCEIAEIQgAQhCABCEIAEIQgAVOkZNa6ZbmOOkXHvC4q4heNJ7M9UmuDPOhPgmUhLQJyb7jj0e6bMCpm09nWNQ4OFXxuO4p05oIkRMYFUn5Jb1S5uoWt4OnLdJTSwv/UbqjLnYVUwQnEOFQu1ScTuF69YHEtEreq2y32nSuaP6tTFuSPbO5rQfJW6NRGsnVFpvJtJ2n6JkVNx0vZGagnfIUSjVGgTmbycSbypkITUq2MN3uz/2Q=="/>
          <p:cNvSpPr>
            <a:spLocks noChangeAspect="1" noChangeArrowheads="1"/>
          </p:cNvSpPr>
          <p:nvPr/>
        </p:nvSpPr>
        <p:spPr bwMode="auto">
          <a:xfrm>
            <a:off x="155575" y="-784225"/>
            <a:ext cx="1524000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9773" y="3587150"/>
            <a:ext cx="2446632" cy="258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 vert="horz" anchor="t">
            <a:normAutofit/>
          </a:bodyPr>
          <a:lstStyle/>
          <a:p>
            <a:r>
              <a:rPr lang="en-US" err="1"/>
              <a:t>Spieren</a:t>
            </a:r>
            <a:r>
              <a:rPr lang="en-US"/>
              <a:t> </a:t>
            </a:r>
            <a:r>
              <a:rPr lang="en-US" err="1"/>
              <a:t>kunnen</a:t>
            </a:r>
            <a:r>
              <a:rPr lang="en-US"/>
              <a:t> </a:t>
            </a:r>
            <a:r>
              <a:rPr lang="en-US" err="1"/>
              <a:t>zich</a:t>
            </a:r>
            <a:r>
              <a:rPr lang="en-US"/>
              <a:t> </a:t>
            </a:r>
            <a:r>
              <a:rPr lang="en-US" err="1"/>
              <a:t>samentrekken</a:t>
            </a:r>
            <a:endParaRPr lang="en-US"/>
          </a:p>
          <a:p>
            <a:r>
              <a:rPr lang="en-US"/>
              <a:t>De spier </a:t>
            </a:r>
            <a:r>
              <a:rPr lang="en-US" err="1"/>
              <a:t>wordt</a:t>
            </a:r>
            <a:r>
              <a:rPr lang="en-US"/>
              <a:t> dan </a:t>
            </a:r>
            <a:r>
              <a:rPr lang="en-US" err="1"/>
              <a:t>korter</a:t>
            </a:r>
            <a:r>
              <a:rPr lang="en-US"/>
              <a:t> en </a:t>
            </a:r>
            <a:r>
              <a:rPr lang="en-US" err="1"/>
              <a:t>dikker</a:t>
            </a:r>
          </a:p>
          <a:p>
            <a:r>
              <a:rPr lang="en-US"/>
              <a:t>De spier </a:t>
            </a:r>
            <a:r>
              <a:rPr lang="en-US" err="1"/>
              <a:t>trekt</a:t>
            </a:r>
            <a:r>
              <a:rPr lang="en-US"/>
              <a:t> de </a:t>
            </a:r>
            <a:r>
              <a:rPr lang="en-US" err="1"/>
              <a:t>botten</a:t>
            </a:r>
            <a:r>
              <a:rPr lang="en-US"/>
              <a:t> </a:t>
            </a:r>
            <a:r>
              <a:rPr lang="en-US" err="1"/>
              <a:t>waar</a:t>
            </a:r>
            <a:r>
              <a:rPr lang="en-US"/>
              <a:t> de spier </a:t>
            </a:r>
            <a:br>
              <a:rPr lang="en-US"/>
            </a:br>
            <a:r>
              <a:rPr lang="en-US" err="1"/>
              <a:t>aan</a:t>
            </a:r>
            <a:r>
              <a:rPr lang="en-US"/>
              <a:t> vast zit, </a:t>
            </a:r>
            <a:r>
              <a:rPr lang="en-US" err="1"/>
              <a:t>naar</a:t>
            </a:r>
            <a:r>
              <a:rPr lang="en-US"/>
              <a:t> </a:t>
            </a:r>
            <a:r>
              <a:rPr lang="en-US" err="1"/>
              <a:t>elkaar</a:t>
            </a:r>
            <a:r>
              <a:rPr lang="en-US"/>
              <a:t> toe.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Beweging</a:t>
            </a:r>
            <a:endParaRPr lang="en-US"/>
          </a:p>
        </p:txBody>
      </p:sp>
      <p:pic>
        <p:nvPicPr>
          <p:cNvPr id="30724" name="Picture 4" descr="http://www.natuurinformatie.nl/sites/nnm.dossiers/contents/i001776/gewricht_spi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657600"/>
            <a:ext cx="2833993" cy="2441939"/>
          </a:xfrm>
          <a:prstGeom prst="rect">
            <a:avLst/>
          </a:prstGeom>
          <a:noFill/>
        </p:spPr>
      </p:pic>
      <p:pic>
        <p:nvPicPr>
          <p:cNvPr id="30726" name="Picture 6" descr="http://www.natuurinformatie.nl/sites/nnm.dossiers/contents/i001776/gewricht_spi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657600"/>
            <a:ext cx="2227130" cy="2438400"/>
          </a:xfrm>
          <a:prstGeom prst="rect">
            <a:avLst/>
          </a:prstGeom>
          <a:noFill/>
        </p:spPr>
      </p:pic>
      <p:pic>
        <p:nvPicPr>
          <p:cNvPr id="30728" name="Picture 8" descr="http://munfitnessblog.com/wp-content/uploads/2008/05/biceps-curl-by-wom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657600"/>
            <a:ext cx="2838450" cy="2457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 vert="horz" anchor="t">
            <a:normAutofit lnSpcReduction="10000"/>
          </a:bodyPr>
          <a:lstStyle/>
          <a:p>
            <a:r>
              <a:rPr lang="en-US" err="1"/>
              <a:t>Een</a:t>
            </a:r>
            <a:r>
              <a:rPr lang="en-US"/>
              <a:t> antagonist is </a:t>
            </a:r>
            <a:r>
              <a:rPr lang="en-US" err="1"/>
              <a:t>een</a:t>
            </a:r>
            <a:r>
              <a:rPr lang="en-US"/>
              <a:t> spier </a:t>
            </a:r>
            <a:r>
              <a:rPr lang="en-US" err="1"/>
              <a:t>waarvan</a:t>
            </a:r>
            <a:r>
              <a:rPr lang="en-US"/>
              <a:t> het </a:t>
            </a:r>
            <a:r>
              <a:rPr lang="en-US" err="1"/>
              <a:t>samentrekken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tegengesteld</a:t>
            </a:r>
            <a:r>
              <a:rPr lang="en-US"/>
              <a:t> effect </a:t>
            </a:r>
            <a:r>
              <a:rPr lang="en-US" err="1"/>
              <a:t>heeft</a:t>
            </a:r>
            <a:r>
              <a:rPr lang="en-US"/>
              <a:t>…</a:t>
            </a:r>
            <a:br>
              <a:rPr lang="en-US"/>
            </a:br>
            <a:endParaRPr lang="en-US"/>
          </a:p>
          <a:p>
            <a:r>
              <a:rPr lang="en-US" err="1"/>
              <a:t>Voorbeeld</a:t>
            </a:r>
            <a:r>
              <a:rPr lang="en-US"/>
              <a:t>: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err="1"/>
              <a:t>Bekijk</a:t>
            </a:r>
            <a:r>
              <a:rPr lang="en-US"/>
              <a:t> het </a:t>
            </a:r>
            <a:r>
              <a:rPr lang="en-US" err="1"/>
              <a:t>filmje</a:t>
            </a:r>
            <a:r>
              <a:rPr lang="en-US"/>
              <a:t>: </a:t>
            </a:r>
            <a:r>
              <a:rPr lang="en-US">
                <a:hlinkClick r:id="rId2"/>
              </a:rPr>
              <a:t>skelet en spieren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Antagonisten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9143" y="2642558"/>
            <a:ext cx="5766759" cy="254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2"/>
          <p:cNvSpPr>
            <a:spLocks noGrp="1"/>
          </p:cNvSpPr>
          <p:nvPr>
            <p:ph type="title"/>
          </p:nvPr>
        </p:nvSpPr>
        <p:spPr>
          <a:xfrm>
            <a:off x="534988" y="0"/>
            <a:ext cx="8229600" cy="1143000"/>
          </a:xfrm>
        </p:spPr>
        <p:txBody>
          <a:bodyPr/>
          <a:lstStyle/>
          <a:p>
            <a:r>
              <a:rPr lang="nl-NL" i="1">
                <a:cs typeface="Calibri"/>
              </a:rPr>
              <a:t>Antagonisten</a:t>
            </a:r>
            <a:endParaRPr lang="nl-NL"/>
          </a:p>
        </p:txBody>
      </p:sp>
      <p:sp>
        <p:nvSpPr>
          <p:cNvPr id="20482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 l="15076" t="2621" r="17026" b="6250"/>
          <a:stretch>
            <a:fillRect/>
          </a:stretch>
        </p:blipFill>
        <p:spPr bwMode="auto">
          <a:xfrm>
            <a:off x="1086120" y="1352011"/>
            <a:ext cx="6323012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>
            <a:endCxn id="11" idx="1"/>
          </p:cNvCxnSpPr>
          <p:nvPr/>
        </p:nvCxnSpPr>
        <p:spPr>
          <a:xfrm>
            <a:off x="3860800" y="5643563"/>
            <a:ext cx="452755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16200000" flipV="1">
            <a:off x="3478213" y="4811712"/>
            <a:ext cx="863600" cy="835025"/>
          </a:xfrm>
          <a:prstGeom prst="bentConnector3">
            <a:avLst>
              <a:gd name="adj1" fmla="val 101257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88424" y="5350604"/>
            <a:ext cx="37542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 b="1">
                <a:ln/>
                <a:solidFill>
                  <a:schemeClr val="accent3">
                    <a:lumMod val="75000"/>
                  </a:schemeClr>
                </a:solidFill>
                <a:latin typeface="+mn-lt"/>
              </a:rPr>
              <a:t>?</a:t>
            </a:r>
          </a:p>
        </p:txBody>
      </p:sp>
      <p:cxnSp>
        <p:nvCxnSpPr>
          <p:cNvPr id="13" name="Straight Connector 12"/>
          <p:cNvCxnSpPr>
            <a:endCxn id="15" idx="1"/>
          </p:cNvCxnSpPr>
          <p:nvPr/>
        </p:nvCxnSpPr>
        <p:spPr>
          <a:xfrm flipV="1">
            <a:off x="5641975" y="3651250"/>
            <a:ext cx="2746375" cy="254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0800000">
            <a:off x="5424488" y="2806700"/>
            <a:ext cx="973137" cy="865188"/>
          </a:xfrm>
          <a:prstGeom prst="bentConnector3">
            <a:avLst>
              <a:gd name="adj1" fmla="val -16139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388424" y="3358424"/>
            <a:ext cx="37542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 b="1">
                <a:ln/>
                <a:solidFill>
                  <a:srgbClr val="7030A0"/>
                </a:solidFill>
                <a:latin typeface="+mn-lt"/>
              </a:rPr>
              <a:t>?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6875463" y="2103438"/>
            <a:ext cx="151288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rot="10800000">
            <a:off x="7019925" y="1484313"/>
            <a:ext cx="750888" cy="619125"/>
          </a:xfrm>
          <a:prstGeom prst="bentConnector3">
            <a:avLst>
              <a:gd name="adj1" fmla="val -329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398480" y="1793989"/>
            <a:ext cx="37542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 b="1">
                <a:ln/>
                <a:solidFill>
                  <a:srgbClr val="0070C0"/>
                </a:solidFill>
                <a:latin typeface="+mn-lt"/>
              </a:rPr>
              <a:t>?</a:t>
            </a:r>
          </a:p>
        </p:txBody>
      </p:sp>
      <p:sp>
        <p:nvSpPr>
          <p:cNvPr id="20493" name="Rectangle 1026"/>
          <p:cNvSpPr>
            <a:spLocks noChangeArrowheads="1"/>
          </p:cNvSpPr>
          <p:nvPr/>
        </p:nvSpPr>
        <p:spPr bwMode="auto">
          <a:xfrm>
            <a:off x="1042988" y="6021388"/>
            <a:ext cx="61928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/>
            <a:r>
              <a:rPr lang="nl-NL" sz="4000" i="1">
                <a:latin typeface="Calibri"/>
                <a:cs typeface="Arial"/>
              </a:rPr>
              <a:t>lezen</a:t>
            </a:r>
            <a:r>
              <a:rPr lang="nl-NL" sz="4000">
                <a:latin typeface="Calibri"/>
                <a:cs typeface="Arial"/>
              </a:rPr>
              <a:t> </a:t>
            </a:r>
            <a:r>
              <a:rPr lang="nl-NL" sz="4000" err="1">
                <a:latin typeface="Calibri"/>
                <a:cs typeface="Arial"/>
              </a:rPr>
              <a:t>blz</a:t>
            </a:r>
            <a:r>
              <a:rPr lang="nl-NL" sz="4000">
                <a:latin typeface="Calibri"/>
                <a:cs typeface="Arial"/>
              </a:rPr>
              <a:t> 30</a:t>
            </a:r>
            <a:endParaRPr lang="nl-NL" sz="4000" i="1">
              <a:latin typeface="Calibri" pitchFamily="34" charset="0"/>
              <a:cs typeface="Calibri"/>
            </a:endParaRPr>
          </a:p>
        </p:txBody>
      </p:sp>
      <p:sp>
        <p:nvSpPr>
          <p:cNvPr id="20494" name="Rectangle 37"/>
          <p:cNvSpPr>
            <a:spLocks noChangeArrowheads="1"/>
          </p:cNvSpPr>
          <p:nvPr/>
        </p:nvSpPr>
        <p:spPr bwMode="auto">
          <a:xfrm>
            <a:off x="0" y="4427538"/>
            <a:ext cx="1565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r>
              <a:rPr lang="nl-NL">
                <a:latin typeface="Calibri"/>
                <a:cs typeface="Calibri"/>
                <a:hlinkClick r:id="rId4"/>
              </a:rPr>
              <a:t>Spieren</a:t>
            </a:r>
            <a:r>
              <a:rPr lang="nl-NL">
                <a:latin typeface="Calibri"/>
                <a:cs typeface="Calibri"/>
              </a:rPr>
              <a:t> </a:t>
            </a:r>
            <a:endParaRPr lang="nl-NL"/>
          </a:p>
          <a:p>
            <a:r>
              <a:rPr lang="nl-NL">
                <a:latin typeface="Calibri"/>
                <a:cs typeface="Calibri"/>
              </a:rPr>
              <a:t>Klik hierop</a:t>
            </a:r>
            <a:endParaRPr lang="nl-NL">
              <a:latin typeface="Calibri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5067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6674C073F7C946B528B9F8073DB955" ma:contentTypeVersion="5" ma:contentTypeDescription="Een nieuw document maken." ma:contentTypeScope="" ma:versionID="b136f386fb373f7b375c6074e57dea98">
  <xsd:schema xmlns:xsd="http://www.w3.org/2001/XMLSchema" xmlns:xs="http://www.w3.org/2001/XMLSchema" xmlns:p="http://schemas.microsoft.com/office/2006/metadata/properties" xmlns:ns3="e9f1fc5b-39a2-4f59-9831-94e16189a628" xmlns:ns4="a56c8cac-3bb1-4e16-a866-4ba8c522076e" targetNamespace="http://schemas.microsoft.com/office/2006/metadata/properties" ma:root="true" ma:fieldsID="60f73dfe6b37ec1b8ddad614f3533b02" ns3:_="" ns4:_="">
    <xsd:import namespace="e9f1fc5b-39a2-4f59-9831-94e16189a628"/>
    <xsd:import namespace="a56c8cac-3bb1-4e16-a866-4ba8c522076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1fc5b-39a2-4f59-9831-94e16189a62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8cac-3bb1-4e16-a866-4ba8c52207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8FAA71-09ED-4C4C-BDE3-6CFE993B5C6D}">
  <ds:schemaRefs>
    <ds:schemaRef ds:uri="a56c8cac-3bb1-4e16-a866-4ba8c522076e"/>
    <ds:schemaRef ds:uri="e9f1fc5b-39a2-4f59-9831-94e16189a62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A53CD2E-DC88-49EF-83AD-3F7ABCD835A6}">
  <ds:schemaRefs>
    <ds:schemaRef ds:uri="a56c8cac-3bb1-4e16-a866-4ba8c522076e"/>
    <ds:schemaRef ds:uri="e9f1fc5b-39a2-4f59-9831-94e16189a62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0EE94B-A0F2-4FCF-AF71-E8F0B89C23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191</Words>
  <Application>Microsoft Office PowerPoint</Application>
  <PresentationFormat>Diavoorstelling (4:3)</PresentationFormat>
  <Paragraphs>43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Constantia</vt:lpstr>
      <vt:lpstr>Wingdings 2</vt:lpstr>
      <vt:lpstr>Papier</vt:lpstr>
      <vt:lpstr>Office-thema</vt:lpstr>
      <vt:lpstr>Stevigheid en Beweging</vt:lpstr>
      <vt:lpstr>Het spierstelsel.</vt:lpstr>
      <vt:lpstr>Botten kunnen zelf niet bewegen. Ze hebben daar spieren voor nodig. </vt:lpstr>
      <vt:lpstr>Pezen</vt:lpstr>
      <vt:lpstr>Beweging</vt:lpstr>
      <vt:lpstr>Antagonisten</vt:lpstr>
      <vt:lpstr>Antagonisten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Stevigheid en Beweging</dc:title>
  <dc:creator>Caro</dc:creator>
  <cp:lastModifiedBy>Lurling, JFWA (Hans)</cp:lastModifiedBy>
  <cp:revision>2</cp:revision>
  <dcterms:created xsi:type="dcterms:W3CDTF">2012-05-10T20:10:57Z</dcterms:created>
  <dcterms:modified xsi:type="dcterms:W3CDTF">2020-04-01T06:07:26Z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0x010100946674C073F7C946B528B9F8073DB955</vt:lpwstr>
  </property>
</Properties>
</file>