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6" r:id="rId5"/>
  </p:sldMasterIdLst>
  <p:notesMasterIdLst>
    <p:notesMasterId r:id="rId31"/>
  </p:notesMasterIdLst>
  <p:sldIdLst>
    <p:sldId id="256" r:id="rId6"/>
    <p:sldId id="257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58" r:id="rId16"/>
    <p:sldId id="278" r:id="rId17"/>
    <p:sldId id="262" r:id="rId18"/>
    <p:sldId id="259" r:id="rId19"/>
    <p:sldId id="260" r:id="rId20"/>
    <p:sldId id="261" r:id="rId21"/>
    <p:sldId id="279" r:id="rId22"/>
    <p:sldId id="264" r:id="rId23"/>
    <p:sldId id="263" r:id="rId24"/>
    <p:sldId id="280" r:id="rId25"/>
    <p:sldId id="266" r:id="rId26"/>
    <p:sldId id="281" r:id="rId27"/>
    <p:sldId id="267" r:id="rId28"/>
    <p:sldId id="268" r:id="rId29"/>
    <p:sldId id="26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D3220-319F-5803-9DD3-6080D9A2E5BC}" v="8" dt="2020-03-17T20:59:05.512"/>
    <p1510:client id="{AD61D56C-A504-4BFC-2FBF-CAB6455EC627}" v="859" dt="2020-03-19T12:34:54.1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5C5A7-C949-4C8E-A93A-0AB3E45B3134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20EB4-05DD-4C4C-8689-F99352AC86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Stijgbeugel</a:t>
            </a:r>
            <a:r>
              <a:rPr lang="en-US" baseline="0" dirty="0"/>
              <a:t> = 2mm</a:t>
            </a:r>
            <a:br>
              <a:rPr lang="en-US" baseline="0" dirty="0"/>
            </a:br>
            <a:r>
              <a:rPr lang="en-US" baseline="0" dirty="0" err="1"/>
              <a:t>Dijbeen</a:t>
            </a:r>
            <a:r>
              <a:rPr lang="en-US" baseline="0" dirty="0"/>
              <a:t> = ¼ van je </a:t>
            </a:r>
            <a:r>
              <a:rPr lang="en-US" baseline="0" dirty="0" err="1"/>
              <a:t>lichaamslengte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 err="1"/>
              <a:t>Schedel</a:t>
            </a:r>
            <a:r>
              <a:rPr lang="en-US" baseline="0" dirty="0"/>
              <a:t>, romp, </a:t>
            </a:r>
            <a:r>
              <a:rPr lang="en-US" baseline="0" dirty="0" err="1"/>
              <a:t>wervelkolom</a:t>
            </a:r>
            <a:r>
              <a:rPr lang="en-US" baseline="0" dirty="0"/>
              <a:t>, </a:t>
            </a:r>
            <a:r>
              <a:rPr lang="en-US" baseline="0" dirty="0" err="1"/>
              <a:t>borstkas</a:t>
            </a:r>
            <a:r>
              <a:rPr lang="en-US" baseline="0" dirty="0"/>
              <a:t>, </a:t>
            </a:r>
            <a:r>
              <a:rPr lang="en-US" baseline="0" dirty="0" err="1"/>
              <a:t>schoudergordel</a:t>
            </a:r>
            <a:r>
              <a:rPr lang="en-US" baseline="0" dirty="0"/>
              <a:t>, </a:t>
            </a:r>
            <a:r>
              <a:rPr lang="en-US" baseline="0" dirty="0" err="1"/>
              <a:t>bekkengordel</a:t>
            </a:r>
            <a:r>
              <a:rPr lang="en-US" baseline="0" dirty="0"/>
              <a:t>, </a:t>
            </a:r>
            <a:r>
              <a:rPr lang="en-US" baseline="0" dirty="0" err="1"/>
              <a:t>bekken</a:t>
            </a:r>
            <a:r>
              <a:rPr lang="en-US" baseline="0" dirty="0"/>
              <a:t>, </a:t>
            </a:r>
            <a:r>
              <a:rPr lang="en-US" baseline="0" dirty="0" err="1"/>
              <a:t>ledematen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20EB4-05DD-4C4C-8689-F99352AC86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Reconstructie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20EB4-05DD-4C4C-8689-F99352AC86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http://www.youtube.com/watch?v=DkenTkJ9AkM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20EB4-05DD-4C4C-8689-F99352AC86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/>
              <a:t>Klik om het opmaakprofiel van de modelondertitel te bewerken</a:t>
            </a:r>
            <a:endParaRPr kumimoji="0" lang="en-US"/>
          </a:p>
        </p:txBody>
      </p:sp>
      <p:sp>
        <p:nvSpPr>
          <p:cNvPr id="28" name="Titel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nl-NL"/>
              <a:t>Klik om de stijl te bewerken</a:t>
            </a:r>
            <a:endParaRPr kumimoji="0" lang="en-US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Tijdelijke aanduiding voor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078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657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161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895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539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07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903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6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561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25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682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/>
              <a:t>Klik om de modelstijlen te bewerken</a:t>
            </a:r>
          </a:p>
        </p:txBody>
      </p:sp>
      <p:cxnSp>
        <p:nvCxnSpPr>
          <p:cNvPr id="7" name="Rechte verbindingslijn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/>
              <a:t>Klik om de modelstijlen te bewerken</a:t>
            </a:r>
          </a:p>
        </p:txBody>
      </p:sp>
      <p:sp>
        <p:nvSpPr>
          <p:cNvPr id="32" name="Tijdelijke aanduiding voor inhoud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34" name="Tijdelijke aanduiding voor inhoud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/>
              <a:t>Klik om de modelstijlen te bewerken</a:t>
            </a:r>
          </a:p>
        </p:txBody>
      </p:sp>
      <p:cxnSp>
        <p:nvCxnSpPr>
          <p:cNvPr id="10" name="Rechte verbindingslijn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jdelijke aanduiding voor inhoud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nl-NL"/>
              <a:t>Klik om de modelstijlen te bewerken</a:t>
            </a:r>
          </a:p>
          <a:p>
            <a:pPr lvl="1" eaLnBrk="1" latinLnBrk="0" hangingPunct="1"/>
            <a:r>
              <a:rPr lang="nl-NL"/>
              <a:t>Tweede niveau</a:t>
            </a:r>
          </a:p>
          <a:p>
            <a:pPr lvl="2" eaLnBrk="1" latinLnBrk="0" hangingPunct="1"/>
            <a:r>
              <a:rPr lang="nl-NL"/>
              <a:t>Derde niveau</a:t>
            </a:r>
          </a:p>
          <a:p>
            <a:pPr lvl="3" eaLnBrk="1" latinLnBrk="0" hangingPunct="1"/>
            <a:r>
              <a:rPr lang="nl-NL"/>
              <a:t>Vierde niveau</a:t>
            </a:r>
          </a:p>
          <a:p>
            <a:pPr lvl="4" eaLnBrk="1" latinLnBrk="0" hangingPunct="1"/>
            <a:r>
              <a:rPr lang="nl-NL"/>
              <a:t>Vijfde niveau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/>
              <a:t>Klik om de modelstijlen te bewerken</a:t>
            </a:r>
          </a:p>
        </p:txBody>
      </p:sp>
      <p:sp>
        <p:nvSpPr>
          <p:cNvPr id="31" name="Titel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nl-NL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nl-NL"/>
              <a:t>Klik op het pictogram als u een afbeelding wilt toevoegen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/>
              <a:t>Klik om de modelstijlen te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/>
              <a:t>Klik om de modelstijlen te bewerken</a:t>
            </a:r>
          </a:p>
          <a:p>
            <a:pPr lvl="1" eaLnBrk="1" latinLnBrk="0" hangingPunct="1"/>
            <a:r>
              <a:rPr kumimoji="0" lang="nl-NL"/>
              <a:t>Tweede niveau</a:t>
            </a:r>
          </a:p>
          <a:p>
            <a:pPr lvl="2" eaLnBrk="1" latinLnBrk="0" hangingPunct="1"/>
            <a:r>
              <a:rPr kumimoji="0" lang="nl-NL"/>
              <a:t>Derde niveau</a:t>
            </a:r>
          </a:p>
          <a:p>
            <a:pPr lvl="3" eaLnBrk="1" latinLnBrk="0" hangingPunct="1"/>
            <a:r>
              <a:rPr kumimoji="0" lang="nl-NL"/>
              <a:t>Vierde niveau</a:t>
            </a:r>
          </a:p>
          <a:p>
            <a:pPr lvl="4" eaLnBrk="1" latinLnBrk="0" hangingPunct="1"/>
            <a:r>
              <a:rPr kumimoji="0" lang="nl-NL"/>
              <a:t>Vijfde niveau</a:t>
            </a:r>
            <a:endParaRPr kumimoji="0" lang="en-US"/>
          </a:p>
        </p:txBody>
      </p:sp>
      <p:sp>
        <p:nvSpPr>
          <p:cNvPr id="24" name="Tijdelijke aanduiding voor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D963B1-5156-4D57-9783-67C3A0DF180B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B675DF3-111A-4BE0-A436-0614F961E96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jdelijke aanduiding voor titel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nl-NL"/>
              <a:t>Klik om de stijl te bewerken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878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kenTkJ9Ak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Autofit/>
          </a:bodyPr>
          <a:lstStyle/>
          <a:p>
            <a:r>
              <a:rPr lang="en-US" dirty="0"/>
              <a:t> </a:t>
            </a:r>
            <a:r>
              <a:rPr lang="en-US" dirty="0" err="1"/>
              <a:t>Basisstof</a:t>
            </a:r>
            <a:r>
              <a:rPr lang="en-US" dirty="0"/>
              <a:t> 1: Het </a:t>
            </a:r>
            <a:r>
              <a:rPr lang="en-US" dirty="0" err="1"/>
              <a:t>skelet</a:t>
            </a:r>
            <a:r>
              <a:rPr lang="en-US" dirty="0"/>
              <a:t> van de </a:t>
            </a:r>
            <a:r>
              <a:rPr lang="en-US" dirty="0" err="1"/>
              <a:t>mens</a:t>
            </a:r>
            <a:endParaRPr lang="en-US"/>
          </a:p>
          <a:p>
            <a:r>
              <a:rPr lang="en-US" dirty="0" err="1"/>
              <a:t>Blz</a:t>
            </a:r>
            <a:r>
              <a:rPr lang="en-US" dirty="0"/>
              <a:t>. 8 </a:t>
            </a:r>
            <a:r>
              <a:rPr lang="en-US" dirty="0" err="1"/>
              <a:t>deel</a:t>
            </a:r>
            <a:r>
              <a:rPr lang="en-US" dirty="0"/>
              <a:t> 1B.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Stevigheid</a:t>
            </a:r>
            <a:r>
              <a:rPr lang="en-US" dirty="0"/>
              <a:t> en </a:t>
            </a:r>
            <a:r>
              <a:rPr lang="en-US" dirty="0" err="1"/>
              <a:t>Beweging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962400"/>
            <a:ext cx="153423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2">
            <a:extLst>
              <a:ext uri="{FF2B5EF4-FFF2-40B4-BE49-F238E27FC236}">
                <a16:creationId xmlns:a16="http://schemas.microsoft.com/office/drawing/2014/main" id="{7D20525B-19E9-425A-9F8A-3B7F5A355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7188"/>
            <a:ext cx="32861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nl-NL" b="1">
                <a:solidFill>
                  <a:srgbClr val="FFFFFF"/>
                </a:solidFill>
              </a:rPr>
              <a:t>Het been</a:t>
            </a:r>
            <a:endParaRPr lang="nl-NL" altLang="nl-NL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nl-NL" altLang="nl-N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9219" name="Group 17">
            <a:extLst>
              <a:ext uri="{FF2B5EF4-FFF2-40B4-BE49-F238E27FC236}">
                <a16:creationId xmlns:a16="http://schemas.microsoft.com/office/drawing/2014/main" id="{47FE47BB-11DF-4DA4-A604-2FC2C13F7CE3}"/>
              </a:ext>
            </a:extLst>
          </p:cNvPr>
          <p:cNvGrpSpPr>
            <a:grpSpLocks/>
          </p:cNvGrpSpPr>
          <p:nvPr/>
        </p:nvGrpSpPr>
        <p:grpSpPr bwMode="auto">
          <a:xfrm>
            <a:off x="1643063" y="846138"/>
            <a:ext cx="5943600" cy="6011862"/>
            <a:chOff x="1057" y="1489"/>
            <a:chExt cx="9360" cy="9469"/>
          </a:xfrm>
        </p:grpSpPr>
        <p:sp>
          <p:nvSpPr>
            <p:cNvPr id="9220" name="Text Box 18">
              <a:extLst>
                <a:ext uri="{FF2B5EF4-FFF2-40B4-BE49-F238E27FC236}">
                  <a16:creationId xmlns:a16="http://schemas.microsoft.com/office/drawing/2014/main" id="{DBD5857D-14A7-4C9E-B56D-97F50676B0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97" y="1489"/>
              <a:ext cx="14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Scheen-been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221" name="Group 19">
              <a:extLst>
                <a:ext uri="{FF2B5EF4-FFF2-40B4-BE49-F238E27FC236}">
                  <a16:creationId xmlns:a16="http://schemas.microsoft.com/office/drawing/2014/main" id="{40CC1BEC-8D25-4ACA-88F9-282C567D38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7" y="1957"/>
              <a:ext cx="9360" cy="9001"/>
              <a:chOff x="877" y="1849"/>
              <a:chExt cx="9360" cy="9001"/>
            </a:xfrm>
          </p:grpSpPr>
          <p:pic>
            <p:nvPicPr>
              <p:cNvPr id="9222" name="Picture 20">
                <a:extLst>
                  <a:ext uri="{FF2B5EF4-FFF2-40B4-BE49-F238E27FC236}">
                    <a16:creationId xmlns:a16="http://schemas.microsoft.com/office/drawing/2014/main" id="{764AEF14-2473-4BFE-AE84-CD0F103CF0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675" t="29021" r="20549" b="17973"/>
              <a:stretch>
                <a:fillRect/>
              </a:stretch>
            </p:blipFill>
            <p:spPr bwMode="auto">
              <a:xfrm>
                <a:off x="877" y="2209"/>
                <a:ext cx="126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3" name="Picture 21">
                <a:extLst>
                  <a:ext uri="{FF2B5EF4-FFF2-40B4-BE49-F238E27FC236}">
                    <a16:creationId xmlns:a16="http://schemas.microsoft.com/office/drawing/2014/main" id="{C48E68CF-720B-4136-8AB0-7DE39A3B3C8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627" t="29007" r="18466" b="18013"/>
              <a:stretch>
                <a:fillRect/>
              </a:stretch>
            </p:blipFill>
            <p:spPr bwMode="auto">
              <a:xfrm>
                <a:off x="3037" y="2209"/>
                <a:ext cx="126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4" name="Picture 22">
                <a:extLst>
                  <a:ext uri="{FF2B5EF4-FFF2-40B4-BE49-F238E27FC236}">
                    <a16:creationId xmlns:a16="http://schemas.microsoft.com/office/drawing/2014/main" id="{C6CFD1BA-018E-48E1-B775-9068D0D449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640" t="29359" r="20453" b="17661"/>
              <a:stretch>
                <a:fillRect/>
              </a:stretch>
            </p:blipFill>
            <p:spPr bwMode="auto">
              <a:xfrm>
                <a:off x="5017" y="2209"/>
                <a:ext cx="126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5" name="Picture 23">
                <a:extLst>
                  <a:ext uri="{FF2B5EF4-FFF2-40B4-BE49-F238E27FC236}">
                    <a16:creationId xmlns:a16="http://schemas.microsoft.com/office/drawing/2014/main" id="{55A305D0-0D06-4019-8483-328B33D2E1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627" t="29109" r="18466" b="17911"/>
              <a:stretch>
                <a:fillRect/>
              </a:stretch>
            </p:blipFill>
            <p:spPr bwMode="auto">
              <a:xfrm>
                <a:off x="6997" y="2209"/>
                <a:ext cx="126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6" name="Picture 24">
                <a:extLst>
                  <a:ext uri="{FF2B5EF4-FFF2-40B4-BE49-F238E27FC236}">
                    <a16:creationId xmlns:a16="http://schemas.microsoft.com/office/drawing/2014/main" id="{DD5EAC49-0E7D-4C12-8863-A36DCFA076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627" t="29109" r="20453" b="17911"/>
              <a:stretch>
                <a:fillRect/>
              </a:stretch>
            </p:blipFill>
            <p:spPr bwMode="auto">
              <a:xfrm>
                <a:off x="8977" y="2209"/>
                <a:ext cx="108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7" name="Picture 25">
                <a:extLst>
                  <a:ext uri="{FF2B5EF4-FFF2-40B4-BE49-F238E27FC236}">
                    <a16:creationId xmlns:a16="http://schemas.microsoft.com/office/drawing/2014/main" id="{6CFD0C8B-9F95-44A3-B19E-1A27BD6791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633" t="30354" r="18414" b="16701"/>
              <a:stretch>
                <a:fillRect/>
              </a:stretch>
            </p:blipFill>
            <p:spPr bwMode="auto">
              <a:xfrm>
                <a:off x="3037" y="6350"/>
                <a:ext cx="1260" cy="3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8" name="Picture 26">
                <a:extLst>
                  <a:ext uri="{FF2B5EF4-FFF2-40B4-BE49-F238E27FC236}">
                    <a16:creationId xmlns:a16="http://schemas.microsoft.com/office/drawing/2014/main" id="{46B64A84-D814-43A6-8902-207DBE0E95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627" t="31667" r="18498" b="16473"/>
              <a:stretch>
                <a:fillRect/>
              </a:stretch>
            </p:blipFill>
            <p:spPr bwMode="auto">
              <a:xfrm>
                <a:off x="5017" y="6350"/>
                <a:ext cx="1260" cy="3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9" name="Picture 27">
                <a:extLst>
                  <a:ext uri="{FF2B5EF4-FFF2-40B4-BE49-F238E27FC236}">
                    <a16:creationId xmlns:a16="http://schemas.microsoft.com/office/drawing/2014/main" id="{E90E6625-C8DA-4A38-AE7E-9D9F3C4F37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538" t="27457" r="19737" b="16434"/>
              <a:stretch>
                <a:fillRect/>
              </a:stretch>
            </p:blipFill>
            <p:spPr bwMode="auto">
              <a:xfrm>
                <a:off x="6997" y="6350"/>
                <a:ext cx="1260" cy="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0" name="Text Box 28">
                <a:extLst>
                  <a:ext uri="{FF2B5EF4-FFF2-40B4-BE49-F238E27FC236}">
                    <a16:creationId xmlns:a16="http://schemas.microsoft.com/office/drawing/2014/main" id="{3A233224-D3D0-4DDB-A214-694381DE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37" y="1849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dijbeen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1" name="Text Box 29">
                <a:extLst>
                  <a:ext uri="{FF2B5EF4-FFF2-40B4-BE49-F238E27FC236}">
                    <a16:creationId xmlns:a16="http://schemas.microsoft.com/office/drawing/2014/main" id="{6B22F900-3A44-4A97-8B23-86BB9EE33B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17" y="1849"/>
                <a:ext cx="144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knieschijf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2" name="Text Box 30">
                <a:extLst>
                  <a:ext uri="{FF2B5EF4-FFF2-40B4-BE49-F238E27FC236}">
                    <a16:creationId xmlns:a16="http://schemas.microsoft.com/office/drawing/2014/main" id="{EFB304FE-7A85-4472-ACA2-A96A432695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77" y="1849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kuitbeen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3" name="Text Box 31">
                <a:extLst>
                  <a:ext uri="{FF2B5EF4-FFF2-40B4-BE49-F238E27FC236}">
                    <a16:creationId xmlns:a16="http://schemas.microsoft.com/office/drawing/2014/main" id="{7506D326-7A1A-4246-940B-367A6AEDC0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37" y="9950"/>
                <a:ext cx="16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Voetwortel- beentjes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4" name="Text Box 32">
                <a:extLst>
                  <a:ext uri="{FF2B5EF4-FFF2-40B4-BE49-F238E27FC236}">
                    <a16:creationId xmlns:a16="http://schemas.microsoft.com/office/drawing/2014/main" id="{CD50982A-D3AF-4002-A4BD-B8C3A11157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7" y="9950"/>
                <a:ext cx="1800" cy="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Middenvoets-beentjes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5" name="Text Box 33">
                <a:extLst>
                  <a:ext uri="{FF2B5EF4-FFF2-40B4-BE49-F238E27FC236}">
                    <a16:creationId xmlns:a16="http://schemas.microsoft.com/office/drawing/2014/main" id="{177018D3-EDAA-410E-B552-BA8545ED21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97" y="10130"/>
                <a:ext cx="16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nl-NL" altLang="nl-NL" sz="1100">
                    <a:solidFill>
                      <a:schemeClr val="bg1"/>
                    </a:solidFill>
                    <a:latin typeface="Arial" panose="020B0604020202020204" pitchFamily="34" charset="0"/>
                  </a:rPr>
                  <a:t>teenkootjes</a:t>
                </a:r>
                <a:endParaRPr lang="nl-NL" altLang="nl-NL" sz="180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1128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Waar</a:t>
            </a:r>
            <a:r>
              <a:rPr lang="en-US" dirty="0"/>
              <a:t> is het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?</a:t>
            </a:r>
          </a:p>
          <a:p>
            <a:r>
              <a:rPr lang="en-US" dirty="0" err="1"/>
              <a:t>Wat</a:t>
            </a:r>
            <a:r>
              <a:rPr lang="en-US" dirty="0"/>
              <a:t> </a:t>
            </a:r>
            <a:r>
              <a:rPr lang="en-US" dirty="0" err="1"/>
              <a:t>doet</a:t>
            </a:r>
            <a:r>
              <a:rPr lang="en-US" dirty="0"/>
              <a:t> het </a:t>
            </a:r>
            <a:r>
              <a:rPr lang="en-US" dirty="0" err="1"/>
              <a:t>allemaal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Functies</a:t>
            </a:r>
            <a:r>
              <a:rPr lang="en-US" dirty="0"/>
              <a:t> van het </a:t>
            </a:r>
            <a:r>
              <a:rPr lang="en-US" dirty="0" err="1"/>
              <a:t>skelet</a:t>
            </a:r>
            <a:r>
              <a:rPr lang="en-US" dirty="0"/>
              <a:t>…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00200"/>
            <a:ext cx="334757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B59DFE1B-1C38-461E-96AD-B32404DC6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Autofit/>
          </a:bodyPr>
          <a:lstStyle/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902050-6937-4B45-B53E-A245708555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Functie 1</a:t>
            </a:r>
            <a:b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b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VORM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0481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dirty="0"/>
              <a:t>Het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geeft</a:t>
            </a:r>
            <a:r>
              <a:rPr lang="en-US" dirty="0"/>
              <a:t> </a:t>
            </a:r>
            <a:r>
              <a:rPr lang="en-US" dirty="0" err="1"/>
              <a:t>vorm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het </a:t>
            </a:r>
            <a:r>
              <a:rPr lang="en-US" dirty="0" err="1"/>
              <a:t>lichaam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VORM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429000"/>
            <a:ext cx="22574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www.wvup.edu/ecrisp/imageKS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5200"/>
            <a:ext cx="4078191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917275" y="1503871"/>
            <a:ext cx="3041882" cy="398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9837" y="1503872"/>
            <a:ext cx="343408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7516539" cy="222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4600" y="3124200"/>
            <a:ext cx="42862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7002" y="3276600"/>
            <a:ext cx="4474097" cy="321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609600"/>
            <a:ext cx="32670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B59DFE1B-1C38-461E-96AD-B32404DC6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Autofit/>
          </a:bodyPr>
          <a:lstStyle/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902050-6937-4B45-B53E-A245708555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Functie </a:t>
            </a:r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2</a:t>
            </a: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Stevigheid</a:t>
            </a:r>
          </a:p>
        </p:txBody>
      </p:sp>
    </p:spTree>
    <p:extLst>
      <p:ext uri="{BB962C8B-B14F-4D97-AF65-F5344CB8AC3E}">
        <p14:creationId xmlns:p14="http://schemas.microsoft.com/office/powerpoint/2010/main" val="928884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dirty="0"/>
              <a:t>Je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geeft</a:t>
            </a:r>
            <a:r>
              <a:rPr lang="en-US" dirty="0"/>
              <a:t> </a:t>
            </a:r>
            <a:r>
              <a:rPr lang="en-US" dirty="0" err="1"/>
              <a:t>stevigheid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je </a:t>
            </a:r>
            <a:r>
              <a:rPr lang="en-US" dirty="0" err="1"/>
              <a:t>lichaam</a:t>
            </a:r>
            <a:r>
              <a:rPr lang="en-US" dirty="0"/>
              <a:t>.</a:t>
            </a:r>
          </a:p>
          <a:p>
            <a:r>
              <a:rPr lang="en-US" dirty="0" err="1"/>
              <a:t>Zonder</a:t>
            </a:r>
            <a:r>
              <a:rPr lang="en-US" dirty="0"/>
              <a:t>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zou</a:t>
            </a:r>
            <a:r>
              <a:rPr lang="en-US" dirty="0"/>
              <a:t> je in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zakken</a:t>
            </a:r>
            <a:r>
              <a:rPr lang="en-US" dirty="0"/>
              <a:t> en </a:t>
            </a:r>
            <a:r>
              <a:rPr lang="en-US" dirty="0" err="1"/>
              <a:t>zou</a:t>
            </a:r>
            <a:r>
              <a:rPr lang="en-US" dirty="0"/>
              <a:t> je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pudding in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zakken</a:t>
            </a:r>
            <a:r>
              <a:rPr lang="en-US" dirty="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STEVIGHEID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1242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dirty="0">
                <a:hlinkClick r:id="rId3"/>
              </a:rPr>
              <a:t>Geen botten?</a:t>
            </a:r>
            <a:r>
              <a:rPr lang="en-US" dirty="0"/>
              <a:t> </a:t>
            </a:r>
          </a:p>
          <a:p>
            <a:r>
              <a:rPr lang="en-US" dirty="0"/>
              <a:t>In het </a:t>
            </a:r>
            <a:r>
              <a:rPr lang="en-US" dirty="0" err="1"/>
              <a:t>filmpje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duidelijk</a:t>
            </a:r>
            <a:r>
              <a:rPr lang="en-US" dirty="0"/>
              <a:t> wat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gebeurt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je </a:t>
            </a:r>
            <a:r>
              <a:rPr lang="en-US" dirty="0" err="1"/>
              <a:t>geen</a:t>
            </a:r>
            <a:r>
              <a:rPr lang="en-US" dirty="0"/>
              <a:t> </a:t>
            </a:r>
            <a:r>
              <a:rPr lang="en-US" dirty="0" err="1"/>
              <a:t>botten</a:t>
            </a:r>
            <a:r>
              <a:rPr lang="en-US" dirty="0"/>
              <a:t> </a:t>
            </a:r>
            <a:r>
              <a:rPr lang="en-US" dirty="0" err="1"/>
              <a:t>hebt</a:t>
            </a:r>
            <a:r>
              <a:rPr lang="en-US" dirty="0"/>
              <a:t>. 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dirty="0" err="1"/>
              <a:t>Hoeveel</a:t>
            </a:r>
            <a:r>
              <a:rPr lang="en-US" dirty="0"/>
              <a:t> </a:t>
            </a:r>
            <a:r>
              <a:rPr lang="en-US" dirty="0" err="1"/>
              <a:t>botten</a:t>
            </a:r>
            <a:r>
              <a:rPr lang="en-US" dirty="0"/>
              <a:t>?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Een</a:t>
            </a:r>
            <a:r>
              <a:rPr lang="en-US" dirty="0"/>
              <a:t> baby +/- 350 ( los )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volwassene</a:t>
            </a:r>
            <a:r>
              <a:rPr lang="en-US" dirty="0"/>
              <a:t> +/- 206. ( </a:t>
            </a:r>
            <a:r>
              <a:rPr lang="en-US" dirty="0" err="1"/>
              <a:t>vergroeid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grootste</a:t>
            </a:r>
            <a:r>
              <a:rPr lang="en-US" dirty="0"/>
              <a:t> bot is je </a:t>
            </a:r>
            <a:r>
              <a:rPr lang="en-US" dirty="0" err="1"/>
              <a:t>dijbeen</a:t>
            </a:r>
            <a:r>
              <a:rPr lang="en-US" dirty="0"/>
              <a:t> (</a:t>
            </a:r>
            <a:r>
              <a:rPr lang="en-US" dirty="0" err="1"/>
              <a:t>bovenbeen</a:t>
            </a:r>
            <a:r>
              <a:rPr lang="en-US" dirty="0"/>
              <a:t>)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kleinste</a:t>
            </a:r>
            <a:r>
              <a:rPr lang="en-US" dirty="0"/>
              <a:t> bot is de </a:t>
            </a:r>
            <a:r>
              <a:rPr lang="en-US" dirty="0" err="1"/>
              <a:t>stijgbeugel</a:t>
            </a:r>
            <a:r>
              <a:rPr lang="en-US" dirty="0"/>
              <a:t> </a:t>
            </a:r>
            <a:endParaRPr lang="en-US" dirty="0">
              <a:ea typeface="+mn-lt"/>
              <a:cs typeface="+mn-lt"/>
            </a:endParaRPr>
          </a:p>
          <a:p>
            <a:r>
              <a:rPr lang="en-US" dirty="0">
                <a:ea typeface="+mn-lt"/>
                <a:cs typeface="+mn-lt"/>
              </a:rPr>
              <a:t>(</a:t>
            </a:r>
            <a:r>
              <a:rPr lang="en-US" dirty="0"/>
              <a:t>in je </a:t>
            </a:r>
            <a:r>
              <a:rPr lang="en-US" dirty="0" err="1"/>
              <a:t>oor</a:t>
            </a:r>
            <a:r>
              <a:rPr lang="en-US" dirty="0"/>
              <a:t>).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kleiner</a:t>
            </a:r>
            <a:r>
              <a:rPr lang="en-US" dirty="0"/>
              <a:t> dan </a:t>
            </a:r>
            <a:r>
              <a:rPr lang="en-US" dirty="0" err="1"/>
              <a:t>een</a:t>
            </a:r>
            <a:endParaRPr lang="en-US" dirty="0"/>
          </a:p>
          <a:p>
            <a:r>
              <a:rPr lang="en-US" dirty="0"/>
              <a:t>10 eurocent.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Ons</a:t>
            </a:r>
            <a:r>
              <a:rPr lang="en-US" dirty="0"/>
              <a:t> </a:t>
            </a:r>
            <a:r>
              <a:rPr lang="en-US" dirty="0" err="1"/>
              <a:t>skelet</a:t>
            </a:r>
            <a:r>
              <a:rPr lang="en-US" dirty="0"/>
              <a:t>…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886" y="2165760"/>
            <a:ext cx="1840025" cy="198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fbeelding 3" descr="Afbeelding met object, munt&#10;&#10;Beschrijving is gegenereerd met zeer hoge betrouwbaarheid">
            <a:extLst>
              <a:ext uri="{FF2B5EF4-FFF2-40B4-BE49-F238E27FC236}">
                <a16:creationId xmlns:a16="http://schemas.microsoft.com/office/drawing/2014/main" id="{BF91CA2A-4EFB-4B68-9715-97FE5FDC9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373" y="4398124"/>
            <a:ext cx="2476500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B59DFE1B-1C38-461E-96AD-B32404DC6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Autofit/>
          </a:bodyPr>
          <a:lstStyle/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902050-6937-4B45-B53E-A245708555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Functie 3</a:t>
            </a: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Beweging</a:t>
            </a:r>
          </a:p>
        </p:txBody>
      </p:sp>
    </p:spTree>
    <p:extLst>
      <p:ext uri="{BB962C8B-B14F-4D97-AF65-F5344CB8AC3E}">
        <p14:creationId xmlns:p14="http://schemas.microsoft.com/office/powerpoint/2010/main" val="12238310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dirty="0"/>
              <a:t>Je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maakt</a:t>
            </a:r>
            <a:r>
              <a:rPr lang="en-US" dirty="0"/>
              <a:t> </a:t>
            </a:r>
            <a:r>
              <a:rPr lang="en-US" dirty="0" err="1"/>
              <a:t>beweging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door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Gewrichten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Spieren</a:t>
            </a:r>
            <a:r>
              <a:rPr lang="en-US" dirty="0"/>
              <a:t> </a:t>
            </a:r>
            <a:r>
              <a:rPr lang="en-US" dirty="0" err="1"/>
              <a:t>zitten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botten</a:t>
            </a:r>
            <a:r>
              <a:rPr lang="en-US" dirty="0"/>
              <a:t> vast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BEWEGING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2438400"/>
            <a:ext cx="3133725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B59DFE1B-1C38-461E-96AD-B32404DC6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Autofit/>
          </a:bodyPr>
          <a:lstStyle/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902050-6937-4B45-B53E-A245708555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Functie 4</a:t>
            </a: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br>
              <a:rPr lang="nl-NL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</a:br>
            <a:r>
              <a:rPr lang="nl-NL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Bescherming</a:t>
            </a:r>
          </a:p>
        </p:txBody>
      </p:sp>
    </p:spTree>
    <p:extLst>
      <p:ext uri="{BB962C8B-B14F-4D97-AF65-F5344CB8AC3E}">
        <p14:creationId xmlns:p14="http://schemas.microsoft.com/office/powerpoint/2010/main" val="2890610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beschermt</a:t>
            </a:r>
            <a:r>
              <a:rPr lang="en-US" dirty="0"/>
              <a:t> </a:t>
            </a:r>
            <a:r>
              <a:rPr lang="en-US" dirty="0" err="1"/>
              <a:t>tere</a:t>
            </a:r>
            <a:r>
              <a:rPr lang="en-US" dirty="0"/>
              <a:t> </a:t>
            </a:r>
            <a:r>
              <a:rPr lang="en-US" dirty="0" err="1"/>
              <a:t>organen</a:t>
            </a:r>
            <a:r>
              <a:rPr lang="en-US" dirty="0"/>
              <a:t> in je </a:t>
            </a:r>
            <a:r>
              <a:rPr lang="en-US" dirty="0" err="1"/>
              <a:t>lichaam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BESCHERMING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270173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286000"/>
            <a:ext cx="3048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86000"/>
            <a:ext cx="309512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 </a:t>
            </a:r>
            <a:r>
              <a:rPr lang="en-US" dirty="0" err="1"/>
              <a:t>vier</a:t>
            </a:r>
            <a:r>
              <a:rPr lang="en-US" dirty="0"/>
              <a:t> </a:t>
            </a:r>
            <a:r>
              <a:rPr lang="en-US" dirty="0" err="1"/>
              <a:t>functies</a:t>
            </a:r>
            <a:r>
              <a:rPr lang="en-US" dirty="0"/>
              <a:t> van het </a:t>
            </a:r>
            <a:r>
              <a:rPr lang="en-US" dirty="0" err="1"/>
              <a:t>skelet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Vorm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Stevigheid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Beweging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Bescherming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Dus</a:t>
            </a:r>
            <a:r>
              <a:rPr lang="en-US" dirty="0"/>
              <a:t>…..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209800"/>
            <a:ext cx="338185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 </a:t>
            </a:r>
            <a:r>
              <a:rPr lang="en-US" dirty="0" err="1"/>
              <a:t>meeste</a:t>
            </a:r>
            <a:r>
              <a:rPr lang="en-US" dirty="0"/>
              <a:t> </a:t>
            </a:r>
            <a:r>
              <a:rPr lang="en-US" dirty="0" err="1"/>
              <a:t>schedelbeenderen</a:t>
            </a:r>
            <a:r>
              <a:rPr lang="en-US" dirty="0"/>
              <a:t> </a:t>
            </a:r>
            <a:r>
              <a:rPr lang="en-US" dirty="0" err="1"/>
              <a:t>zitten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elkaar</a:t>
            </a:r>
            <a:r>
              <a:rPr lang="en-US" dirty="0"/>
              <a:t> vast.</a:t>
            </a:r>
          </a:p>
          <a:p>
            <a:r>
              <a:rPr lang="en-US" dirty="0" err="1"/>
              <a:t>Behalve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baby….</a:t>
            </a:r>
          </a:p>
          <a:p>
            <a:r>
              <a:rPr lang="en-US" dirty="0" err="1"/>
              <a:t>Fontanellen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 </a:t>
            </a:r>
            <a:r>
              <a:rPr lang="en-US" dirty="0" err="1"/>
              <a:t>schedel</a:t>
            </a:r>
            <a:endParaRPr lang="nl-NL" dirty="0"/>
          </a:p>
        </p:txBody>
      </p:sp>
      <p:pic>
        <p:nvPicPr>
          <p:cNvPr id="29698" name="Picture 2" descr="http://users.telenet.be/hetmenselijklichaam/de%20schedel%20goe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429000"/>
            <a:ext cx="4191000" cy="2857500"/>
          </a:xfrm>
          <a:prstGeom prst="rect">
            <a:avLst/>
          </a:prstGeom>
          <a:noFill/>
        </p:spPr>
      </p:pic>
      <p:pic>
        <p:nvPicPr>
          <p:cNvPr id="29702" name="Picture 6" descr="http://nvvn.org/patienteninfo/illustraties/CRA_nad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429000"/>
            <a:ext cx="3362325" cy="2809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>
            <a:extLst>
              <a:ext uri="{FF2B5EF4-FFF2-40B4-BE49-F238E27FC236}">
                <a16:creationId xmlns:a16="http://schemas.microsoft.com/office/drawing/2014/main" id="{583CDDEC-62DA-46B2-AF36-F4962442F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07156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nl-NL" altLang="nl-NL" dirty="0"/>
              <a:t>Botten: ongeveer 206. </a:t>
            </a:r>
            <a:br>
              <a:rPr lang="nl-NL" altLang="nl-NL" dirty="0"/>
            </a:br>
            <a:endParaRPr lang="nl-NL" altLang="nl-NL" dirty="0">
              <a:cs typeface="Calibri Light"/>
            </a:endParaRPr>
          </a:p>
        </p:txBody>
      </p:sp>
      <p:pic>
        <p:nvPicPr>
          <p:cNvPr id="2051" name="Picture 8" descr="http://www.obs-erasmus.nl/leefwereld/groep8/les10/skelet.gif">
            <a:extLst>
              <a:ext uri="{FF2B5EF4-FFF2-40B4-BE49-F238E27FC236}">
                <a16:creationId xmlns:a16="http://schemas.microsoft.com/office/drawing/2014/main" id="{905F02B9-BB66-4E46-8B66-DF4572BD1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38004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33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1">
            <a:extLst>
              <a:ext uri="{FF2B5EF4-FFF2-40B4-BE49-F238E27FC236}">
                <a16:creationId xmlns:a16="http://schemas.microsoft.com/office/drawing/2014/main" id="{78B85F9B-2EB2-4365-8ED9-50ED42904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15" t="36415" r="16341" b="24197"/>
          <a:stretch>
            <a:fillRect/>
          </a:stretch>
        </p:blipFill>
        <p:spPr bwMode="auto">
          <a:xfrm>
            <a:off x="3286125" y="2571750"/>
            <a:ext cx="2214563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2">
            <a:extLst>
              <a:ext uri="{FF2B5EF4-FFF2-40B4-BE49-F238E27FC236}">
                <a16:creationId xmlns:a16="http://schemas.microsoft.com/office/drawing/2014/main" id="{BDCFE992-62BB-4B69-89DA-D5E8CB1F2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1000125"/>
            <a:ext cx="314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 dirty="0">
                <a:solidFill>
                  <a:schemeClr val="bg1"/>
                </a:solidFill>
                <a:latin typeface="Arial"/>
                <a:cs typeface="Times New Roman"/>
              </a:rPr>
              <a:t>De </a:t>
            </a:r>
            <a:r>
              <a:rPr lang="nl-NL" altLang="nl-NL" b="1" dirty="0">
                <a:latin typeface="Arial"/>
                <a:cs typeface="Times New Roman"/>
              </a:rPr>
              <a:t>schedel</a:t>
            </a:r>
            <a:endParaRPr lang="nl-NL" altLang="nl-NL" dirty="0">
              <a:latin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97290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2">
            <a:extLst>
              <a:ext uri="{FF2B5EF4-FFF2-40B4-BE49-F238E27FC236}">
                <a16:creationId xmlns:a16="http://schemas.microsoft.com/office/drawing/2014/main" id="{1BD4B16A-DF42-4655-B074-2F4826A21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75" y="1000125"/>
            <a:ext cx="3929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>
                <a:solidFill>
                  <a:srgbClr val="FFFFFF"/>
                </a:solidFill>
                <a:latin typeface="Arial" panose="020B0604020202020204" pitchFamily="34" charset="0"/>
              </a:rPr>
              <a:t>De wervelkolom</a:t>
            </a:r>
            <a:endParaRPr lang="nl-NL" altLang="nl-N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4099" name="Group 2">
            <a:extLst>
              <a:ext uri="{FF2B5EF4-FFF2-40B4-BE49-F238E27FC236}">
                <a16:creationId xmlns:a16="http://schemas.microsoft.com/office/drawing/2014/main" id="{5622C081-E3DD-433C-A23E-2A228282C1B9}"/>
              </a:ext>
            </a:extLst>
          </p:cNvPr>
          <p:cNvGrpSpPr>
            <a:grpSpLocks/>
          </p:cNvGrpSpPr>
          <p:nvPr/>
        </p:nvGrpSpPr>
        <p:grpSpPr bwMode="auto">
          <a:xfrm>
            <a:off x="2071688" y="1928813"/>
            <a:ext cx="4114800" cy="4343400"/>
            <a:chOff x="1237" y="6637"/>
            <a:chExt cx="6480" cy="6840"/>
          </a:xfrm>
        </p:grpSpPr>
        <p:grpSp>
          <p:nvGrpSpPr>
            <p:cNvPr id="4100" name="Group 3">
              <a:extLst>
                <a:ext uri="{FF2B5EF4-FFF2-40B4-BE49-F238E27FC236}">
                  <a16:creationId xmlns:a16="http://schemas.microsoft.com/office/drawing/2014/main" id="{0D0086A0-2B38-40C9-B790-C022A0F294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7" y="6997"/>
              <a:ext cx="6280" cy="6047"/>
              <a:chOff x="1095" y="9833"/>
              <a:chExt cx="6280" cy="6047"/>
            </a:xfrm>
          </p:grpSpPr>
          <p:pic>
            <p:nvPicPr>
              <p:cNvPr id="4106" name="Picture 4">
                <a:extLst>
                  <a:ext uri="{FF2B5EF4-FFF2-40B4-BE49-F238E27FC236}">
                    <a16:creationId xmlns:a16="http://schemas.microsoft.com/office/drawing/2014/main" id="{E129AED3-A03B-4EA2-B4E1-E4DE3891A38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15" t="32112" r="38368" b="11838"/>
              <a:stretch>
                <a:fillRect/>
              </a:stretch>
            </p:blipFill>
            <p:spPr bwMode="auto">
              <a:xfrm>
                <a:off x="3218" y="9833"/>
                <a:ext cx="2013" cy="2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7" name="Picture 5">
                <a:extLst>
                  <a:ext uri="{FF2B5EF4-FFF2-40B4-BE49-F238E27FC236}">
                    <a16:creationId xmlns:a16="http://schemas.microsoft.com/office/drawing/2014/main" id="{8FF7A1BD-AD78-4128-8200-A0358BECFA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52" t="31935" r="40208" b="12480"/>
              <a:stretch>
                <a:fillRect/>
              </a:stretch>
            </p:blipFill>
            <p:spPr bwMode="auto">
              <a:xfrm>
                <a:off x="5506" y="9871"/>
                <a:ext cx="1869" cy="2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8" name="Picture 6">
                <a:extLst>
                  <a:ext uri="{FF2B5EF4-FFF2-40B4-BE49-F238E27FC236}">
                    <a16:creationId xmlns:a16="http://schemas.microsoft.com/office/drawing/2014/main" id="{208B40E0-B772-42B7-85F6-CF1F25006D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52" t="31999" r="40208" b="14175"/>
              <a:stretch>
                <a:fillRect/>
              </a:stretch>
            </p:blipFill>
            <p:spPr bwMode="auto">
              <a:xfrm>
                <a:off x="1160" y="12975"/>
                <a:ext cx="1870" cy="2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9" name="Picture 7">
                <a:extLst>
                  <a:ext uri="{FF2B5EF4-FFF2-40B4-BE49-F238E27FC236}">
                    <a16:creationId xmlns:a16="http://schemas.microsoft.com/office/drawing/2014/main" id="{C2FB3255-D97C-4BF2-9E42-172DFFA64C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04" t="31670" r="38333" b="14972"/>
              <a:stretch>
                <a:fillRect/>
              </a:stretch>
            </p:blipFill>
            <p:spPr bwMode="auto">
              <a:xfrm>
                <a:off x="3211" y="12991"/>
                <a:ext cx="2013" cy="2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0" name="Picture 8">
                <a:extLst>
                  <a:ext uri="{FF2B5EF4-FFF2-40B4-BE49-F238E27FC236}">
                    <a16:creationId xmlns:a16="http://schemas.microsoft.com/office/drawing/2014/main" id="{E91FDB7D-CA87-4F6E-AA84-76C537C91E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52" t="31709" r="40208" b="14128"/>
              <a:stretch>
                <a:fillRect/>
              </a:stretch>
            </p:blipFill>
            <p:spPr bwMode="auto">
              <a:xfrm>
                <a:off x="5490" y="12975"/>
                <a:ext cx="1869" cy="2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1" name="Picture 9">
                <a:extLst>
                  <a:ext uri="{FF2B5EF4-FFF2-40B4-BE49-F238E27FC236}">
                    <a16:creationId xmlns:a16="http://schemas.microsoft.com/office/drawing/2014/main" id="{EE765FF0-CEF2-4983-BE89-1F5CFE3CF1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705" t="34882" r="19576" b="30565"/>
              <a:stretch>
                <a:fillRect/>
              </a:stretch>
            </p:blipFill>
            <p:spPr bwMode="auto">
              <a:xfrm>
                <a:off x="1095" y="9833"/>
                <a:ext cx="1913" cy="2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01" name="Text Box 10">
              <a:extLst>
                <a:ext uri="{FF2B5EF4-FFF2-40B4-BE49-F238E27FC236}">
                  <a16:creationId xmlns:a16="http://schemas.microsoft.com/office/drawing/2014/main" id="{6822C617-2D58-40A3-9617-2E92B46A38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7" y="6637"/>
              <a:ext cx="18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halswervels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Text Box 11">
              <a:extLst>
                <a:ext uri="{FF2B5EF4-FFF2-40B4-BE49-F238E27FC236}">
                  <a16:creationId xmlns:a16="http://schemas.microsoft.com/office/drawing/2014/main" id="{408CE311-FD69-4F81-8634-52941CBDD4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17" y="6637"/>
              <a:ext cx="18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borstwervels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3" name="Text Box 12">
              <a:extLst>
                <a:ext uri="{FF2B5EF4-FFF2-40B4-BE49-F238E27FC236}">
                  <a16:creationId xmlns:a16="http://schemas.microsoft.com/office/drawing/2014/main" id="{4C0CB0D1-DBF2-4C68-B07C-100EB0D0B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7" y="12937"/>
              <a:ext cx="198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lendenwervels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4" name="Text Box 13">
              <a:extLst>
                <a:ext uri="{FF2B5EF4-FFF2-40B4-BE49-F238E27FC236}">
                  <a16:creationId xmlns:a16="http://schemas.microsoft.com/office/drawing/2014/main" id="{4A9336AD-1F6F-4E1E-BBAB-14B25A0D9E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7" y="12937"/>
              <a:ext cx="18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heiligbeen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5" name="Text Box 14">
              <a:extLst>
                <a:ext uri="{FF2B5EF4-FFF2-40B4-BE49-F238E27FC236}">
                  <a16:creationId xmlns:a16="http://schemas.microsoft.com/office/drawing/2014/main" id="{F1BEA3A5-D7E3-4E13-B8C0-2323130F16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7" y="12937"/>
              <a:ext cx="18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staartbeen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478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2">
            <a:extLst>
              <a:ext uri="{FF2B5EF4-FFF2-40B4-BE49-F238E27FC236}">
                <a16:creationId xmlns:a16="http://schemas.microsoft.com/office/drawing/2014/main" id="{F889AF05-B44C-42BE-B8F4-16762ABFF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75" y="1000125"/>
            <a:ext cx="4572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 dirty="0">
                <a:solidFill>
                  <a:schemeClr val="bg1"/>
                </a:solidFill>
                <a:latin typeface="Arial"/>
                <a:cs typeface="Arial"/>
              </a:rPr>
              <a:t>De </a:t>
            </a:r>
            <a:r>
              <a:rPr lang="nl-NL" altLang="nl-NL" b="1" dirty="0">
                <a:latin typeface="Arial"/>
                <a:cs typeface="Arial"/>
              </a:rPr>
              <a:t>schoudergordel</a:t>
            </a:r>
            <a:endParaRPr lang="nl-NL" altLang="nl-NL" dirty="0">
              <a:latin typeface="Arial"/>
              <a:cs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5123" name="Group 2">
            <a:extLst>
              <a:ext uri="{FF2B5EF4-FFF2-40B4-BE49-F238E27FC236}">
                <a16:creationId xmlns:a16="http://schemas.microsoft.com/office/drawing/2014/main" id="{98E78F5F-46E1-4759-913D-BB57FE4EE7D7}"/>
              </a:ext>
            </a:extLst>
          </p:cNvPr>
          <p:cNvGrpSpPr>
            <a:grpSpLocks/>
          </p:cNvGrpSpPr>
          <p:nvPr/>
        </p:nvGrpSpPr>
        <p:grpSpPr bwMode="auto">
          <a:xfrm>
            <a:off x="2357438" y="2000250"/>
            <a:ext cx="4114800" cy="3143250"/>
            <a:chOff x="1597" y="3037"/>
            <a:chExt cx="4680" cy="3240"/>
          </a:xfrm>
        </p:grpSpPr>
        <p:pic>
          <p:nvPicPr>
            <p:cNvPr id="5124" name="Picture 3">
              <a:extLst>
                <a:ext uri="{FF2B5EF4-FFF2-40B4-BE49-F238E27FC236}">
                  <a16:creationId xmlns:a16="http://schemas.microsoft.com/office/drawing/2014/main" id="{AD91C6AC-AA41-42C7-A7AC-DBA51F408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93" t="31450" r="16449" b="15819"/>
            <a:stretch>
              <a:fillRect/>
            </a:stretch>
          </p:blipFill>
          <p:spPr bwMode="auto">
            <a:xfrm>
              <a:off x="1777" y="3037"/>
              <a:ext cx="1764" cy="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4">
              <a:extLst>
                <a:ext uri="{FF2B5EF4-FFF2-40B4-BE49-F238E27FC236}">
                  <a16:creationId xmlns:a16="http://schemas.microsoft.com/office/drawing/2014/main" id="{6E5AB978-A50D-46A5-9197-913FE32978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27" t="33955" r="14796" b="13124"/>
            <a:stretch>
              <a:fillRect/>
            </a:stretch>
          </p:blipFill>
          <p:spPr bwMode="auto">
            <a:xfrm>
              <a:off x="4117" y="3037"/>
              <a:ext cx="1890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Text Box 5">
              <a:extLst>
                <a:ext uri="{FF2B5EF4-FFF2-40B4-BE49-F238E27FC236}">
                  <a16:creationId xmlns:a16="http://schemas.microsoft.com/office/drawing/2014/main" id="{74E23B3F-8FB6-446F-8831-11E732EA9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7" y="5737"/>
              <a:ext cx="216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600">
                  <a:solidFill>
                    <a:schemeClr val="bg1"/>
                  </a:solidFill>
                  <a:latin typeface="Arial" panose="020B0604020202020204" pitchFamily="34" charset="0"/>
                </a:rPr>
                <a:t>schouderbladen</a:t>
              </a:r>
            </a:p>
          </p:txBody>
        </p:sp>
        <p:sp>
          <p:nvSpPr>
            <p:cNvPr id="5127" name="Text Box 6">
              <a:extLst>
                <a:ext uri="{FF2B5EF4-FFF2-40B4-BE49-F238E27FC236}">
                  <a16:creationId xmlns:a16="http://schemas.microsoft.com/office/drawing/2014/main" id="{E9098C92-2C21-425D-B556-57278062B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7" y="5737"/>
              <a:ext cx="198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600">
                  <a:solidFill>
                    <a:schemeClr val="bg1"/>
                  </a:solidFill>
                  <a:latin typeface="Arial" panose="020B0604020202020204" pitchFamily="34" charset="0"/>
                </a:rPr>
                <a:t>sleutelbeen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2">
            <a:extLst>
              <a:ext uri="{FF2B5EF4-FFF2-40B4-BE49-F238E27FC236}">
                <a16:creationId xmlns:a16="http://schemas.microsoft.com/office/drawing/2014/main" id="{01FCAD19-E346-4D98-A1C0-1C4C4D974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38" y="114300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>
                <a:solidFill>
                  <a:srgbClr val="FFFFFF"/>
                </a:solidFill>
              </a:rPr>
              <a:t>De borstkas</a:t>
            </a:r>
            <a:endParaRPr lang="nl-NL" altLang="nl-N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6147" name="Group 2">
            <a:extLst>
              <a:ext uri="{FF2B5EF4-FFF2-40B4-BE49-F238E27FC236}">
                <a16:creationId xmlns:a16="http://schemas.microsoft.com/office/drawing/2014/main" id="{A60011E6-018D-4159-9A02-F5CCD7C1D4B2}"/>
              </a:ext>
            </a:extLst>
          </p:cNvPr>
          <p:cNvGrpSpPr>
            <a:grpSpLocks/>
          </p:cNvGrpSpPr>
          <p:nvPr/>
        </p:nvGrpSpPr>
        <p:grpSpPr bwMode="auto">
          <a:xfrm>
            <a:off x="1428750" y="2143125"/>
            <a:ext cx="5472113" cy="2714625"/>
            <a:chOff x="1417" y="2137"/>
            <a:chExt cx="7380" cy="3420"/>
          </a:xfrm>
        </p:grpSpPr>
        <p:pic>
          <p:nvPicPr>
            <p:cNvPr id="6148" name="Picture 3">
              <a:extLst>
                <a:ext uri="{FF2B5EF4-FFF2-40B4-BE49-F238E27FC236}">
                  <a16:creationId xmlns:a16="http://schemas.microsoft.com/office/drawing/2014/main" id="{AE16173F-8FAB-49FA-82AA-10FB4217C0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16" t="31845" r="16479" b="23080"/>
            <a:stretch>
              <a:fillRect/>
            </a:stretch>
          </p:blipFill>
          <p:spPr bwMode="auto">
            <a:xfrm>
              <a:off x="1417" y="2137"/>
              <a:ext cx="2160" cy="3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Picture 4">
              <a:extLst>
                <a:ext uri="{FF2B5EF4-FFF2-40B4-BE49-F238E27FC236}">
                  <a16:creationId xmlns:a16="http://schemas.microsoft.com/office/drawing/2014/main" id="{1C535491-4433-45C5-846A-E187A6F94C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07" t="31656" r="16479" b="15364"/>
            <a:stretch>
              <a:fillRect/>
            </a:stretch>
          </p:blipFill>
          <p:spPr bwMode="auto">
            <a:xfrm>
              <a:off x="3937" y="2137"/>
              <a:ext cx="2142" cy="3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5">
              <a:extLst>
                <a:ext uri="{FF2B5EF4-FFF2-40B4-BE49-F238E27FC236}">
                  <a16:creationId xmlns:a16="http://schemas.microsoft.com/office/drawing/2014/main" id="{3F573112-CEAE-40A2-A0A8-316E2C1A08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93" t="31670" r="16449" b="12682"/>
            <a:stretch>
              <a:fillRect/>
            </a:stretch>
          </p:blipFill>
          <p:spPr bwMode="auto">
            <a:xfrm>
              <a:off x="6457" y="2137"/>
              <a:ext cx="1908" cy="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1" name="Text Box 6">
              <a:extLst>
                <a:ext uri="{FF2B5EF4-FFF2-40B4-BE49-F238E27FC236}">
                  <a16:creationId xmlns:a16="http://schemas.microsoft.com/office/drawing/2014/main" id="{4DF9EFED-E029-4B8B-ABCA-1E1B97860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97" y="5197"/>
              <a:ext cx="21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600">
                  <a:solidFill>
                    <a:schemeClr val="bg1"/>
                  </a:solidFill>
                  <a:latin typeface="Arial" panose="020B0604020202020204" pitchFamily="34" charset="0"/>
                </a:rPr>
                <a:t>ribben</a:t>
              </a:r>
            </a:p>
          </p:txBody>
        </p:sp>
        <p:sp>
          <p:nvSpPr>
            <p:cNvPr id="6152" name="Text Box 7">
              <a:extLst>
                <a:ext uri="{FF2B5EF4-FFF2-40B4-BE49-F238E27FC236}">
                  <a16:creationId xmlns:a16="http://schemas.microsoft.com/office/drawing/2014/main" id="{E31F1A8C-10AE-46A8-98B3-E91004B7AD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7" y="5197"/>
              <a:ext cx="21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600">
                  <a:solidFill>
                    <a:schemeClr val="bg1"/>
                  </a:solidFill>
                  <a:latin typeface="Arial" panose="020B0604020202020204" pitchFamily="34" charset="0"/>
                </a:rPr>
                <a:t>borstbeen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7226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435E9B6D-7C68-48F7-B781-D8AB9AA8E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2" t="30373" r="16479" b="19319"/>
          <a:stretch>
            <a:fillRect/>
          </a:stretch>
        </p:blipFill>
        <p:spPr bwMode="auto">
          <a:xfrm>
            <a:off x="3286125" y="2357438"/>
            <a:ext cx="2386013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2">
            <a:extLst>
              <a:ext uri="{FF2B5EF4-FFF2-40B4-BE49-F238E27FC236}">
                <a16:creationId xmlns:a16="http://schemas.microsoft.com/office/drawing/2014/main" id="{D6813FAC-A4A7-45BD-8223-43236173B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38" y="1143000"/>
            <a:ext cx="4572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 dirty="0">
                <a:solidFill>
                  <a:schemeClr val="bg1"/>
                </a:solidFill>
                <a:latin typeface="Calibri"/>
                <a:cs typeface="Arial"/>
              </a:rPr>
              <a:t>De </a:t>
            </a:r>
            <a:r>
              <a:rPr lang="nl-NL" altLang="nl-NL" b="1" dirty="0">
                <a:latin typeface="Calibri"/>
                <a:cs typeface="Arial"/>
              </a:rPr>
              <a:t>bekkengordel</a:t>
            </a:r>
            <a:endParaRPr lang="nl-NL" altLang="nl-NL" dirty="0">
              <a:latin typeface="Calibri"/>
              <a:cs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nl-NL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98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2">
            <a:extLst>
              <a:ext uri="{FF2B5EF4-FFF2-40B4-BE49-F238E27FC236}">
                <a16:creationId xmlns:a16="http://schemas.microsoft.com/office/drawing/2014/main" id="{BAEE7705-8418-4E0F-8407-EC2F81C10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063" y="785813"/>
            <a:ext cx="50720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b="1">
                <a:solidFill>
                  <a:srgbClr val="FFFFFF"/>
                </a:solidFill>
              </a:rPr>
              <a:t>De arm</a:t>
            </a:r>
            <a:endParaRPr lang="nl-NL" altLang="nl-NL">
              <a:solidFill>
                <a:srgbClr val="FFFF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nl-NL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8195" name="Group 2">
            <a:extLst>
              <a:ext uri="{FF2B5EF4-FFF2-40B4-BE49-F238E27FC236}">
                <a16:creationId xmlns:a16="http://schemas.microsoft.com/office/drawing/2014/main" id="{02066EED-0001-49B2-AD85-5403ECF3401D}"/>
              </a:ext>
            </a:extLst>
          </p:cNvPr>
          <p:cNvGrpSpPr>
            <a:grpSpLocks/>
          </p:cNvGrpSpPr>
          <p:nvPr/>
        </p:nvGrpSpPr>
        <p:grpSpPr bwMode="auto">
          <a:xfrm>
            <a:off x="1285875" y="2071688"/>
            <a:ext cx="6858000" cy="2895600"/>
            <a:chOff x="1237" y="1012"/>
            <a:chExt cx="10800" cy="4560"/>
          </a:xfrm>
        </p:grpSpPr>
        <p:pic>
          <p:nvPicPr>
            <p:cNvPr id="8196" name="Picture 3">
              <a:extLst>
                <a:ext uri="{FF2B5EF4-FFF2-40B4-BE49-F238E27FC236}">
                  <a16:creationId xmlns:a16="http://schemas.microsoft.com/office/drawing/2014/main" id="{2E674B86-5758-4A23-8BA9-6BEC0A6832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23" t="28886" r="20566" b="18105"/>
            <a:stretch>
              <a:fillRect/>
            </a:stretch>
          </p:blipFill>
          <p:spPr bwMode="auto">
            <a:xfrm>
              <a:off x="1237" y="1957"/>
              <a:ext cx="144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4">
              <a:extLst>
                <a:ext uri="{FF2B5EF4-FFF2-40B4-BE49-F238E27FC236}">
                  <a16:creationId xmlns:a16="http://schemas.microsoft.com/office/drawing/2014/main" id="{2A09A9AD-62B8-4FDB-BBF0-B9D9ABEA03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97" t="29030" r="22511" b="18027"/>
            <a:stretch>
              <a:fillRect/>
            </a:stretch>
          </p:blipFill>
          <p:spPr bwMode="auto">
            <a:xfrm>
              <a:off x="2857" y="1957"/>
              <a:ext cx="1080" cy="3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5">
              <a:extLst>
                <a:ext uri="{FF2B5EF4-FFF2-40B4-BE49-F238E27FC236}">
                  <a16:creationId xmlns:a16="http://schemas.microsoft.com/office/drawing/2014/main" id="{4554B82A-A5B5-4309-88A2-E2A6926882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63" t="29243" r="22346" b="17532"/>
            <a:stretch>
              <a:fillRect/>
            </a:stretch>
          </p:blipFill>
          <p:spPr bwMode="auto">
            <a:xfrm>
              <a:off x="4297" y="1957"/>
              <a:ext cx="1080" cy="3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6">
              <a:extLst>
                <a:ext uri="{FF2B5EF4-FFF2-40B4-BE49-F238E27FC236}">
                  <a16:creationId xmlns:a16="http://schemas.microsoft.com/office/drawing/2014/main" id="{F5278646-695B-4C8E-837C-FF4EAF9A54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83" t="28802" r="22412" b="18414"/>
            <a:stretch>
              <a:fillRect/>
            </a:stretch>
          </p:blipFill>
          <p:spPr bwMode="auto">
            <a:xfrm>
              <a:off x="5557" y="1957"/>
              <a:ext cx="1620" cy="3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7">
              <a:extLst>
                <a:ext uri="{FF2B5EF4-FFF2-40B4-BE49-F238E27FC236}">
                  <a16:creationId xmlns:a16="http://schemas.microsoft.com/office/drawing/2014/main" id="{5A94D77A-BF80-4EDD-94D0-9F49698C23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40" t="29022" r="22440" b="17998"/>
            <a:stretch>
              <a:fillRect/>
            </a:stretch>
          </p:blipFill>
          <p:spPr bwMode="auto">
            <a:xfrm>
              <a:off x="7537" y="1957"/>
              <a:ext cx="108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8">
              <a:extLst>
                <a:ext uri="{FF2B5EF4-FFF2-40B4-BE49-F238E27FC236}">
                  <a16:creationId xmlns:a16="http://schemas.microsoft.com/office/drawing/2014/main" id="{09068153-951F-4F89-B830-DB97204041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62" t="29140" r="22517" b="17880"/>
            <a:stretch>
              <a:fillRect/>
            </a:stretch>
          </p:blipFill>
          <p:spPr bwMode="auto">
            <a:xfrm>
              <a:off x="8977" y="1957"/>
              <a:ext cx="108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9">
              <a:extLst>
                <a:ext uri="{FF2B5EF4-FFF2-40B4-BE49-F238E27FC236}">
                  <a16:creationId xmlns:a16="http://schemas.microsoft.com/office/drawing/2014/main" id="{544C86E4-646B-4833-BA16-BB6B40E0B3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62" t="29022" r="22516" b="17998"/>
            <a:stretch>
              <a:fillRect/>
            </a:stretch>
          </p:blipFill>
          <p:spPr bwMode="auto">
            <a:xfrm>
              <a:off x="10417" y="1957"/>
              <a:ext cx="108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Text Box 10">
              <a:extLst>
                <a:ext uri="{FF2B5EF4-FFF2-40B4-BE49-F238E27FC236}">
                  <a16:creationId xmlns:a16="http://schemas.microsoft.com/office/drawing/2014/main" id="{90041D25-238C-4095-8FF8-616130ED1B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0" y="1124"/>
              <a:ext cx="19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Handwortel-</a:t>
              </a:r>
            </a:p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beentjes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4" name="Text Box 11">
              <a:extLst>
                <a:ext uri="{FF2B5EF4-FFF2-40B4-BE49-F238E27FC236}">
                  <a16:creationId xmlns:a16="http://schemas.microsoft.com/office/drawing/2014/main" id="{2B4A4D52-C90D-4C80-8ACE-56027BA670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2" y="1012"/>
              <a:ext cx="1980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Middenhands-</a:t>
              </a:r>
            </a:p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beentjes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5" name="Text Box 12">
              <a:extLst>
                <a:ext uri="{FF2B5EF4-FFF2-40B4-BE49-F238E27FC236}">
                  <a16:creationId xmlns:a16="http://schemas.microsoft.com/office/drawing/2014/main" id="{11B4D19D-D783-464C-93A6-5E4374B58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37" y="1417"/>
              <a:ext cx="18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vingerkootjes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6" name="Text Box 13">
              <a:extLst>
                <a:ext uri="{FF2B5EF4-FFF2-40B4-BE49-F238E27FC236}">
                  <a16:creationId xmlns:a16="http://schemas.microsoft.com/office/drawing/2014/main" id="{A87196DF-EF48-4F93-87D3-147EBB2253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7" y="1417"/>
              <a:ext cx="16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opperarm</a:t>
              </a:r>
            </a:p>
          </p:txBody>
        </p:sp>
        <p:sp>
          <p:nvSpPr>
            <p:cNvPr id="8207" name="Text Box 14">
              <a:extLst>
                <a:ext uri="{FF2B5EF4-FFF2-40B4-BE49-F238E27FC236}">
                  <a16:creationId xmlns:a16="http://schemas.microsoft.com/office/drawing/2014/main" id="{4E552CD6-2262-4942-9252-04008C1F3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7" y="1417"/>
              <a:ext cx="16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spaakbeen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08" name="Text Box 15">
              <a:extLst>
                <a:ext uri="{FF2B5EF4-FFF2-40B4-BE49-F238E27FC236}">
                  <a16:creationId xmlns:a16="http://schemas.microsoft.com/office/drawing/2014/main" id="{33E445DF-4339-4BD3-A25B-50B7273A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7" y="1417"/>
              <a:ext cx="16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nl-NL" altLang="nl-NL" sz="1100">
                  <a:solidFill>
                    <a:schemeClr val="bg1"/>
                  </a:solidFill>
                  <a:latin typeface="Arial" panose="020B0604020202020204" pitchFamily="34" charset="0"/>
                </a:rPr>
                <a:t>ellepijp</a:t>
              </a:r>
              <a:endParaRPr lang="nl-NL" altLang="nl-NL" sz="180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0656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6674C073F7C946B528B9F8073DB955" ma:contentTypeVersion="5" ma:contentTypeDescription="Een nieuw document maken." ma:contentTypeScope="" ma:versionID="b136f386fb373f7b375c6074e57dea98">
  <xsd:schema xmlns:xsd="http://www.w3.org/2001/XMLSchema" xmlns:xs="http://www.w3.org/2001/XMLSchema" xmlns:p="http://schemas.microsoft.com/office/2006/metadata/properties" xmlns:ns3="e9f1fc5b-39a2-4f59-9831-94e16189a628" xmlns:ns4="a56c8cac-3bb1-4e16-a866-4ba8c522076e" targetNamespace="http://schemas.microsoft.com/office/2006/metadata/properties" ma:root="true" ma:fieldsID="60f73dfe6b37ec1b8ddad614f3533b02" ns3:_="" ns4:_="">
    <xsd:import namespace="e9f1fc5b-39a2-4f59-9831-94e16189a628"/>
    <xsd:import namespace="a56c8cac-3bb1-4e16-a866-4ba8c522076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f1fc5b-39a2-4f59-9831-94e16189a62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6c8cac-3bb1-4e16-a866-4ba8c52207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ED733D8-6A91-4B30-9ECF-35B70BBAED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46D235-C41E-4C06-B6E7-8A6B60C31C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f1fc5b-39a2-4f59-9831-94e16189a628"/>
    <ds:schemaRef ds:uri="a56c8cac-3bb1-4e16-a866-4ba8c52207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0DA647-B5AE-4C13-B0B4-9C42F185CA96}">
  <ds:schemaRefs>
    <ds:schemaRef ds:uri="e9f1fc5b-39a2-4f59-9831-94e16189a628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a56c8cac-3bb1-4e16-a866-4ba8c522076e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94</TotalTime>
  <Words>317</Words>
  <Application>Microsoft Office PowerPoint</Application>
  <PresentationFormat>Diavoorstelling (4:3)</PresentationFormat>
  <Paragraphs>82</Paragraphs>
  <Slides>25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Constantia</vt:lpstr>
      <vt:lpstr>Wingdings 2</vt:lpstr>
      <vt:lpstr>Papier</vt:lpstr>
      <vt:lpstr>Office Theme</vt:lpstr>
      <vt:lpstr>Stevigheid en Beweging</vt:lpstr>
      <vt:lpstr>Ons skelet…</vt:lpstr>
      <vt:lpstr>Botten: ongeveer 206. 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Functies van het skelet…</vt:lpstr>
      <vt:lpstr>Functie 1  VORM</vt:lpstr>
      <vt:lpstr>VORM</vt:lpstr>
      <vt:lpstr> </vt:lpstr>
      <vt:lpstr> </vt:lpstr>
      <vt:lpstr> </vt:lpstr>
      <vt:lpstr>Functie 2  Stevigheid</vt:lpstr>
      <vt:lpstr>STEVIGHEID</vt:lpstr>
      <vt:lpstr> </vt:lpstr>
      <vt:lpstr>Functie 3  Beweging</vt:lpstr>
      <vt:lpstr>BEWEGING</vt:lpstr>
      <vt:lpstr>Functie 4  Bescherming</vt:lpstr>
      <vt:lpstr>BESCHERMING</vt:lpstr>
      <vt:lpstr>Dus…..</vt:lpstr>
      <vt:lpstr>De schedel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Stevigheid en Beweging</dc:title>
  <dc:creator>Caro</dc:creator>
  <cp:lastModifiedBy>Lurling, JFWA (Hans)</cp:lastModifiedBy>
  <cp:revision>171</cp:revision>
  <dcterms:created xsi:type="dcterms:W3CDTF">2012-04-19T20:29:01Z</dcterms:created>
  <dcterms:modified xsi:type="dcterms:W3CDTF">2020-03-19T12:50:20Z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0x010100946674C073F7C946B528B9F8073DB955</vt:lpwstr>
  </property>
</Properties>
</file>