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6"/>
  </p:notesMasterIdLst>
  <p:handoutMasterIdLst>
    <p:handoutMasterId r:id="rId97"/>
  </p:handoutMasterIdLst>
  <p:sldIdLst>
    <p:sldId id="256" r:id="rId2"/>
    <p:sldId id="258" r:id="rId3"/>
    <p:sldId id="359" r:id="rId4"/>
    <p:sldId id="259" r:id="rId5"/>
    <p:sldId id="271" r:id="rId6"/>
    <p:sldId id="273" r:id="rId7"/>
    <p:sldId id="274" r:id="rId8"/>
    <p:sldId id="272" r:id="rId9"/>
    <p:sldId id="276" r:id="rId10"/>
    <p:sldId id="275" r:id="rId11"/>
    <p:sldId id="277" r:id="rId12"/>
    <p:sldId id="278" r:id="rId13"/>
    <p:sldId id="279" r:id="rId14"/>
    <p:sldId id="280" r:id="rId15"/>
    <p:sldId id="260" r:id="rId16"/>
    <p:sldId id="281" r:id="rId17"/>
    <p:sldId id="290" r:id="rId18"/>
    <p:sldId id="261" r:id="rId19"/>
    <p:sldId id="291" r:id="rId20"/>
    <p:sldId id="306" r:id="rId21"/>
    <p:sldId id="307" r:id="rId22"/>
    <p:sldId id="292" r:id="rId23"/>
    <p:sldId id="293" r:id="rId24"/>
    <p:sldId id="262" r:id="rId25"/>
    <p:sldId id="339" r:id="rId26"/>
    <p:sldId id="294" r:id="rId27"/>
    <p:sldId id="295" r:id="rId28"/>
    <p:sldId id="296" r:id="rId29"/>
    <p:sldId id="340" r:id="rId30"/>
    <p:sldId id="297" r:id="rId31"/>
    <p:sldId id="298" r:id="rId32"/>
    <p:sldId id="264" r:id="rId33"/>
    <p:sldId id="299" r:id="rId34"/>
    <p:sldId id="301" r:id="rId35"/>
    <p:sldId id="302" r:id="rId36"/>
    <p:sldId id="300" r:id="rId37"/>
    <p:sldId id="303" r:id="rId38"/>
    <p:sldId id="304" r:id="rId39"/>
    <p:sldId id="263" r:id="rId40"/>
    <p:sldId id="305" r:id="rId41"/>
    <p:sldId id="308" r:id="rId42"/>
    <p:sldId id="309" r:id="rId43"/>
    <p:sldId id="310" r:id="rId44"/>
    <p:sldId id="311" r:id="rId45"/>
    <p:sldId id="341" r:id="rId46"/>
    <p:sldId id="312" r:id="rId47"/>
    <p:sldId id="265" r:id="rId48"/>
    <p:sldId id="313" r:id="rId49"/>
    <p:sldId id="314" r:id="rId50"/>
    <p:sldId id="315" r:id="rId51"/>
    <p:sldId id="316" r:id="rId52"/>
    <p:sldId id="346" r:id="rId53"/>
    <p:sldId id="317" r:id="rId54"/>
    <p:sldId id="347" r:id="rId55"/>
    <p:sldId id="349" r:id="rId56"/>
    <p:sldId id="348" r:id="rId57"/>
    <p:sldId id="318" r:id="rId58"/>
    <p:sldId id="266" r:id="rId59"/>
    <p:sldId id="342" r:id="rId60"/>
    <p:sldId id="320" r:id="rId61"/>
    <p:sldId id="321" r:id="rId62"/>
    <p:sldId id="322" r:id="rId63"/>
    <p:sldId id="323" r:id="rId64"/>
    <p:sldId id="324" r:id="rId65"/>
    <p:sldId id="325" r:id="rId66"/>
    <p:sldId id="351" r:id="rId67"/>
    <p:sldId id="326" r:id="rId68"/>
    <p:sldId id="267" r:id="rId69"/>
    <p:sldId id="327" r:id="rId70"/>
    <p:sldId id="328" r:id="rId71"/>
    <p:sldId id="329" r:id="rId72"/>
    <p:sldId id="343" r:id="rId73"/>
    <p:sldId id="268" r:id="rId74"/>
    <p:sldId id="330" r:id="rId75"/>
    <p:sldId id="331" r:id="rId76"/>
    <p:sldId id="332" r:id="rId77"/>
    <p:sldId id="333" r:id="rId78"/>
    <p:sldId id="269" r:id="rId79"/>
    <p:sldId id="334" r:id="rId80"/>
    <p:sldId id="352" r:id="rId81"/>
    <p:sldId id="337" r:id="rId82"/>
    <p:sldId id="270" r:id="rId83"/>
    <p:sldId id="338" r:id="rId84"/>
    <p:sldId id="336" r:id="rId85"/>
    <p:sldId id="289" r:id="rId86"/>
    <p:sldId id="285" r:id="rId87"/>
    <p:sldId id="288" r:id="rId88"/>
    <p:sldId id="353" r:id="rId89"/>
    <p:sldId id="354" r:id="rId90"/>
    <p:sldId id="355" r:id="rId91"/>
    <p:sldId id="356" r:id="rId92"/>
    <p:sldId id="357" r:id="rId93"/>
    <p:sldId id="358" r:id="rId94"/>
    <p:sldId id="360" r:id="rId95"/>
  </p:sldIdLst>
  <p:sldSz cx="9144000" cy="6858000" type="screen4x3"/>
  <p:notesSz cx="6669088" cy="9926638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" userDrawn="1">
          <p15:clr>
            <a:srgbClr val="A4A3A4"/>
          </p15:clr>
        </p15:guide>
        <p15:guide id="2" pos="1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99"/>
    <a:srgbClr val="328E57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59" y="62"/>
      </p:cViewPr>
      <p:guideLst>
        <p:guide orient="horz" pos="164"/>
        <p:guide pos="1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22090A-2CAC-44DB-BDF9-18C183EE3969}" type="datetimeFigureOut">
              <a:rPr lang="nl-NL" smtClean="0"/>
              <a:pPr/>
              <a:t>18-9-2018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9EEDCF-E78D-457D-88E4-2E1453856717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210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F5A76-11BF-4FCE-B700-2B0675237A3B}" type="datetimeFigureOut">
              <a:rPr lang="nl-NL" smtClean="0"/>
              <a:pPr/>
              <a:t>18-9-2018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3D1D21-D301-4A59-8E60-492FF4FA46A2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6179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D1D21-D301-4A59-8E60-492FF4FA46A2}" type="slidenum">
              <a:rPr lang="nl-NL" smtClean="0"/>
              <a:pPr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1946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nl-NL" smtClean="0">
                <a:ea typeface="ＭＳ Ｐゴシック" pitchFamily="34" charset="-128"/>
              </a:rPr>
              <a:t>Basisveiligheid VCA</a:t>
            </a:r>
          </a:p>
        </p:txBody>
      </p:sp>
      <p:sp>
        <p:nvSpPr>
          <p:cNvPr id="16896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nl-NL" smtClean="0">
                <a:ea typeface="ＭＳ Ｐゴシック" pitchFamily="34" charset="-128"/>
              </a:rPr>
              <a:t>6652_705</a:t>
            </a:r>
          </a:p>
        </p:txBody>
      </p:sp>
      <p:sp>
        <p:nvSpPr>
          <p:cNvPr id="16896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04EA65-125D-4600-AC1A-1017B8578A9A}" type="slidenum">
              <a:rPr lang="nl-NL" smtClean="0">
                <a:latin typeface="Arial" charset="0"/>
              </a:rPr>
              <a:pPr/>
              <a:t>9</a:t>
            </a:fld>
            <a:endParaRPr lang="nl-NL" smtClean="0">
              <a:latin typeface="Arial" charset="0"/>
            </a:endParaRPr>
          </a:p>
        </p:txBody>
      </p:sp>
      <p:sp>
        <p:nvSpPr>
          <p:cNvPr id="1689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4653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Basisveiligheid VCA</a:t>
            </a:r>
          </a:p>
        </p:txBody>
      </p:sp>
      <p:sp>
        <p:nvSpPr>
          <p:cNvPr id="190467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6652_705</a:t>
            </a:r>
          </a:p>
        </p:txBody>
      </p:sp>
      <p:sp>
        <p:nvSpPr>
          <p:cNvPr id="19456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10ADF1-B53E-43D5-A4A7-BCD37AC42ECF}" type="slidenum">
              <a:rPr lang="nl-NL" smtClean="0">
                <a:latin typeface="Arial" charset="0"/>
              </a:rPr>
              <a:pPr/>
              <a:t>59</a:t>
            </a:fld>
            <a:endParaRPr lang="nl-NL" smtClean="0">
              <a:latin typeface="Arial" charset="0"/>
            </a:endParaRPr>
          </a:p>
        </p:txBody>
      </p:sp>
      <p:sp>
        <p:nvSpPr>
          <p:cNvPr id="1945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18-9-2018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18-9-2018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18-9-2018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18-9-2018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18-9-2018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18-9-2018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18-9-2018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18-9-2018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18-9-2018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18-9-2018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BF36C-8AB9-4A33-8FF0-36175B373366}" type="datetimeFigureOut">
              <a:rPr lang="nl-NL" smtClean="0"/>
              <a:pPr/>
              <a:t>18-9-2018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DBF36C-8AB9-4A33-8FF0-36175B373366}" type="datetimeFigureOut">
              <a:rPr lang="nl-NL" smtClean="0"/>
              <a:pPr/>
              <a:t>18-9-2018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D1220-6311-4EBA-AFC8-21ABA0C816C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edactie@pbna.com" TargetMode="External"/><Relationship Id="rId2" Type="http://schemas.openxmlformats.org/officeDocument/2006/relationships/hyperlink" Target="http://www.vca-proefexamens.nl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2.emf"/><Relationship Id="rId7" Type="http://schemas.openxmlformats.org/officeDocument/2006/relationships/hyperlink" Target="http://www.bedrijfs-kleding.nl/handschoen-ansell-alphatec-535-356mm-p-2528.html" TargetMode="External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emf"/><Relationship Id="rId11" Type="http://schemas.openxmlformats.org/officeDocument/2006/relationships/image" Target="../media/image6.jpeg"/><Relationship Id="rId5" Type="http://schemas.openxmlformats.org/officeDocument/2006/relationships/image" Target="../media/image34.emf"/><Relationship Id="rId10" Type="http://schemas.openxmlformats.org/officeDocument/2006/relationships/image" Target="../media/image38.jpeg"/><Relationship Id="rId4" Type="http://schemas.openxmlformats.org/officeDocument/2006/relationships/image" Target="../media/image33.emf"/><Relationship Id="rId9" Type="http://schemas.openxmlformats.org/officeDocument/2006/relationships/image" Target="../media/image37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emf"/><Relationship Id="rId7" Type="http://schemas.openxmlformats.org/officeDocument/2006/relationships/image" Target="../media/image44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emf"/><Relationship Id="rId5" Type="http://schemas.openxmlformats.org/officeDocument/2006/relationships/image" Target="../media/image42.emf"/><Relationship Id="rId10" Type="http://schemas.openxmlformats.org/officeDocument/2006/relationships/image" Target="../media/image6.jpeg"/><Relationship Id="rId4" Type="http://schemas.openxmlformats.org/officeDocument/2006/relationships/image" Target="../media/image41.emf"/><Relationship Id="rId9" Type="http://schemas.openxmlformats.org/officeDocument/2006/relationships/image" Target="../media/image46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48.emf"/><Relationship Id="rId7" Type="http://schemas.openxmlformats.org/officeDocument/2006/relationships/image" Target="../media/image52.emf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emf"/><Relationship Id="rId4" Type="http://schemas.openxmlformats.org/officeDocument/2006/relationships/image" Target="../media/image49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6.emf"/><Relationship Id="rId4" Type="http://schemas.openxmlformats.org/officeDocument/2006/relationships/image" Target="../media/image55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7" Type="http://schemas.openxmlformats.org/officeDocument/2006/relationships/image" Target="../media/image6.jpeg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emf"/><Relationship Id="rId4" Type="http://schemas.openxmlformats.org/officeDocument/2006/relationships/image" Target="../media/image59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65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6.jpeg"/><Relationship Id="rId7" Type="http://schemas.openxmlformats.org/officeDocument/2006/relationships/image" Target="../media/image68.jpeg"/><Relationship Id="rId2" Type="http://schemas.openxmlformats.org/officeDocument/2006/relationships/hyperlink" Target="https://commons.wikimedia.org/wiki/File:Cirkelzaag_(Circular_saw)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tihl.nl/STIHL-Producten/Kettingzagen/0130/Benzine-kettingzagen-voor-bosbouw.aspx" TargetMode="External"/><Relationship Id="rId5" Type="http://schemas.openxmlformats.org/officeDocument/2006/relationships/image" Target="../media/image67.jpeg"/><Relationship Id="rId4" Type="http://schemas.openxmlformats.org/officeDocument/2006/relationships/hyperlink" Target="https://www.praxis.nl/gereedschap-installatiemateriaal/elektrisch-gereedschap/slijpmachines/haakse-slijpers/bosch-haakse-slijper-pws850-125-850w/5314775" TargetMode="External"/><Relationship Id="rId9" Type="http://schemas.openxmlformats.org/officeDocument/2006/relationships/image" Target="../media/image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hyperlink" Target="https://pixabay.com/nl/hulpmiddelen-werk-reparatie-hamer-2145770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71.jpeg"/><Relationship Id="rId4" Type="http://schemas.openxmlformats.org/officeDocument/2006/relationships/hyperlink" Target="https://pixabay.com/nl/tools-instellen-klusjesman-hand-1551451/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hyperlink" Target="https://www.werktuigen.nl/ads/hijswerktuigen/werkplaatskranen/rolbrug-bovenloopkraan-15-mtr/cluma-3-2-ton-x-12-000-mm-306377.html" TargetMode="External"/><Relationship Id="rId7" Type="http://schemas.openxmlformats.org/officeDocument/2006/relationships/hyperlink" Target="https://nl.dreamstime.com/stock-foto-vrachtwagen-met-kraan-image81961307" TargetMode="External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Relationship Id="rId9" Type="http://schemas.openxmlformats.org/officeDocument/2006/relationships/image" Target="../media/image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7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hyperlink" Target="https://nl.dreamstime.com/royalty-vrije-stock-fotografie-herberg-kraan-image6210987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8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7" Type="http://schemas.openxmlformats.org/officeDocument/2006/relationships/image" Target="../media/image6.jpeg"/><Relationship Id="rId2" Type="http://schemas.openxmlformats.org/officeDocument/2006/relationships/image" Target="../media/image8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png"/><Relationship Id="rId4" Type="http://schemas.openxmlformats.org/officeDocument/2006/relationships/image" Target="../media/image44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9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rhorstgroep.nl/bestanden/Afbeeldingen/Onze-diensten/Speciaal-transport-en-kraanverhuur/w800-320-1/verreiker_met_werkbak.jpg" TargetMode="External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05.png"/><Relationship Id="rId7" Type="http://schemas.openxmlformats.org/officeDocument/2006/relationships/image" Target="../media/image109.png"/><Relationship Id="rId12" Type="http://schemas.openxmlformats.org/officeDocument/2006/relationships/image" Target="../media/image6.jpe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png"/><Relationship Id="rId11" Type="http://schemas.openxmlformats.org/officeDocument/2006/relationships/image" Target="../media/image113.png"/><Relationship Id="rId5" Type="http://schemas.openxmlformats.org/officeDocument/2006/relationships/image" Target="../media/image107.png"/><Relationship Id="rId10" Type="http://schemas.openxmlformats.org/officeDocument/2006/relationships/image" Target="../media/image112.png"/><Relationship Id="rId4" Type="http://schemas.openxmlformats.org/officeDocument/2006/relationships/image" Target="../media/image106.png"/><Relationship Id="rId9" Type="http://schemas.openxmlformats.org/officeDocument/2006/relationships/image" Target="../media/image11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hyperlink" Target="http://esign.hsdev.com/main.php?g2_itemId=173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25.emf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hyperlink" Target="http://esign.hsdev.com/main.php?g2_itemId=2718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hyperlink" Target="http://www.tandra.nl/images/Ontruimingsplattegrond-NEN1414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35.emf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37.emf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99792" y="3212976"/>
            <a:ext cx="4140288" cy="2896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27584" y="764705"/>
            <a:ext cx="7772400" cy="1152128"/>
          </a:xfrm>
        </p:spPr>
        <p:txBody>
          <a:bodyPr/>
          <a:lstStyle/>
          <a:p>
            <a:r>
              <a:rPr lang="nl-NL" b="1" dirty="0" smtClean="0">
                <a:solidFill>
                  <a:srgbClr val="FF0000"/>
                </a:solidFill>
              </a:rPr>
              <a:t>B-VCA / VOL-VCA 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5" name="Afbeelding 4" descr="C:\Users\Ulli\Documents\praktijkgids arbeidsveiligheid 2011\kluwer\images\8115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39100" y="2492976"/>
            <a:ext cx="720000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5" descr="C:\Users\Ulli\Documents\praktijkgids arbeidsveiligheid 2011\kluwer\images\8116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85670" y="2492976"/>
            <a:ext cx="720000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6" descr="C:\Users\Ulli\Documents\praktijkgids arbeidsveiligheid 2011\kluwer\images\8117.jp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32240" y="2492976"/>
            <a:ext cx="720000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hthoek 3"/>
          <p:cNvSpPr/>
          <p:nvPr/>
        </p:nvSpPr>
        <p:spPr>
          <a:xfrm>
            <a:off x="0" y="6597352"/>
            <a:ext cx="9144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800" dirty="0" smtClean="0">
                <a:latin typeface="Arial Narrow" panose="020B0606020202030204" pitchFamily="34" charset="0"/>
              </a:rPr>
              <a:t>© PBNA. </a:t>
            </a:r>
            <a:r>
              <a:rPr lang="nl-NL" sz="800" dirty="0" smtClean="0">
                <a:latin typeface="Arial Narrow" panose="020B0606020202030204" pitchFamily="34" charset="0"/>
              </a:rPr>
              <a:t>Niets </a:t>
            </a:r>
            <a:r>
              <a:rPr lang="nl-NL" sz="800" dirty="0">
                <a:latin typeface="Arial Narrow" panose="020B0606020202030204" pitchFamily="34" charset="0"/>
              </a:rPr>
              <a:t>uit deze </a:t>
            </a:r>
            <a:r>
              <a:rPr lang="nl-NL" sz="800" dirty="0" smtClean="0">
                <a:latin typeface="Arial Narrow" panose="020B0606020202030204" pitchFamily="34" charset="0"/>
              </a:rPr>
              <a:t>presentatie mag </a:t>
            </a:r>
            <a:r>
              <a:rPr lang="nl-NL" sz="800" dirty="0">
                <a:latin typeface="Arial Narrow" panose="020B0606020202030204" pitchFamily="34" charset="0"/>
              </a:rPr>
              <a:t>worden </a:t>
            </a:r>
            <a:r>
              <a:rPr lang="nl-NL" sz="800" dirty="0" smtClean="0">
                <a:latin typeface="Arial Narrow" panose="020B0606020202030204" pitchFamily="34" charset="0"/>
              </a:rPr>
              <a:t>verveelvoudigd of </a:t>
            </a:r>
            <a:r>
              <a:rPr lang="nl-NL" sz="800" dirty="0">
                <a:latin typeface="Arial Narrow" panose="020B0606020202030204" pitchFamily="34" charset="0"/>
              </a:rPr>
              <a:t>openbaar </a:t>
            </a:r>
            <a:r>
              <a:rPr lang="nl-NL" sz="800" dirty="0" smtClean="0">
                <a:latin typeface="Arial Narrow" panose="020B0606020202030204" pitchFamily="34" charset="0"/>
              </a:rPr>
              <a:t>gemaakt, </a:t>
            </a:r>
            <a:r>
              <a:rPr lang="nl-NL" sz="800" dirty="0">
                <a:latin typeface="Arial Narrow" panose="020B0606020202030204" pitchFamily="34" charset="0"/>
              </a:rPr>
              <a:t>zonder voorafgaande schriftelijke toestemming van </a:t>
            </a:r>
            <a:r>
              <a:rPr lang="nl-NL" sz="800" dirty="0" smtClean="0">
                <a:latin typeface="Arial Narrow" panose="020B0606020202030204" pitchFamily="34" charset="0"/>
              </a:rPr>
              <a:t>PBNA.  </a:t>
            </a:r>
            <a:endParaRPr lang="nl-NL" dirty="0">
              <a:latin typeface="Arial Narrow" panose="020B0606020202030204" pitchFamily="34" charset="0"/>
            </a:endParaRP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292" y="150941"/>
            <a:ext cx="1923288" cy="707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fgeronde rechthoek 8"/>
          <p:cNvSpPr/>
          <p:nvPr/>
        </p:nvSpPr>
        <p:spPr>
          <a:xfrm>
            <a:off x="7956376" y="284536"/>
            <a:ext cx="1187624" cy="100811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/>
              <a:t>t</a:t>
            </a:r>
            <a:r>
              <a:rPr lang="nl-NL" sz="1400" b="1" dirty="0" smtClean="0"/>
              <a:t>hema</a:t>
            </a:r>
          </a:p>
          <a:p>
            <a:pPr algn="ctr"/>
            <a:r>
              <a:rPr lang="nl-NL" sz="3200" b="1" dirty="0"/>
              <a:t>A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284536"/>
            <a:ext cx="8229600" cy="1143000"/>
          </a:xfrm>
        </p:spPr>
        <p:txBody>
          <a:bodyPr anchor="t">
            <a:normAutofit fontScale="90000"/>
          </a:bodyPr>
          <a:lstStyle/>
          <a:p>
            <a:pPr lvl="0" algn="l">
              <a:defRPr/>
            </a:pPr>
            <a:r>
              <a:rPr lang="nl-NL" sz="2000" b="1" dirty="0" smtClean="0">
                <a:solidFill>
                  <a:schemeClr val="bg1">
                    <a:lumMod val="65000"/>
                  </a:schemeClr>
                </a:solidFill>
              </a:rPr>
              <a:t>1. Regelgeving </a:t>
            </a:r>
            <a:r>
              <a:rPr lang="nl-NL" sz="2000" b="1" dirty="0">
                <a:solidFill>
                  <a:schemeClr val="bg1">
                    <a:lumMod val="65000"/>
                  </a:schemeClr>
                </a:solidFill>
              </a:rPr>
              <a:t>en veiligheidsregels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3100" b="1" dirty="0" smtClean="0"/>
              <a:t>1.4 Taken </a:t>
            </a:r>
            <a:r>
              <a:rPr lang="nl-NL" sz="3100" b="1" dirty="0"/>
              <a:t>verantwoordelijkheden </a:t>
            </a:r>
            <a:r>
              <a:rPr lang="nl-NL" sz="3100" b="1" dirty="0" smtClean="0"/>
              <a:t>&amp; bevoegdheden</a:t>
            </a:r>
            <a:r>
              <a:rPr lang="nl-NL" sz="3200" dirty="0"/>
              <a:t/>
            </a:r>
            <a:br>
              <a:rPr lang="nl-NL" sz="3200" dirty="0"/>
            </a:br>
            <a:endParaRPr lang="nl-NL" sz="3200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79594" y="1772816"/>
            <a:ext cx="5172526" cy="4709120"/>
          </a:xfrm>
        </p:spPr>
        <p:txBody>
          <a:bodyPr>
            <a:noAutofit/>
          </a:bodyPr>
          <a:lstStyle/>
          <a:p>
            <a:pPr marL="0" indent="0">
              <a:buFont typeface="Arial" charset="0"/>
              <a:buNone/>
              <a:defRPr/>
            </a:pPr>
            <a:r>
              <a:rPr lang="nl-NL" sz="2200" b="1" dirty="0" smtClean="0">
                <a:cs typeface="+mn-cs"/>
              </a:rPr>
              <a:t>Verantwoordelijkheden  van werknemers:</a:t>
            </a:r>
          </a:p>
          <a:p>
            <a:pPr>
              <a:defRPr/>
            </a:pPr>
            <a:r>
              <a:rPr lang="nl-NL" sz="2200" dirty="0" smtClean="0">
                <a:cs typeface="+mn-cs"/>
              </a:rPr>
              <a:t>geen gevaar veroorzaken</a:t>
            </a:r>
          </a:p>
          <a:p>
            <a:pPr>
              <a:defRPr/>
            </a:pPr>
            <a:r>
              <a:rPr lang="nl-NL" sz="2200" dirty="0" smtClean="0">
                <a:cs typeface="+mn-cs"/>
              </a:rPr>
              <a:t>beveiligingen en persoonlijke beschermingsmiddelen toepassen</a:t>
            </a:r>
          </a:p>
          <a:p>
            <a:pPr>
              <a:defRPr/>
            </a:pPr>
            <a:r>
              <a:rPr lang="nl-NL" sz="2200" dirty="0" smtClean="0">
                <a:cs typeface="+mn-cs"/>
              </a:rPr>
              <a:t>voorlichting en instructie volgen</a:t>
            </a:r>
          </a:p>
          <a:p>
            <a:pPr>
              <a:defRPr/>
            </a:pPr>
            <a:r>
              <a:rPr lang="nl-NL" sz="2200" dirty="0" smtClean="0">
                <a:cs typeface="+mn-cs"/>
              </a:rPr>
              <a:t>gereedschap (en machines) op de juiste manier gebruiken</a:t>
            </a:r>
          </a:p>
          <a:p>
            <a:pPr>
              <a:defRPr/>
            </a:pPr>
            <a:r>
              <a:rPr lang="nl-NL" sz="2200" dirty="0" smtClean="0">
                <a:cs typeface="+mn-cs"/>
              </a:rPr>
              <a:t>melden van gevaar</a:t>
            </a:r>
          </a:p>
          <a:p>
            <a:pPr>
              <a:defRPr/>
            </a:pPr>
            <a:r>
              <a:rPr lang="nl-NL" sz="2200" dirty="0" smtClean="0">
                <a:cs typeface="+mn-cs"/>
              </a:rPr>
              <a:t>meewerken aan ongevalsonderzoek </a:t>
            </a:r>
          </a:p>
          <a:p>
            <a:pPr>
              <a:defRPr/>
            </a:pPr>
            <a:endParaRPr lang="en-US" sz="2200" dirty="0">
              <a:cs typeface="+mn-cs"/>
            </a:endParaRP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68144" y="3356992"/>
            <a:ext cx="287655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l-NL" sz="2400" dirty="0" smtClean="0"/>
              <a:t>Werkvergunning:</a:t>
            </a:r>
          </a:p>
          <a:p>
            <a:pPr>
              <a:defRPr/>
            </a:pPr>
            <a:r>
              <a:rPr lang="nl-NL" sz="2400" dirty="0"/>
              <a:t>o</a:t>
            </a:r>
            <a:r>
              <a:rPr lang="nl-NL" sz="2400" dirty="0" smtClean="0"/>
              <a:t>verleg </a:t>
            </a:r>
            <a:r>
              <a:rPr lang="nl-NL" sz="2400" dirty="0"/>
              <a:t>tussen betrokkenen;</a:t>
            </a:r>
          </a:p>
          <a:p>
            <a:pPr>
              <a:defRPr/>
            </a:pPr>
            <a:r>
              <a:rPr lang="nl-NL" sz="2400" dirty="0" smtClean="0"/>
              <a:t>bindende </a:t>
            </a:r>
            <a:r>
              <a:rPr lang="nl-NL" sz="2400" dirty="0"/>
              <a:t>afspraken;</a:t>
            </a:r>
          </a:p>
          <a:p>
            <a:pPr>
              <a:defRPr/>
            </a:pPr>
            <a:r>
              <a:rPr lang="nl-NL" sz="2400" dirty="0" smtClean="0"/>
              <a:t>vastleggen </a:t>
            </a:r>
            <a:r>
              <a:rPr lang="nl-NL" sz="2400" dirty="0"/>
              <a:t>van voorwaarden voor uitvoeren van werk.</a:t>
            </a:r>
          </a:p>
          <a:p>
            <a:pPr>
              <a:buNone/>
            </a:pPr>
            <a:endParaRPr lang="nl-NL" sz="2400" dirty="0" smtClean="0"/>
          </a:p>
          <a:p>
            <a:pPr marL="0" indent="0">
              <a:buFont typeface="Arial" charset="0"/>
              <a:buNone/>
              <a:defRPr/>
            </a:pPr>
            <a:r>
              <a:rPr lang="nl-NL" sz="2400" dirty="0"/>
              <a:t>Specifieke werkvergunningen zijn:</a:t>
            </a:r>
          </a:p>
          <a:p>
            <a:pPr>
              <a:defRPr/>
            </a:pPr>
            <a:r>
              <a:rPr lang="nl-NL" sz="2400" dirty="0" smtClean="0"/>
              <a:t>heetwerkvergunningen</a:t>
            </a:r>
            <a:endParaRPr lang="nl-NL" sz="2400" dirty="0"/>
          </a:p>
          <a:p>
            <a:pPr>
              <a:defRPr/>
            </a:pPr>
            <a:r>
              <a:rPr lang="nl-NL" sz="2400" dirty="0" smtClean="0"/>
              <a:t>graafvergunningen</a:t>
            </a:r>
            <a:endParaRPr lang="nl-NL" sz="2400" dirty="0"/>
          </a:p>
          <a:p>
            <a:pPr>
              <a:defRPr/>
            </a:pPr>
            <a:r>
              <a:rPr lang="nl-NL" sz="2400" dirty="0"/>
              <a:t>w</a:t>
            </a:r>
            <a:r>
              <a:rPr lang="nl-NL" sz="2400" dirty="0" smtClean="0"/>
              <a:t>erken </a:t>
            </a:r>
            <a:r>
              <a:rPr lang="nl-NL" sz="2400" dirty="0"/>
              <a:t>met gevaarlijke </a:t>
            </a:r>
            <a:r>
              <a:rPr lang="nl-NL" sz="2400" dirty="0" smtClean="0"/>
              <a:t>stralingsbronnen</a:t>
            </a:r>
            <a:endParaRPr lang="nl-NL" sz="2400" dirty="0"/>
          </a:p>
          <a:p>
            <a:pPr>
              <a:defRPr/>
            </a:pPr>
            <a:r>
              <a:rPr lang="nl-NL" sz="2400" dirty="0"/>
              <a:t>v</a:t>
            </a:r>
            <a:r>
              <a:rPr lang="nl-NL" sz="2400" dirty="0" smtClean="0"/>
              <a:t>erwijderen </a:t>
            </a:r>
            <a:r>
              <a:rPr lang="nl-NL" sz="2400" dirty="0"/>
              <a:t>van </a:t>
            </a:r>
            <a:r>
              <a:rPr lang="nl-NL" sz="2400" dirty="0" smtClean="0"/>
              <a:t>asbest</a:t>
            </a:r>
            <a:endParaRPr lang="nl-NL" sz="2400" dirty="0"/>
          </a:p>
          <a:p>
            <a:pPr>
              <a:buNone/>
            </a:pPr>
            <a:endParaRPr lang="nl-NL" sz="2400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250825" y="280191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1. Regelgeving en veiligheidsregels</a:t>
            </a:r>
            <a: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1.5 Werkvergunningen</a:t>
            </a:r>
            <a:endParaRPr lang="nl-NL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284536"/>
            <a:ext cx="1187624" cy="100811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/>
              <a:t>t</a:t>
            </a:r>
            <a:r>
              <a:rPr lang="nl-NL" sz="1400" b="1" dirty="0" smtClean="0"/>
              <a:t>hema</a:t>
            </a:r>
          </a:p>
          <a:p>
            <a:pPr algn="ctr"/>
            <a:r>
              <a:rPr lang="nl-NL" sz="3200" b="1" dirty="0"/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nl-NL" sz="2400" dirty="0" smtClean="0"/>
              <a:t>Onderdelen </a:t>
            </a:r>
            <a:r>
              <a:rPr lang="nl-NL" sz="2400" dirty="0"/>
              <a:t>werkvergunning:</a:t>
            </a:r>
          </a:p>
          <a:p>
            <a:pPr>
              <a:defRPr/>
            </a:pPr>
            <a:r>
              <a:rPr lang="nl-NL" sz="2400" dirty="0"/>
              <a:t>a</a:t>
            </a:r>
            <a:r>
              <a:rPr lang="nl-NL" sz="2400" dirty="0" smtClean="0"/>
              <a:t>anvraag </a:t>
            </a:r>
            <a:r>
              <a:rPr lang="nl-NL" sz="2400" dirty="0"/>
              <a:t>werkzaamheden</a:t>
            </a:r>
          </a:p>
          <a:p>
            <a:pPr>
              <a:defRPr/>
            </a:pPr>
            <a:r>
              <a:rPr lang="nl-NL" sz="2400" dirty="0"/>
              <a:t>m</a:t>
            </a:r>
            <a:r>
              <a:rPr lang="nl-NL" sz="2400" dirty="0" smtClean="0"/>
              <a:t>aatregelen </a:t>
            </a:r>
            <a:r>
              <a:rPr lang="nl-NL" sz="2400" dirty="0"/>
              <a:t>door verstrekkende afdeling</a:t>
            </a:r>
          </a:p>
          <a:p>
            <a:pPr>
              <a:defRPr/>
            </a:pPr>
            <a:r>
              <a:rPr lang="nl-NL" sz="2400" dirty="0"/>
              <a:t>m</a:t>
            </a:r>
            <a:r>
              <a:rPr lang="nl-NL" sz="2400" dirty="0" smtClean="0"/>
              <a:t>aatregelen </a:t>
            </a:r>
            <a:r>
              <a:rPr lang="nl-NL" sz="2400" dirty="0"/>
              <a:t>door houder</a:t>
            </a:r>
          </a:p>
          <a:p>
            <a:pPr>
              <a:defRPr/>
            </a:pPr>
            <a:r>
              <a:rPr lang="nl-NL" sz="2400" dirty="0" smtClean="0"/>
              <a:t>bekrachtiging</a:t>
            </a:r>
            <a:endParaRPr lang="nl-NL" sz="2400" dirty="0"/>
          </a:p>
          <a:p>
            <a:endParaRPr lang="nl-NL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250825" y="268160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1. Regelgeving en veiligheidsregels</a:t>
            </a:r>
            <a: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1.5 Werkvergunningen</a:t>
            </a:r>
            <a:endParaRPr lang="nl-NL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284536"/>
            <a:ext cx="1187624" cy="100811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/>
              <a:t>t</a:t>
            </a:r>
            <a:r>
              <a:rPr lang="nl-NL" sz="1400" b="1" dirty="0" smtClean="0"/>
              <a:t>hema</a:t>
            </a:r>
          </a:p>
          <a:p>
            <a:pPr algn="ctr"/>
            <a:r>
              <a:rPr lang="nl-NL" sz="3200" b="1" dirty="0"/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nl-NL" sz="2400" dirty="0" smtClean="0"/>
          </a:p>
          <a:p>
            <a:pPr>
              <a:buNone/>
            </a:pPr>
            <a:r>
              <a:rPr lang="nl-NL" sz="2400" dirty="0" smtClean="0"/>
              <a:t>Algemene veiligheidsregels: </a:t>
            </a:r>
          </a:p>
          <a:p>
            <a:r>
              <a:rPr lang="nl-NL" sz="2400" dirty="0" smtClean="0"/>
              <a:t>voor gehele organisatie</a:t>
            </a:r>
          </a:p>
          <a:p>
            <a:r>
              <a:rPr lang="nl-NL" sz="2400" dirty="0" smtClean="0"/>
              <a:t>duidelijk en eenduidig</a:t>
            </a:r>
          </a:p>
          <a:p>
            <a:pPr>
              <a:buNone/>
            </a:pPr>
            <a:endParaRPr lang="nl-NL" sz="2400" dirty="0" smtClean="0"/>
          </a:p>
          <a:p>
            <a:pPr>
              <a:buNone/>
            </a:pPr>
            <a:r>
              <a:rPr lang="nl-NL" sz="2400" dirty="0" smtClean="0"/>
              <a:t>Specifieke veiligheidsregels: </a:t>
            </a:r>
          </a:p>
          <a:p>
            <a:r>
              <a:rPr lang="nl-NL" sz="2400" dirty="0" smtClean="0"/>
              <a:t>aanvulling op algemene veiligheidsregels</a:t>
            </a:r>
          </a:p>
          <a:p>
            <a:r>
              <a:rPr lang="nl-NL" sz="2400" dirty="0" smtClean="0"/>
              <a:t>voor specifieke taken en functies</a:t>
            </a:r>
          </a:p>
          <a:p>
            <a:endParaRPr lang="nl-NL" sz="2400" dirty="0" smtClean="0"/>
          </a:p>
          <a:p>
            <a:pPr>
              <a:buNone/>
            </a:pPr>
            <a:r>
              <a:rPr lang="nl-NL" sz="2400" dirty="0" smtClean="0"/>
              <a:t>Procedures: </a:t>
            </a:r>
          </a:p>
          <a:p>
            <a:r>
              <a:rPr lang="nl-NL" sz="2400" dirty="0" smtClean="0"/>
              <a:t>puntsgewijze beschrijving van taken en werkwijzen</a:t>
            </a:r>
          </a:p>
          <a:p>
            <a:r>
              <a:rPr lang="nl-NL" sz="2400" dirty="0" smtClean="0"/>
              <a:t>belangrijk onderdeel bij veiligheidsinstructies op de werkvloer</a:t>
            </a: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250825" y="28031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nl-NL" sz="2000" b="1" dirty="0" smtClean="0">
                <a:solidFill>
                  <a:schemeClr val="bg1">
                    <a:lumMod val="65000"/>
                  </a:schemeClr>
                </a:solidFill>
              </a:rPr>
              <a:t>1. Regelgeving en veiligheidsregels</a:t>
            </a:r>
            <a:br>
              <a:rPr lang="nl-NL" sz="20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3100" b="1" dirty="0" smtClean="0"/>
              <a:t>1.6 Richtlijnen voor algemene en </a:t>
            </a:r>
            <a:br>
              <a:rPr lang="nl-NL" sz="3100" b="1" dirty="0" smtClean="0"/>
            </a:br>
            <a:r>
              <a:rPr lang="nl-NL" sz="3100" b="1" dirty="0" smtClean="0"/>
              <a:t>	specifieke veiligheidsmaatregelen</a:t>
            </a:r>
            <a:endParaRPr lang="nl-NL" sz="31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284536"/>
            <a:ext cx="1187624" cy="100811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/>
              <a:t>t</a:t>
            </a:r>
            <a:r>
              <a:rPr lang="nl-NL" sz="1400" b="1" dirty="0" smtClean="0"/>
              <a:t>hema</a:t>
            </a:r>
          </a:p>
          <a:p>
            <a:pPr algn="ctr"/>
            <a:r>
              <a:rPr lang="nl-NL" sz="3200" b="1" dirty="0"/>
              <a:t>A</a:t>
            </a:r>
          </a:p>
        </p:txBody>
      </p:sp>
      <p:sp>
        <p:nvSpPr>
          <p:cNvPr id="2" name="Rechthoek 1"/>
          <p:cNvSpPr/>
          <p:nvPr/>
        </p:nvSpPr>
        <p:spPr>
          <a:xfrm>
            <a:off x="0" y="0"/>
            <a:ext cx="9144000" cy="188640"/>
          </a:xfrm>
          <a:prstGeom prst="rect">
            <a:avLst/>
          </a:prstGeom>
          <a:solidFill>
            <a:srgbClr val="328E57"/>
          </a:solidFill>
          <a:ln>
            <a:solidFill>
              <a:srgbClr val="328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556792"/>
            <a:ext cx="8892480" cy="4817938"/>
          </a:xfrm>
        </p:spPr>
        <p:txBody>
          <a:bodyPr>
            <a:normAutofit fontScale="70000" lnSpcReduction="20000"/>
          </a:bodyPr>
          <a:lstStyle/>
          <a:p>
            <a:pPr marL="0" indent="0">
              <a:buFont typeface="Arial" charset="0"/>
              <a:buNone/>
            </a:pPr>
            <a:endParaRPr lang="nl-NL" dirty="0" smtClean="0"/>
          </a:p>
          <a:p>
            <a:pPr marL="0" indent="0">
              <a:buFont typeface="Arial" charset="0"/>
              <a:buNone/>
            </a:pPr>
            <a:r>
              <a:rPr lang="nl-NL" dirty="0" smtClean="0"/>
              <a:t>VCA**	algemene goedkeuring </a:t>
            </a:r>
          </a:p>
          <a:p>
            <a:pPr marL="0" indent="0">
              <a:buFont typeface="Arial" charset="0"/>
              <a:buNone/>
            </a:pPr>
            <a:r>
              <a:rPr lang="nl-NL" dirty="0" smtClean="0"/>
              <a:t>	(voor bedrijven met 35 of meer medewerkers en hoofdaannemers)</a:t>
            </a:r>
          </a:p>
          <a:p>
            <a:pPr marL="0" indent="0">
              <a:buFont typeface="Arial" charset="0"/>
              <a:buNone/>
            </a:pPr>
            <a:r>
              <a:rPr lang="nl-NL" dirty="0" smtClean="0"/>
              <a:t>VCA*	beperkte goedkeuring </a:t>
            </a:r>
          </a:p>
          <a:p>
            <a:pPr marL="0" indent="0">
              <a:buFont typeface="Arial" charset="0"/>
              <a:buNone/>
            </a:pPr>
            <a:r>
              <a:rPr lang="nl-NL" dirty="0" smtClean="0"/>
              <a:t>	(voor bedrijven met minder dan 35 werknemers)</a:t>
            </a:r>
          </a:p>
          <a:p>
            <a:pPr marL="0" indent="0">
              <a:buFont typeface="Arial" charset="0"/>
              <a:buNone/>
            </a:pPr>
            <a:endParaRPr lang="nl-NL" dirty="0" smtClean="0"/>
          </a:p>
          <a:p>
            <a:pPr marL="0" indent="0">
              <a:buFont typeface="Arial" charset="0"/>
              <a:buNone/>
            </a:pPr>
            <a:r>
              <a:rPr lang="nl-NL" dirty="0" smtClean="0"/>
              <a:t>VCA petrochemie  aanvullende eisen op VCA**</a:t>
            </a:r>
          </a:p>
          <a:p>
            <a:pPr marL="0" indent="0">
              <a:buFont typeface="Arial" charset="0"/>
              <a:buNone/>
            </a:pPr>
            <a:r>
              <a:rPr lang="nl-NL" dirty="0" smtClean="0"/>
              <a:t>	(voor bedrijven, die risicovolle werkzaamheden in de 	petrochemische industrie uitvoeren)</a:t>
            </a:r>
          </a:p>
          <a:p>
            <a:pPr marL="0" indent="0">
              <a:buFont typeface="Arial" charset="0"/>
              <a:buNone/>
            </a:pPr>
            <a:endParaRPr lang="nl-NL" dirty="0" smtClean="0"/>
          </a:p>
          <a:p>
            <a:pPr marL="0" indent="0">
              <a:buFont typeface="Arial" charset="0"/>
              <a:buNone/>
            </a:pPr>
            <a:r>
              <a:rPr lang="nl-NL" dirty="0" smtClean="0"/>
              <a:t>VCU	goedkeuring voor detachering- en uitzendbureaus</a:t>
            </a:r>
          </a:p>
          <a:p>
            <a:pPr marL="0" indent="0">
              <a:buFont typeface="Arial" charset="0"/>
              <a:buNone/>
            </a:pPr>
            <a:endParaRPr lang="nl-NL" dirty="0" smtClean="0"/>
          </a:p>
          <a:p>
            <a:pPr marL="0" indent="0">
              <a:buFont typeface="Arial" charset="0"/>
              <a:buNone/>
            </a:pPr>
            <a:r>
              <a:rPr lang="nl-NL" dirty="0" smtClean="0"/>
              <a:t>VCO	voor opdrachtgevers van VCA-/VCU gecertificeerde bedrijven</a:t>
            </a:r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79425" y="280191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1. Regelgeving en veiligheidsregels</a:t>
            </a:r>
            <a:b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1.7 VCA en certificeren</a:t>
            </a:r>
            <a:endParaRPr lang="nl-NL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284536"/>
            <a:ext cx="1187624" cy="100811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/>
              <a:t>t</a:t>
            </a:r>
            <a:r>
              <a:rPr lang="nl-NL" sz="1400" b="1" dirty="0" smtClean="0"/>
              <a:t>hema</a:t>
            </a:r>
          </a:p>
          <a:p>
            <a:pPr algn="ctr"/>
            <a:r>
              <a:rPr lang="nl-NL" sz="3200" b="1" dirty="0"/>
              <a:t>A</a:t>
            </a:r>
          </a:p>
        </p:txBody>
      </p:sp>
      <p:sp>
        <p:nvSpPr>
          <p:cNvPr id="9" name="Rechthoek 8"/>
          <p:cNvSpPr/>
          <p:nvPr/>
        </p:nvSpPr>
        <p:spPr>
          <a:xfrm>
            <a:off x="0" y="0"/>
            <a:ext cx="9144000" cy="188640"/>
          </a:xfrm>
          <a:prstGeom prst="rect">
            <a:avLst/>
          </a:prstGeom>
          <a:solidFill>
            <a:srgbClr val="328E57"/>
          </a:solidFill>
          <a:ln>
            <a:solidFill>
              <a:srgbClr val="328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84536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2. Veilig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werken en overleg</a:t>
            </a:r>
            <a: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2.1 Veilig werken en gedrag</a:t>
            </a:r>
            <a:endParaRPr lang="nl-NL" sz="2800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Font typeface="Arial" charset="0"/>
              <a:buNone/>
              <a:defRPr/>
            </a:pPr>
            <a:r>
              <a:rPr lang="nl-NL" dirty="0" smtClean="0"/>
              <a:t>Veilig gedrag is:</a:t>
            </a:r>
          </a:p>
          <a:p>
            <a:pPr marL="0" indent="0">
              <a:buFont typeface="Arial" charset="0"/>
              <a:buNone/>
              <a:defRPr/>
            </a:pPr>
            <a:r>
              <a:rPr lang="nl-NL" dirty="0" smtClean="0"/>
              <a:t>Je zodanig gedragen dat je jezelf en anderen niet in gevaar brengt</a:t>
            </a:r>
          </a:p>
          <a:p>
            <a:pPr>
              <a:defRPr/>
            </a:pPr>
            <a:endParaRPr lang="nl-NL" dirty="0" smtClean="0"/>
          </a:p>
          <a:p>
            <a:pPr marL="0" indent="0">
              <a:buFont typeface="Arial" charset="0"/>
              <a:buNone/>
              <a:defRPr/>
            </a:pPr>
            <a:r>
              <a:rPr lang="nl-NL" dirty="0" smtClean="0"/>
              <a:t>Dat bereik je door:</a:t>
            </a:r>
          </a:p>
          <a:p>
            <a:pPr>
              <a:lnSpc>
                <a:spcPct val="150000"/>
              </a:lnSpc>
              <a:defRPr/>
            </a:pPr>
            <a:r>
              <a:rPr lang="nl-NL" dirty="0" smtClean="0"/>
              <a:t>je aan de veiligheidsvoorschriften te houden;</a:t>
            </a:r>
          </a:p>
          <a:p>
            <a:pPr>
              <a:lnSpc>
                <a:spcPct val="150000"/>
              </a:lnSpc>
              <a:defRPr/>
            </a:pPr>
            <a:r>
              <a:rPr lang="nl-NL" dirty="0" smtClean="0"/>
              <a:t>aanwijzingen en instructies op te volgen;</a:t>
            </a:r>
          </a:p>
          <a:p>
            <a:pPr>
              <a:lnSpc>
                <a:spcPct val="150000"/>
              </a:lnSpc>
              <a:defRPr/>
            </a:pPr>
            <a:r>
              <a:rPr lang="nl-NL" dirty="0" smtClean="0"/>
              <a:t>onveilige handelingen stoppen;</a:t>
            </a:r>
          </a:p>
          <a:p>
            <a:pPr>
              <a:lnSpc>
                <a:spcPct val="150000"/>
              </a:lnSpc>
              <a:defRPr/>
            </a:pPr>
            <a:r>
              <a:rPr lang="nl-NL" dirty="0" smtClean="0"/>
              <a:t>onveilige situaties opheffen;</a:t>
            </a:r>
          </a:p>
          <a:p>
            <a:pPr>
              <a:lnSpc>
                <a:spcPct val="150000"/>
              </a:lnSpc>
              <a:defRPr/>
            </a:pPr>
            <a:r>
              <a:rPr lang="nl-NL" dirty="0" smtClean="0"/>
              <a:t>onveilig gedrag: persoon aanspreken of melden aan leidinggevende;</a:t>
            </a:r>
          </a:p>
          <a:p>
            <a:pPr>
              <a:lnSpc>
                <a:spcPct val="150000"/>
              </a:lnSpc>
              <a:defRPr/>
            </a:pPr>
            <a:r>
              <a:rPr lang="nl-NL" dirty="0" smtClean="0"/>
              <a:t>orde en netheid betrachten.</a:t>
            </a:r>
          </a:p>
          <a:p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6" name="Afgeronde rechthoek 5"/>
          <p:cNvSpPr/>
          <p:nvPr/>
        </p:nvSpPr>
        <p:spPr>
          <a:xfrm>
            <a:off x="7956376" y="284536"/>
            <a:ext cx="1187624" cy="100811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/>
              <a:t>t</a:t>
            </a:r>
            <a:r>
              <a:rPr lang="nl-NL" sz="1400" b="1" dirty="0" smtClean="0"/>
              <a:t>hema</a:t>
            </a:r>
          </a:p>
          <a:p>
            <a:pPr algn="ctr"/>
            <a:r>
              <a:rPr lang="nl-NL" sz="3200" b="1" dirty="0"/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63764" y="269776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2. Veilig werken en overleg</a:t>
            </a:r>
            <a:r>
              <a:rPr lang="nl-NL" sz="3200" b="1" dirty="0" smtClean="0"/>
              <a:t/>
            </a:r>
            <a:br>
              <a:rPr lang="nl-NL" sz="3200" b="1" dirty="0" smtClean="0"/>
            </a:br>
            <a:r>
              <a:rPr lang="nl-NL" sz="2800" b="1" dirty="0" smtClean="0"/>
              <a:t>2.2 Overleg en voorlichting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nl-NL" sz="2200" dirty="0" smtClean="0"/>
              <a:t>Voorlichting en instructie:</a:t>
            </a:r>
          </a:p>
          <a:p>
            <a:r>
              <a:rPr lang="nl-NL" sz="2200" dirty="0" smtClean="0"/>
              <a:t>introductie nieuwe medewerkers</a:t>
            </a:r>
          </a:p>
          <a:p>
            <a:r>
              <a:rPr lang="nl-NL" sz="2200" dirty="0" smtClean="0"/>
              <a:t>start werk, kick </a:t>
            </a:r>
            <a:r>
              <a:rPr lang="nl-NL" sz="2200" dirty="0" err="1" smtClean="0"/>
              <a:t>off</a:t>
            </a:r>
            <a:r>
              <a:rPr lang="nl-NL" sz="2200" dirty="0" smtClean="0"/>
              <a:t> meeting </a:t>
            </a:r>
          </a:p>
          <a:p>
            <a:r>
              <a:rPr lang="nl-NL" sz="2200" dirty="0" err="1" smtClean="0"/>
              <a:t>toolboxmeeting</a:t>
            </a:r>
            <a:r>
              <a:rPr lang="nl-NL" sz="2200" dirty="0" smtClean="0"/>
              <a:t>: k</a:t>
            </a:r>
            <a:r>
              <a:rPr lang="nl-NL" sz="2200" dirty="0" smtClean="0">
                <a:ea typeface="ＭＳ Ｐゴシック" charset="0"/>
              </a:rPr>
              <a:t>orte vergadering over veiligheid in informele sfeer</a:t>
            </a:r>
          </a:p>
          <a:p>
            <a:pPr>
              <a:buNone/>
            </a:pPr>
            <a:endParaRPr lang="nl-NL" sz="2200" dirty="0" smtClean="0">
              <a:ea typeface="ＭＳ Ｐゴシック" charset="0"/>
            </a:endParaRPr>
          </a:p>
          <a:p>
            <a:pPr>
              <a:buNone/>
            </a:pPr>
            <a:r>
              <a:rPr lang="nl-NL" sz="2200" dirty="0" err="1" smtClean="0">
                <a:ea typeface="ＭＳ Ｐゴシック" charset="0"/>
              </a:rPr>
              <a:t>VGM-bijeenkomst</a:t>
            </a:r>
            <a:r>
              <a:rPr lang="nl-NL" sz="2200" dirty="0" smtClean="0">
                <a:ea typeface="ＭＳ Ｐゴシック" charset="0"/>
              </a:rPr>
              <a:t>:</a:t>
            </a:r>
          </a:p>
          <a:p>
            <a:pPr>
              <a:defRPr/>
            </a:pPr>
            <a:r>
              <a:rPr lang="nl-NL" sz="2200" dirty="0" smtClean="0">
                <a:ea typeface="ＭＳ Ｐゴシック" charset="0"/>
              </a:rPr>
              <a:t>overleg met medewerkers</a:t>
            </a:r>
          </a:p>
          <a:p>
            <a:pPr>
              <a:defRPr/>
            </a:pPr>
            <a:r>
              <a:rPr lang="nl-NL" sz="2200" dirty="0" smtClean="0">
                <a:ea typeface="ＭＳ Ｐゴシック" charset="0"/>
              </a:rPr>
              <a:t>motiveren van medewerkers</a:t>
            </a:r>
          </a:p>
          <a:p>
            <a:pPr marL="0" indent="0">
              <a:buFont typeface="Arial" charset="0"/>
              <a:buNone/>
              <a:defRPr/>
            </a:pPr>
            <a:endParaRPr lang="nl-NL" sz="2200" dirty="0" smtClean="0">
              <a:ea typeface="ＭＳ Ｐゴシック" charset="0"/>
            </a:endParaRPr>
          </a:p>
          <a:p>
            <a:pPr marL="0" indent="0">
              <a:buFont typeface="Arial" charset="0"/>
              <a:buNone/>
              <a:defRPr/>
            </a:pPr>
            <a:r>
              <a:rPr lang="nl-NL" sz="2200" dirty="0" smtClean="0">
                <a:ea typeface="ＭＳ Ｐゴシック" charset="0"/>
              </a:rPr>
              <a:t>Aandachtspunten voor een goede </a:t>
            </a:r>
            <a:r>
              <a:rPr lang="nl-NL" sz="2200" dirty="0" err="1" smtClean="0">
                <a:ea typeface="ＭＳ Ｐゴシック" charset="0"/>
              </a:rPr>
              <a:t>VGM-bijeenkomst</a:t>
            </a:r>
            <a:r>
              <a:rPr lang="nl-NL" sz="2200" dirty="0" smtClean="0">
                <a:ea typeface="ＭＳ Ｐゴシック" charset="0"/>
              </a:rPr>
              <a:t>:</a:t>
            </a:r>
          </a:p>
          <a:p>
            <a:pPr>
              <a:defRPr/>
            </a:pPr>
            <a:r>
              <a:rPr lang="nl-NL" sz="2200" dirty="0" smtClean="0">
                <a:ea typeface="ＭＳ Ｐゴシック" charset="0"/>
              </a:rPr>
              <a:t>duidelijke vastgelegde afspraken</a:t>
            </a:r>
          </a:p>
          <a:p>
            <a:pPr>
              <a:defRPr/>
            </a:pPr>
            <a:r>
              <a:rPr lang="nl-NL" sz="2200" dirty="0" smtClean="0">
                <a:ea typeface="ＭＳ Ｐゴシック" charset="0"/>
              </a:rPr>
              <a:t>toets of de boodschappen zijn begrepen</a:t>
            </a:r>
            <a:endParaRPr lang="nl-NL" sz="220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284536"/>
            <a:ext cx="1187624" cy="100811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/>
              <a:t>t</a:t>
            </a:r>
            <a:r>
              <a:rPr lang="nl-NL" sz="1400" b="1" dirty="0" smtClean="0"/>
              <a:t>hema</a:t>
            </a:r>
          </a:p>
          <a:p>
            <a:pPr algn="ctr"/>
            <a:r>
              <a:rPr lang="nl-NL" sz="3200" b="1" dirty="0"/>
              <a:t>A</a:t>
            </a:r>
          </a:p>
        </p:txBody>
      </p:sp>
      <p:sp>
        <p:nvSpPr>
          <p:cNvPr id="8" name="Rechthoek 7"/>
          <p:cNvSpPr/>
          <p:nvPr/>
        </p:nvSpPr>
        <p:spPr>
          <a:xfrm>
            <a:off x="0" y="0"/>
            <a:ext cx="9144000" cy="188640"/>
          </a:xfrm>
          <a:prstGeom prst="rect">
            <a:avLst/>
          </a:prstGeom>
          <a:solidFill>
            <a:srgbClr val="328E57"/>
          </a:solidFill>
          <a:ln>
            <a:solidFill>
              <a:srgbClr val="328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92346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2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Veilig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werken en overleg</a:t>
            </a:r>
            <a: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2.3 Werkplekinspectie en observatieronden</a:t>
            </a:r>
            <a:endParaRPr lang="nl-NL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None/>
              <a:defRPr/>
            </a:pPr>
            <a:r>
              <a:rPr lang="nl-NL" sz="2200" dirty="0" err="1" smtClean="0">
                <a:ea typeface="ＭＳ Ｐゴシック" charset="0"/>
              </a:rPr>
              <a:t>Veiligheidsobservatieronde</a:t>
            </a:r>
            <a:r>
              <a:rPr lang="nl-NL" sz="2200" dirty="0" smtClean="0">
                <a:ea typeface="ＭＳ Ｐゴシック" charset="0"/>
              </a:rPr>
              <a:t>:</a:t>
            </a:r>
          </a:p>
          <a:p>
            <a:pPr>
              <a:lnSpc>
                <a:spcPct val="150000"/>
              </a:lnSpc>
              <a:defRPr/>
            </a:pPr>
            <a:r>
              <a:rPr lang="nl-NL" sz="2200" dirty="0" smtClean="0">
                <a:ea typeface="ＭＳ Ｐゴシック" charset="0"/>
              </a:rPr>
              <a:t>door leidinggevenden (objectief)</a:t>
            </a:r>
          </a:p>
          <a:p>
            <a:pPr>
              <a:defRPr/>
            </a:pPr>
            <a:r>
              <a:rPr lang="nl-NL" sz="2200" dirty="0" smtClean="0">
                <a:ea typeface="ＭＳ Ｐゴシック" charset="0"/>
              </a:rPr>
              <a:t>gericht op:</a:t>
            </a:r>
          </a:p>
          <a:p>
            <a:pPr lvl="1">
              <a:defRPr/>
            </a:pPr>
            <a:r>
              <a:rPr lang="nl-NL" sz="2200" dirty="0" smtClean="0">
                <a:ea typeface="ＭＳ Ｐゴシック" charset="0"/>
              </a:rPr>
              <a:t>onveilige handelingen</a:t>
            </a:r>
          </a:p>
          <a:p>
            <a:pPr lvl="1">
              <a:defRPr/>
            </a:pPr>
            <a:r>
              <a:rPr lang="nl-NL" sz="2200" dirty="0" smtClean="0">
                <a:ea typeface="ＭＳ Ｐゴシック" charset="0"/>
              </a:rPr>
              <a:t>onveilige situaties</a:t>
            </a:r>
          </a:p>
          <a:p>
            <a:pPr>
              <a:lnSpc>
                <a:spcPct val="150000"/>
              </a:lnSpc>
              <a:defRPr/>
            </a:pPr>
            <a:r>
              <a:rPr lang="nl-NL" sz="2200" dirty="0" smtClean="0">
                <a:ea typeface="ＭＳ Ｐゴシック" charset="0"/>
              </a:rPr>
              <a:t>verhogen veiligheidsbewustzijn groep</a:t>
            </a:r>
          </a:p>
          <a:p>
            <a:pPr>
              <a:lnSpc>
                <a:spcPct val="150000"/>
              </a:lnSpc>
              <a:defRPr/>
            </a:pPr>
            <a:r>
              <a:rPr lang="nl-NL" sz="2200" dirty="0" smtClean="0">
                <a:ea typeface="ＭＳ Ｐゴシック" charset="0"/>
              </a:rPr>
              <a:t>leidinggevenden komen op werkplek</a:t>
            </a:r>
          </a:p>
          <a:p>
            <a:pPr>
              <a:lnSpc>
                <a:spcPct val="150000"/>
              </a:lnSpc>
              <a:defRPr/>
            </a:pPr>
            <a:r>
              <a:rPr lang="nl-NL" sz="2200" dirty="0" smtClean="0">
                <a:ea typeface="ＭＳ Ｐゴシック" charset="0"/>
              </a:rPr>
              <a:t>krijgen inzicht in de werkplek en medewerkers</a:t>
            </a:r>
          </a:p>
          <a:p>
            <a:pPr>
              <a:lnSpc>
                <a:spcPct val="150000"/>
              </a:lnSpc>
              <a:buNone/>
              <a:defRPr/>
            </a:pPr>
            <a:r>
              <a:rPr lang="nl-NL" sz="2200" dirty="0" smtClean="0">
                <a:ea typeface="ＭＳ Ｐゴシック" charset="0"/>
              </a:rPr>
              <a:t>Maak een jaarplan voor observatieronden en werkplekinspecties</a:t>
            </a:r>
          </a:p>
          <a:p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284536"/>
            <a:ext cx="1187624" cy="100811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/>
              <a:t>t</a:t>
            </a:r>
            <a:r>
              <a:rPr lang="nl-NL" sz="1400" b="1" dirty="0" smtClean="0"/>
              <a:t>hema</a:t>
            </a:r>
          </a:p>
          <a:p>
            <a:pPr algn="ctr"/>
            <a:r>
              <a:rPr lang="nl-NL" sz="3200" b="1" dirty="0"/>
              <a:t>A</a:t>
            </a:r>
          </a:p>
        </p:txBody>
      </p:sp>
      <p:sp>
        <p:nvSpPr>
          <p:cNvPr id="8" name="Rechthoek 7"/>
          <p:cNvSpPr/>
          <p:nvPr/>
        </p:nvSpPr>
        <p:spPr>
          <a:xfrm>
            <a:off x="0" y="0"/>
            <a:ext cx="9144000" cy="188640"/>
          </a:xfrm>
          <a:prstGeom prst="rect">
            <a:avLst/>
          </a:prstGeom>
          <a:solidFill>
            <a:srgbClr val="328E57"/>
          </a:solidFill>
          <a:ln>
            <a:solidFill>
              <a:srgbClr val="328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3. Preventie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sz="2800" b="1" dirty="0" smtClean="0">
                <a:latin typeface="+mn-lt"/>
              </a:rPr>
              <a:t>3.1 Gevaren en risico’s</a:t>
            </a:r>
            <a:endParaRPr lang="nl-NL" sz="2800" b="1" dirty="0">
              <a:latin typeface="+mn-lt"/>
            </a:endParaRPr>
          </a:p>
        </p:txBody>
      </p:sp>
      <p:sp>
        <p:nvSpPr>
          <p:cNvPr id="5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355600" indent="-355600">
              <a:lnSpc>
                <a:spcPct val="110000"/>
              </a:lnSpc>
              <a:buNone/>
              <a:defRPr/>
            </a:pPr>
            <a:r>
              <a:rPr lang="nl-NL" sz="2800" dirty="0" smtClean="0"/>
              <a:t>Bronnen van gevaar:</a:t>
            </a:r>
          </a:p>
          <a:p>
            <a:pPr marL="355600" indent="-355600">
              <a:lnSpc>
                <a:spcPct val="110000"/>
              </a:lnSpc>
              <a:buFont typeface="Arial" pitchFamily="34" charset="0"/>
              <a:buChar char="•"/>
              <a:defRPr/>
            </a:pPr>
            <a:r>
              <a:rPr lang="nl-NL" sz="2800" dirty="0" smtClean="0"/>
              <a:t>het soort werk</a:t>
            </a:r>
          </a:p>
          <a:p>
            <a:pPr marL="355600" indent="-355600">
              <a:lnSpc>
                <a:spcPct val="110000"/>
              </a:lnSpc>
              <a:buFont typeface="Arial" pitchFamily="34" charset="0"/>
              <a:buChar char="•"/>
              <a:defRPr/>
            </a:pPr>
            <a:r>
              <a:rPr lang="nl-NL" sz="2800" dirty="0" smtClean="0"/>
              <a:t>kennis en ervaring</a:t>
            </a:r>
          </a:p>
          <a:p>
            <a:pPr marL="355600" indent="-355600">
              <a:lnSpc>
                <a:spcPct val="110000"/>
              </a:lnSpc>
              <a:buFont typeface="Arial" pitchFamily="34" charset="0"/>
              <a:buChar char="•"/>
              <a:defRPr/>
            </a:pPr>
            <a:r>
              <a:rPr lang="nl-NL" sz="2800" dirty="0" smtClean="0"/>
              <a:t>de werkplek zelf</a:t>
            </a:r>
          </a:p>
          <a:p>
            <a:pPr marL="355600" indent="-355600">
              <a:lnSpc>
                <a:spcPct val="110000"/>
              </a:lnSpc>
              <a:buFont typeface="Arial" pitchFamily="34" charset="0"/>
              <a:buChar char="•"/>
              <a:defRPr/>
            </a:pPr>
            <a:r>
              <a:rPr lang="nl-NL" sz="2800" dirty="0" smtClean="0"/>
              <a:t>het welzijn</a:t>
            </a:r>
          </a:p>
          <a:p>
            <a:pPr marL="355600" indent="-355600">
              <a:lnSpc>
                <a:spcPct val="110000"/>
              </a:lnSpc>
              <a:buFont typeface="Arial" pitchFamily="34" charset="0"/>
              <a:buChar char="•"/>
              <a:defRPr/>
            </a:pPr>
            <a:r>
              <a:rPr lang="nl-NL" sz="2800" dirty="0" smtClean="0"/>
              <a:t>de mentaliteit</a:t>
            </a:r>
          </a:p>
          <a:p>
            <a:pPr marL="0" indent="0">
              <a:lnSpc>
                <a:spcPct val="110000"/>
              </a:lnSpc>
              <a:buFont typeface="Arial" pitchFamily="34" charset="0"/>
              <a:buChar char="•"/>
              <a:defRPr/>
            </a:pPr>
            <a:endParaRPr lang="nl-NL" sz="2800" dirty="0" smtClean="0"/>
          </a:p>
          <a:p>
            <a:pPr marL="0" indent="0">
              <a:lnSpc>
                <a:spcPct val="110000"/>
              </a:lnSpc>
              <a:buFont typeface="Arial" pitchFamily="34" charset="0"/>
              <a:buNone/>
              <a:defRPr/>
            </a:pPr>
            <a:r>
              <a:rPr lang="nl-NL" sz="2800" dirty="0" smtClean="0"/>
              <a:t>RISICO = KANS x EFFECT</a:t>
            </a:r>
          </a:p>
          <a:p>
            <a:pPr marL="0" indent="0">
              <a:lnSpc>
                <a:spcPct val="110000"/>
              </a:lnSpc>
              <a:buFont typeface="Arial" pitchFamily="34" charset="0"/>
              <a:buNone/>
              <a:defRPr/>
            </a:pPr>
            <a:endParaRPr lang="nl-NL" sz="2800" dirty="0" smtClean="0"/>
          </a:p>
          <a:p>
            <a:pPr marL="0" indent="0">
              <a:lnSpc>
                <a:spcPct val="110000"/>
              </a:lnSpc>
              <a:buFont typeface="Arial" pitchFamily="34" charset="0"/>
              <a:buNone/>
              <a:defRPr/>
            </a:pPr>
            <a:r>
              <a:rPr lang="nl-NL" sz="2800" dirty="0" smtClean="0"/>
              <a:t>Risico’s beperken door voorkomen van:</a:t>
            </a:r>
          </a:p>
          <a:p>
            <a:pPr marL="0" indent="0">
              <a:lnSpc>
                <a:spcPct val="110000"/>
              </a:lnSpc>
              <a:defRPr/>
            </a:pPr>
            <a:r>
              <a:rPr lang="nl-NL" sz="2800" dirty="0" smtClean="0"/>
              <a:t>   onveilige handelingen </a:t>
            </a:r>
          </a:p>
          <a:p>
            <a:pPr marL="0" indent="0">
              <a:lnSpc>
                <a:spcPct val="110000"/>
              </a:lnSpc>
              <a:defRPr/>
            </a:pPr>
            <a:r>
              <a:rPr lang="nl-NL" sz="2800" dirty="0" smtClean="0"/>
              <a:t>   onveilige situaties</a:t>
            </a:r>
          </a:p>
          <a:p>
            <a:pPr marL="0" indent="0">
              <a:lnSpc>
                <a:spcPct val="110000"/>
              </a:lnSpc>
              <a:buFont typeface="Arial" pitchFamily="34" charset="0"/>
              <a:buNone/>
              <a:defRPr/>
            </a:pPr>
            <a:endParaRPr lang="nl-NL" sz="2800" dirty="0" smtClean="0"/>
          </a:p>
          <a:p>
            <a:pPr marL="0" indent="0">
              <a:buFont typeface="Arial" pitchFamily="34" charset="0"/>
              <a:buChar char="•"/>
              <a:defRPr/>
            </a:pPr>
            <a:endParaRPr lang="nl-NL" dirty="0" smtClean="0"/>
          </a:p>
          <a:p>
            <a:pPr marL="0" indent="0">
              <a:buFont typeface="Arial" pitchFamily="34" charset="0"/>
              <a:buChar char="•"/>
              <a:defRPr/>
            </a:pPr>
            <a:endParaRPr lang="nl-NL" dirty="0" smtClean="0"/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52120" y="1628800"/>
            <a:ext cx="2332038" cy="299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284536"/>
            <a:ext cx="1187624" cy="100811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/>
              <a:t>t</a:t>
            </a:r>
            <a:r>
              <a:rPr lang="nl-NL" sz="1400" b="1" dirty="0" smtClean="0"/>
              <a:t>hema</a:t>
            </a:r>
          </a:p>
          <a:p>
            <a:pPr algn="ctr"/>
            <a:r>
              <a:rPr lang="nl-NL" sz="3200" b="1" dirty="0"/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3370"/>
            <a:ext cx="8229600" cy="922114"/>
          </a:xfrm>
        </p:spPr>
        <p:txBody>
          <a:bodyPr anchor="t">
            <a:no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3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Preventie</a:t>
            </a:r>
            <a:r>
              <a:rPr lang="nl-NL" sz="3200" b="1" dirty="0" smtClean="0"/>
              <a:t/>
            </a:r>
            <a:br>
              <a:rPr lang="nl-NL" sz="3200" b="1" dirty="0" smtClean="0"/>
            </a:br>
            <a:r>
              <a:rPr lang="nl-NL" sz="2800" b="1" dirty="0" smtClean="0"/>
              <a:t>3.2 Voorkomen van ongevallen</a:t>
            </a:r>
            <a:endParaRPr lang="nl-NL" sz="28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Font typeface="Arial" charset="0"/>
              <a:buNone/>
              <a:defRPr/>
            </a:pPr>
            <a:r>
              <a:rPr lang="nl-NL" sz="2200" dirty="0" smtClean="0">
                <a:ea typeface="ＭＳ Ｐゴシック" charset="0"/>
                <a:cs typeface="+mn-cs"/>
              </a:rPr>
              <a:t>Ongevallen/incidenten voorkomen door:</a:t>
            </a:r>
            <a:endParaRPr lang="en-US" sz="2200" dirty="0" smtClean="0">
              <a:ea typeface="ＭＳ Ｐゴシック" charset="0"/>
              <a:cs typeface="+mn-cs"/>
            </a:endParaRPr>
          </a:p>
          <a:p>
            <a:pPr>
              <a:lnSpc>
                <a:spcPct val="110000"/>
              </a:lnSpc>
              <a:defRPr/>
            </a:pPr>
            <a:r>
              <a:rPr lang="en-US" sz="2200" dirty="0" err="1" smtClean="0">
                <a:ea typeface="ＭＳ Ｐゴシック" charset="0"/>
                <a:cs typeface="+mn-cs"/>
              </a:rPr>
              <a:t>Voorkomen</a:t>
            </a:r>
            <a:r>
              <a:rPr lang="en-US" sz="2200" dirty="0" smtClean="0">
                <a:ea typeface="ＭＳ Ｐゴシック" charset="0"/>
                <a:cs typeface="+mn-cs"/>
              </a:rPr>
              <a:t> van </a:t>
            </a:r>
            <a:r>
              <a:rPr lang="nl-NL" sz="2200" dirty="0" smtClean="0">
                <a:ea typeface="ＭＳ Ｐゴシック" charset="0"/>
                <a:cs typeface="+mn-cs"/>
              </a:rPr>
              <a:t>onveilige</a:t>
            </a:r>
            <a:r>
              <a:rPr lang="en-US" sz="2200" dirty="0" smtClean="0">
                <a:ea typeface="ＭＳ Ｐゴシック" charset="0"/>
                <a:cs typeface="+mn-cs"/>
              </a:rPr>
              <a:t> </a:t>
            </a:r>
            <a:r>
              <a:rPr lang="en-US" sz="2200" dirty="0" err="1" smtClean="0">
                <a:ea typeface="ＭＳ Ｐゴシック" charset="0"/>
                <a:cs typeface="+mn-cs"/>
              </a:rPr>
              <a:t>handelingen</a:t>
            </a:r>
            <a:endParaRPr lang="en-US" sz="2200" dirty="0" smtClean="0">
              <a:ea typeface="ＭＳ Ｐゴシック" charset="0"/>
              <a:cs typeface="+mn-cs"/>
            </a:endParaRPr>
          </a:p>
          <a:p>
            <a:pPr>
              <a:lnSpc>
                <a:spcPct val="110000"/>
              </a:lnSpc>
              <a:defRPr/>
            </a:pPr>
            <a:r>
              <a:rPr lang="en-US" sz="2200" dirty="0" err="1" smtClean="0">
                <a:ea typeface="ＭＳ Ｐゴシック" charset="0"/>
                <a:cs typeface="+mn-cs"/>
              </a:rPr>
              <a:t>Voorkomen</a:t>
            </a:r>
            <a:r>
              <a:rPr lang="en-US" sz="2200" dirty="0" smtClean="0">
                <a:ea typeface="ＭＳ Ｐゴシック" charset="0"/>
                <a:cs typeface="+mn-cs"/>
              </a:rPr>
              <a:t> van </a:t>
            </a:r>
            <a:r>
              <a:rPr lang="en-US" sz="2200" dirty="0" err="1" smtClean="0">
                <a:ea typeface="ＭＳ Ｐゴシック" charset="0"/>
                <a:cs typeface="+mn-cs"/>
              </a:rPr>
              <a:t>onveilige</a:t>
            </a:r>
            <a:r>
              <a:rPr lang="en-US" sz="2200" dirty="0" smtClean="0">
                <a:ea typeface="ＭＳ Ｐゴシック" charset="0"/>
                <a:cs typeface="+mn-cs"/>
              </a:rPr>
              <a:t> </a:t>
            </a:r>
            <a:r>
              <a:rPr lang="en-US" sz="2200" dirty="0" err="1" smtClean="0">
                <a:ea typeface="ＭＳ Ｐゴシック" charset="0"/>
                <a:cs typeface="+mn-cs"/>
              </a:rPr>
              <a:t>situaties</a:t>
            </a:r>
            <a:endParaRPr lang="en-US" sz="2200" dirty="0" smtClean="0">
              <a:ea typeface="ＭＳ Ｐゴシック" charset="0"/>
              <a:cs typeface="+mn-cs"/>
            </a:endParaRPr>
          </a:p>
          <a:p>
            <a:pPr>
              <a:lnSpc>
                <a:spcPct val="110000"/>
              </a:lnSpc>
              <a:defRPr/>
            </a:pPr>
            <a:endParaRPr lang="en-US" sz="2200" dirty="0" smtClean="0">
              <a:ea typeface="ＭＳ Ｐゴシック" charset="0"/>
              <a:cs typeface="+mn-cs"/>
            </a:endParaRPr>
          </a:p>
          <a:p>
            <a:pPr marL="0" indent="0">
              <a:lnSpc>
                <a:spcPct val="110000"/>
              </a:lnSpc>
              <a:buFont typeface="Arial" charset="0"/>
              <a:buNone/>
              <a:defRPr/>
            </a:pPr>
            <a:r>
              <a:rPr lang="en-US" sz="2200" dirty="0" err="1" smtClean="0">
                <a:ea typeface="ＭＳ Ｐゴシック" charset="0"/>
                <a:cs typeface="+mn-cs"/>
              </a:rPr>
              <a:t>Maatregelen</a:t>
            </a:r>
            <a:r>
              <a:rPr lang="en-US" sz="2200" dirty="0" smtClean="0">
                <a:ea typeface="ＭＳ Ｐゴシック" charset="0"/>
                <a:cs typeface="+mn-cs"/>
              </a:rPr>
              <a:t>:</a:t>
            </a:r>
          </a:p>
          <a:p>
            <a:pPr>
              <a:lnSpc>
                <a:spcPct val="110000"/>
              </a:lnSpc>
              <a:defRPr/>
            </a:pPr>
            <a:r>
              <a:rPr lang="en-US" sz="2200" dirty="0" err="1" smtClean="0">
                <a:ea typeface="ＭＳ Ｐゴシック" charset="0"/>
                <a:cs typeface="+mn-cs"/>
              </a:rPr>
              <a:t>taak</a:t>
            </a:r>
            <a:r>
              <a:rPr lang="en-US" sz="2200" dirty="0" smtClean="0">
                <a:ea typeface="ＭＳ Ｐゴシック" charset="0"/>
                <a:cs typeface="+mn-cs"/>
              </a:rPr>
              <a:t>- of </a:t>
            </a:r>
            <a:r>
              <a:rPr lang="en-US" sz="2200" dirty="0" err="1" smtClean="0">
                <a:ea typeface="ＭＳ Ｐゴシック" charset="0"/>
                <a:cs typeface="+mn-cs"/>
              </a:rPr>
              <a:t>werkomschrijving</a:t>
            </a:r>
            <a:endParaRPr lang="en-US" sz="2200" dirty="0" smtClean="0">
              <a:ea typeface="ＭＳ Ｐゴシック" charset="0"/>
            </a:endParaRPr>
          </a:p>
          <a:p>
            <a:pPr>
              <a:lnSpc>
                <a:spcPct val="110000"/>
              </a:lnSpc>
              <a:defRPr/>
            </a:pPr>
            <a:r>
              <a:rPr lang="en-US" sz="2200" dirty="0" err="1" smtClean="0">
                <a:ea typeface="ＭＳ Ｐゴシック" charset="0"/>
                <a:cs typeface="+mn-cs"/>
              </a:rPr>
              <a:t>toezicht</a:t>
            </a:r>
            <a:r>
              <a:rPr lang="en-US" sz="2200" dirty="0" smtClean="0">
                <a:ea typeface="ＭＳ Ｐゴシック" charset="0"/>
                <a:cs typeface="+mn-cs"/>
              </a:rPr>
              <a:t>, </a:t>
            </a:r>
            <a:r>
              <a:rPr lang="en-US" sz="2200" dirty="0" err="1" smtClean="0">
                <a:ea typeface="ＭＳ Ｐゴシック" charset="0"/>
                <a:cs typeface="+mn-cs"/>
              </a:rPr>
              <a:t>instructie</a:t>
            </a:r>
            <a:r>
              <a:rPr lang="en-US" sz="2200" dirty="0" smtClean="0">
                <a:ea typeface="ＭＳ Ｐゴシック" charset="0"/>
                <a:cs typeface="+mn-cs"/>
              </a:rPr>
              <a:t> en </a:t>
            </a:r>
            <a:r>
              <a:rPr lang="en-US" sz="2200" dirty="0" err="1" smtClean="0">
                <a:ea typeface="ＭＳ Ｐゴシック" charset="0"/>
                <a:cs typeface="+mn-cs"/>
              </a:rPr>
              <a:t>voorlichting</a:t>
            </a:r>
            <a:endParaRPr lang="en-US" sz="2200" dirty="0" smtClean="0">
              <a:ea typeface="ＭＳ Ｐゴシック" charset="0"/>
              <a:cs typeface="+mn-cs"/>
            </a:endParaRPr>
          </a:p>
          <a:p>
            <a:pPr>
              <a:lnSpc>
                <a:spcPct val="110000"/>
              </a:lnSpc>
              <a:buNone/>
              <a:defRPr/>
            </a:pPr>
            <a:endParaRPr lang="en-US" sz="2200" dirty="0" smtClean="0">
              <a:ea typeface="ＭＳ Ｐゴシック" charset="0"/>
              <a:cs typeface="+mn-cs"/>
            </a:endParaRPr>
          </a:p>
          <a:p>
            <a:pPr>
              <a:lnSpc>
                <a:spcPct val="110000"/>
              </a:lnSpc>
              <a:buNone/>
              <a:defRPr/>
            </a:pPr>
            <a:r>
              <a:rPr lang="en-US" sz="2200" dirty="0" err="1" smtClean="0">
                <a:ea typeface="ＭＳ Ｐゴシック" charset="0"/>
              </a:rPr>
              <a:t>Preventief</a:t>
            </a:r>
            <a:r>
              <a:rPr lang="en-US" sz="2200" dirty="0" smtClean="0">
                <a:ea typeface="ＭＳ Ｐゴシック" charset="0"/>
              </a:rPr>
              <a:t> </a:t>
            </a:r>
            <a:r>
              <a:rPr lang="en-US" sz="2200" dirty="0" err="1" smtClean="0">
                <a:ea typeface="ＭＳ Ｐゴシック" charset="0"/>
              </a:rPr>
              <a:t>veiligheidsbeleid</a:t>
            </a:r>
            <a:r>
              <a:rPr lang="en-US" sz="2200" dirty="0" smtClean="0">
                <a:ea typeface="ＭＳ Ｐゴシック" charset="0"/>
              </a:rPr>
              <a:t>: </a:t>
            </a:r>
            <a:r>
              <a:rPr lang="en-US" sz="2200" dirty="0" err="1" smtClean="0">
                <a:ea typeface="ＭＳ Ｐゴシック" charset="0"/>
              </a:rPr>
              <a:t>techniek</a:t>
            </a:r>
            <a:r>
              <a:rPr lang="en-US" sz="2200" dirty="0" smtClean="0">
                <a:ea typeface="ＭＳ Ｐゴシック" charset="0"/>
              </a:rPr>
              <a:t>, </a:t>
            </a:r>
            <a:r>
              <a:rPr lang="en-US" sz="2200" dirty="0" err="1" smtClean="0">
                <a:ea typeface="ＭＳ Ｐゴシック" charset="0"/>
              </a:rPr>
              <a:t>organisatie</a:t>
            </a:r>
            <a:r>
              <a:rPr lang="en-US" sz="2200" dirty="0" smtClean="0">
                <a:ea typeface="ＭＳ Ｐゴシック" charset="0"/>
              </a:rPr>
              <a:t>,</a:t>
            </a:r>
          </a:p>
          <a:p>
            <a:pPr>
              <a:lnSpc>
                <a:spcPct val="110000"/>
              </a:lnSpc>
              <a:buNone/>
              <a:defRPr/>
            </a:pPr>
            <a:r>
              <a:rPr lang="en-US" sz="2200" dirty="0" err="1" smtClean="0">
                <a:ea typeface="ＭＳ Ｐゴシック" charset="0"/>
              </a:rPr>
              <a:t>m</a:t>
            </a:r>
            <a:r>
              <a:rPr lang="en-US" sz="2200" dirty="0" err="1" smtClean="0">
                <a:ea typeface="ＭＳ Ｐゴシック" charset="0"/>
                <a:cs typeface="+mn-cs"/>
              </a:rPr>
              <a:t>ens</a:t>
            </a:r>
            <a:r>
              <a:rPr lang="en-US" sz="2200" dirty="0" smtClean="0">
                <a:ea typeface="ＭＳ Ｐゴシック" charset="0"/>
                <a:cs typeface="+mn-cs"/>
              </a:rPr>
              <a:t> en </a:t>
            </a:r>
            <a:r>
              <a:rPr lang="en-US" sz="2200" dirty="0" err="1" smtClean="0">
                <a:ea typeface="ＭＳ Ｐゴシック" charset="0"/>
                <a:cs typeface="+mn-cs"/>
              </a:rPr>
              <a:t>omgeving</a:t>
            </a:r>
            <a:endParaRPr lang="en-US" sz="2200" dirty="0" smtClean="0">
              <a:ea typeface="ＭＳ Ｐゴシック" charset="0"/>
              <a:cs typeface="+mn-cs"/>
            </a:endParaRPr>
          </a:p>
          <a:p>
            <a:pPr>
              <a:lnSpc>
                <a:spcPct val="110000"/>
              </a:lnSpc>
              <a:defRPr/>
            </a:pPr>
            <a:endParaRPr lang="en-US" sz="2200" dirty="0" smtClean="0">
              <a:ea typeface="ＭＳ Ｐゴシック" charset="0"/>
              <a:cs typeface="+mn-cs"/>
            </a:endParaRPr>
          </a:p>
          <a:p>
            <a:pPr>
              <a:lnSpc>
                <a:spcPct val="110000"/>
              </a:lnSpc>
              <a:defRPr/>
            </a:pPr>
            <a:endParaRPr lang="en-US" sz="2200" dirty="0">
              <a:ea typeface="ＭＳ Ｐゴシック" charset="0"/>
              <a:cs typeface="+mn-cs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00192" y="1916832"/>
            <a:ext cx="249555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284536"/>
            <a:ext cx="1187624" cy="100811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/>
              <a:t>t</a:t>
            </a:r>
            <a:r>
              <a:rPr lang="nl-NL" sz="1400" b="1" dirty="0" smtClean="0"/>
              <a:t>hema</a:t>
            </a:r>
          </a:p>
          <a:p>
            <a:pPr algn="ctr"/>
            <a:r>
              <a:rPr lang="nl-NL" sz="3200" b="1" dirty="0"/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b="1" dirty="0" smtClean="0"/>
              <a:t>Informatie voor de docent</a:t>
            </a:r>
            <a:endParaRPr lang="nl-NL" sz="3200" b="1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nl-NL" sz="2200" dirty="0" smtClean="0"/>
              <a:t>Gebruik PowerPoint:</a:t>
            </a:r>
          </a:p>
          <a:p>
            <a:r>
              <a:rPr lang="nl-NL" sz="1600" dirty="0" smtClean="0"/>
              <a:t>Deze presentatie is voor de opleidingen: B-VCA en VOL-VCA;</a:t>
            </a:r>
          </a:p>
          <a:p>
            <a:r>
              <a:rPr lang="nl-NL" sz="1600" dirty="0" smtClean="0"/>
              <a:t>De volgorde van de sheets loopt gelijk met de VCA boeken van PBNA;</a:t>
            </a:r>
          </a:p>
          <a:p>
            <a:r>
              <a:rPr lang="nl-NL" sz="1600" dirty="0" smtClean="0"/>
              <a:t>Alle sheets zonder groene bovenbalk zijn bestemd voor bovenstaande opleidingen;</a:t>
            </a:r>
          </a:p>
          <a:p>
            <a:r>
              <a:rPr lang="nl-NL" sz="1600" dirty="0" smtClean="0"/>
              <a:t>Alle sheets </a:t>
            </a:r>
            <a:r>
              <a:rPr lang="nl-NL" sz="1600" u="sng" dirty="0" smtClean="0"/>
              <a:t>met groene bovenbalk</a:t>
            </a:r>
            <a:r>
              <a:rPr lang="nl-NL" sz="1600" dirty="0" smtClean="0"/>
              <a:t> zijn toegevoegd voor </a:t>
            </a:r>
            <a:r>
              <a:rPr lang="nl-NL" sz="1600" u="sng" dirty="0" smtClean="0"/>
              <a:t>VOL-VCA. </a:t>
            </a:r>
          </a:p>
          <a:p>
            <a:pPr>
              <a:buNone/>
            </a:pPr>
            <a:endParaRPr lang="nl-NL" sz="2200" dirty="0" smtClean="0"/>
          </a:p>
          <a:p>
            <a:pPr>
              <a:buNone/>
            </a:pPr>
            <a:r>
              <a:rPr lang="nl-NL" sz="2200" dirty="0" smtClean="0"/>
              <a:t>Online proefexamen via </a:t>
            </a:r>
            <a:r>
              <a:rPr lang="nl-NL" sz="2200" dirty="0" smtClean="0">
                <a:hlinkClick r:id="rId2"/>
              </a:rPr>
              <a:t>www.vca-proefexamens.nl</a:t>
            </a:r>
            <a:r>
              <a:rPr lang="nl-NL" sz="2200" dirty="0" smtClean="0"/>
              <a:t>:</a:t>
            </a:r>
            <a:endParaRPr lang="nl-NL" sz="2200" dirty="0"/>
          </a:p>
          <a:p>
            <a:r>
              <a:rPr lang="nl-NL" sz="1600" dirty="0"/>
              <a:t>Deze </a:t>
            </a:r>
            <a:r>
              <a:rPr lang="nl-NL" sz="1600" dirty="0" smtClean="0"/>
              <a:t>proefexamens zijn door PBNA ontwikkeld en representatief voor het echte VCA-examen;</a:t>
            </a:r>
          </a:p>
          <a:p>
            <a:r>
              <a:rPr lang="nl-NL" sz="1600" dirty="0" smtClean="0"/>
              <a:t>De lay-out en de soort vragen zijn vergelijkbaar, </a:t>
            </a:r>
            <a:r>
              <a:rPr lang="nl-NL" sz="1600" dirty="0"/>
              <a:t>maar het zijn GEEN echte </a:t>
            </a:r>
            <a:r>
              <a:rPr lang="nl-NL" sz="1600" dirty="0" smtClean="0"/>
              <a:t>VCA examenvragen</a:t>
            </a:r>
            <a:r>
              <a:rPr lang="nl-NL" sz="1600" dirty="0"/>
              <a:t>;</a:t>
            </a:r>
            <a:endParaRPr lang="nl-NL" sz="1600" dirty="0" smtClean="0"/>
          </a:p>
          <a:p>
            <a:r>
              <a:rPr lang="nl-NL" sz="1600" dirty="0" smtClean="0"/>
              <a:t>Na het proefexamen wordt een studie advies op thema niveau verstrekt.</a:t>
            </a:r>
          </a:p>
          <a:p>
            <a:endParaRPr lang="nl-NL" sz="1600" dirty="0"/>
          </a:p>
          <a:p>
            <a:pPr>
              <a:buNone/>
            </a:pPr>
            <a:r>
              <a:rPr lang="nl-NL" sz="2200" dirty="0" smtClean="0"/>
              <a:t>Voorbereiding voor het examen:</a:t>
            </a:r>
            <a:endParaRPr lang="nl-NL" sz="2200" dirty="0"/>
          </a:p>
          <a:p>
            <a:r>
              <a:rPr lang="nl-NL" sz="1600" dirty="0" smtClean="0"/>
              <a:t>Wilt u tijdens de training melden dat iedere kandidaat een geldig ID-bewijs meeneemt naar het examen en dan tevens een kopie moet inleveren?</a:t>
            </a:r>
          </a:p>
          <a:p>
            <a:r>
              <a:rPr lang="nl-NL" sz="1600" dirty="0" smtClean="0"/>
              <a:t>Wilt u minimaal 30 minuten voor het examen stoppen met de opleiding, zodat de examinator het examen kan voorbereiden en de kandidaten op tijd met hun examen kunnen starten?</a:t>
            </a:r>
          </a:p>
          <a:p>
            <a:pPr marL="0" indent="0">
              <a:buNone/>
            </a:pPr>
            <a:endParaRPr lang="nl-NL" sz="1600" dirty="0" smtClean="0"/>
          </a:p>
          <a:p>
            <a:pPr marL="0" indent="0">
              <a:buNone/>
            </a:pPr>
            <a:endParaRPr lang="nl-NL" sz="1600" dirty="0"/>
          </a:p>
          <a:p>
            <a:pPr marL="0" indent="0" algn="ctr">
              <a:buNone/>
            </a:pPr>
            <a:r>
              <a:rPr lang="nl-NL" sz="2200" dirty="0" smtClean="0"/>
              <a:t>Suggesties </a:t>
            </a:r>
            <a:r>
              <a:rPr lang="nl-NL" sz="2200" smtClean="0"/>
              <a:t>voor verbeteringen graag </a:t>
            </a:r>
            <a:r>
              <a:rPr lang="nl-NL" sz="2200" dirty="0" smtClean="0"/>
              <a:t>naar </a:t>
            </a:r>
            <a:r>
              <a:rPr lang="nl-NL" sz="2200" dirty="0" smtClean="0">
                <a:hlinkClick r:id="rId3"/>
              </a:rPr>
              <a:t>redactie@pbna.com</a:t>
            </a:r>
            <a:r>
              <a:rPr lang="nl-NL" sz="2200" dirty="0" smtClean="0"/>
              <a:t> </a:t>
            </a:r>
            <a:endParaRPr lang="nl-NL" sz="2200" dirty="0"/>
          </a:p>
          <a:p>
            <a:endParaRPr lang="nl-NL" sz="1600" dirty="0" smtClean="0"/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0" name="Rechthoek 9"/>
          <p:cNvSpPr/>
          <p:nvPr/>
        </p:nvSpPr>
        <p:spPr>
          <a:xfrm>
            <a:off x="0" y="6597352"/>
            <a:ext cx="9144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800" dirty="0" smtClean="0">
                <a:latin typeface="Arial Narrow" panose="020B0606020202030204" pitchFamily="34" charset="0"/>
              </a:rPr>
              <a:t>© PBNA. </a:t>
            </a:r>
            <a:r>
              <a:rPr lang="nl-NL" sz="800" dirty="0" smtClean="0">
                <a:latin typeface="Arial Narrow" panose="020B0606020202030204" pitchFamily="34" charset="0"/>
              </a:rPr>
              <a:t>Niets </a:t>
            </a:r>
            <a:r>
              <a:rPr lang="nl-NL" sz="800" dirty="0">
                <a:latin typeface="Arial Narrow" panose="020B0606020202030204" pitchFamily="34" charset="0"/>
              </a:rPr>
              <a:t>uit deze </a:t>
            </a:r>
            <a:r>
              <a:rPr lang="nl-NL" sz="800" dirty="0" smtClean="0">
                <a:latin typeface="Arial Narrow" panose="020B0606020202030204" pitchFamily="34" charset="0"/>
              </a:rPr>
              <a:t>presentatie mag </a:t>
            </a:r>
            <a:r>
              <a:rPr lang="nl-NL" sz="800" dirty="0">
                <a:latin typeface="Arial Narrow" panose="020B0606020202030204" pitchFamily="34" charset="0"/>
              </a:rPr>
              <a:t>worden </a:t>
            </a:r>
            <a:r>
              <a:rPr lang="nl-NL" sz="800" dirty="0" smtClean="0">
                <a:latin typeface="Arial Narrow" panose="020B0606020202030204" pitchFamily="34" charset="0"/>
              </a:rPr>
              <a:t>verveelvoudigd of </a:t>
            </a:r>
            <a:r>
              <a:rPr lang="nl-NL" sz="800" dirty="0">
                <a:latin typeface="Arial Narrow" panose="020B0606020202030204" pitchFamily="34" charset="0"/>
              </a:rPr>
              <a:t>openbaar </a:t>
            </a:r>
            <a:r>
              <a:rPr lang="nl-NL" sz="800" dirty="0" smtClean="0">
                <a:latin typeface="Arial Narrow" panose="020B0606020202030204" pitchFamily="34" charset="0"/>
              </a:rPr>
              <a:t>gemaakt, </a:t>
            </a:r>
            <a:r>
              <a:rPr lang="nl-NL" sz="800" dirty="0">
                <a:latin typeface="Arial Narrow" panose="020B0606020202030204" pitchFamily="34" charset="0"/>
              </a:rPr>
              <a:t>zonder voorafgaande schriftelijke toestemming van </a:t>
            </a:r>
            <a:r>
              <a:rPr lang="nl-NL" sz="800" dirty="0" smtClean="0">
                <a:latin typeface="Arial Narrow" panose="020B0606020202030204" pitchFamily="34" charset="0"/>
              </a:rPr>
              <a:t>PBNA.  </a:t>
            </a:r>
            <a:endParaRPr lang="nl-NL" dirty="0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84536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3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Preventie</a:t>
            </a:r>
            <a:r>
              <a:rPr lang="nl-NL" sz="3200" b="1" dirty="0"/>
              <a:t/>
            </a:r>
            <a:br>
              <a:rPr lang="nl-NL" sz="3200" b="1" dirty="0"/>
            </a:br>
            <a:r>
              <a:rPr lang="nl-NL" sz="2800" b="1" dirty="0" smtClean="0"/>
              <a:t>3.3 TRA en LMRA</a:t>
            </a:r>
            <a:r>
              <a:rPr lang="nl-NL" sz="2800" dirty="0" smtClean="0"/>
              <a:t> </a:t>
            </a:r>
            <a:endParaRPr lang="nl-NL" sz="2800" dirty="0"/>
          </a:p>
        </p:txBody>
      </p:sp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pPr marL="0" indent="0">
              <a:buFont typeface="Arial" pitchFamily="34" charset="0"/>
              <a:buNone/>
              <a:defRPr/>
            </a:pPr>
            <a:r>
              <a:rPr lang="nl-NL" sz="2200" dirty="0" smtClean="0"/>
              <a:t>Taak Risico Analyse  </a:t>
            </a:r>
            <a:r>
              <a:rPr lang="nl-NL" sz="2200" dirty="0" smtClean="0">
                <a:sym typeface="Wingdings" pitchFamily="2" charset="2"/>
              </a:rPr>
              <a:t></a:t>
            </a:r>
            <a:r>
              <a:rPr lang="nl-NL" sz="2200" dirty="0" smtClean="0"/>
              <a:t> RI&amp;E op projectniveau</a:t>
            </a:r>
          </a:p>
          <a:p>
            <a:pPr marL="0" lvl="1" indent="0">
              <a:buNone/>
              <a:defRPr/>
            </a:pPr>
            <a:r>
              <a:rPr lang="nl-NL" sz="2200" dirty="0" smtClean="0"/>
              <a:t>bij uitvoering van risicovolle taken of bij werken in risicovolle omgeving:</a:t>
            </a:r>
          </a:p>
          <a:p>
            <a:pPr marL="0" indent="0">
              <a:buFont typeface="Arial" pitchFamily="34" charset="0"/>
              <a:buNone/>
              <a:defRPr/>
            </a:pPr>
            <a:endParaRPr lang="nl-NL" sz="2200" dirty="0" smtClean="0"/>
          </a:p>
          <a:p>
            <a:pPr lvl="1">
              <a:buFont typeface="Arial" pitchFamily="34" charset="0"/>
              <a:buChar char="•"/>
              <a:defRPr/>
            </a:pPr>
            <a:r>
              <a:rPr lang="nl-NL" sz="2200" dirty="0" smtClean="0"/>
              <a:t>start werkvoorbereiding 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nl-NL" sz="2200" dirty="0" smtClean="0"/>
              <a:t>analyse van de gevaren 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nl-NL" sz="2200" dirty="0" smtClean="0"/>
              <a:t>vaststellen maatregelen</a:t>
            </a:r>
          </a:p>
          <a:p>
            <a:pPr marL="0" indent="0">
              <a:buFont typeface="Arial" pitchFamily="34" charset="0"/>
              <a:buNone/>
              <a:defRPr/>
            </a:pPr>
            <a:endParaRPr lang="nl-NL" sz="2200" dirty="0" smtClean="0"/>
          </a:p>
          <a:p>
            <a:pPr marL="0" indent="0">
              <a:buFont typeface="Arial" pitchFamily="34" charset="0"/>
              <a:buChar char="•"/>
              <a:defRPr/>
            </a:pPr>
            <a:endParaRPr lang="nl-NL" dirty="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39952" y="3212976"/>
            <a:ext cx="4464495" cy="2738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284536"/>
            <a:ext cx="1187624" cy="100811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/>
              <a:t>t</a:t>
            </a:r>
            <a:r>
              <a:rPr lang="nl-NL" sz="1400" b="1" dirty="0" smtClean="0"/>
              <a:t>hema</a:t>
            </a:r>
          </a:p>
          <a:p>
            <a:pPr algn="ctr"/>
            <a:r>
              <a:rPr lang="nl-NL" sz="3200" b="1" dirty="0"/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46361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043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3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Preventie</a:t>
            </a:r>
            <a:r>
              <a:rPr lang="nl-NL" sz="3200" b="1" dirty="0"/>
              <a:t/>
            </a:r>
            <a:br>
              <a:rPr lang="nl-NL" sz="3200" b="1" dirty="0"/>
            </a:br>
            <a:r>
              <a:rPr lang="nl-NL" sz="2800" b="1" dirty="0" smtClean="0"/>
              <a:t>3.3 TRA en LMRA</a:t>
            </a:r>
            <a:r>
              <a:rPr lang="nl-NL" sz="2800" dirty="0" smtClean="0"/>
              <a:t> 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nl-NL" sz="2200" dirty="0" smtClean="0"/>
              <a:t>Een LMRA of Start Werk Analyse:</a:t>
            </a:r>
          </a:p>
          <a:p>
            <a:pPr marL="355600" indent="-355600">
              <a:defRPr/>
            </a:pPr>
            <a:r>
              <a:rPr lang="nl-NL" sz="2200" dirty="0" smtClean="0"/>
              <a:t>uitvoeren voor je echt aan het werk gaat</a:t>
            </a:r>
          </a:p>
          <a:p>
            <a:pPr marL="355600" indent="-355600">
              <a:defRPr/>
            </a:pPr>
            <a:r>
              <a:rPr lang="nl-NL" sz="2200" dirty="0" smtClean="0"/>
              <a:t>korte risico controle en </a:t>
            </a:r>
            <a:r>
              <a:rPr lang="ja-JP" altLang="nl-NL" sz="2200" dirty="0" smtClean="0"/>
              <a:t>“</a:t>
            </a:r>
            <a:r>
              <a:rPr lang="nl-NL" altLang="ja-JP" sz="2200" dirty="0" smtClean="0"/>
              <a:t>zelf check</a:t>
            </a:r>
            <a:r>
              <a:rPr lang="ja-JP" altLang="nl-NL" sz="2200" dirty="0" smtClean="0"/>
              <a:t>”</a:t>
            </a:r>
            <a:endParaRPr lang="nl-NL" altLang="ja-JP" sz="2200" dirty="0" smtClean="0"/>
          </a:p>
          <a:p>
            <a:pPr marL="355600" indent="-355600">
              <a:defRPr/>
            </a:pPr>
            <a:r>
              <a:rPr lang="nl-NL" sz="2200" dirty="0" smtClean="0"/>
              <a:t>eerst denken dan pas doen</a:t>
            </a:r>
          </a:p>
          <a:p>
            <a:pPr marL="355600" indent="-355600">
              <a:defRPr/>
            </a:pPr>
            <a:endParaRPr lang="nl-NL" sz="2200" dirty="0" smtClean="0"/>
          </a:p>
          <a:p>
            <a:pPr marL="355600" indent="-355600">
              <a:defRPr/>
            </a:pPr>
            <a:endParaRPr lang="nl-NL" sz="22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09496" y="3140968"/>
            <a:ext cx="3904307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284536"/>
            <a:ext cx="1187624" cy="100811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/>
              <a:t>t</a:t>
            </a:r>
            <a:r>
              <a:rPr lang="nl-NL" sz="1400" b="1" dirty="0" smtClean="0"/>
              <a:t>hema</a:t>
            </a:r>
          </a:p>
          <a:p>
            <a:pPr algn="ctr"/>
            <a:r>
              <a:rPr lang="nl-NL" sz="3200" b="1" dirty="0"/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63197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  <a:defRPr/>
            </a:pPr>
            <a:r>
              <a:rPr lang="nl-NL" sz="2200" dirty="0" smtClean="0">
                <a:ea typeface="ＭＳ Ｐゴシック" charset="0"/>
              </a:rPr>
              <a:t>Rol leidinggevende belangrijk voor de veiligheid:</a:t>
            </a:r>
          </a:p>
          <a:p>
            <a:pPr>
              <a:defRPr/>
            </a:pPr>
            <a:r>
              <a:rPr lang="nl-NL" sz="2200" dirty="0" smtClean="0">
                <a:ea typeface="ＭＳ Ｐゴシック" charset="0"/>
              </a:rPr>
              <a:t>toezicht houden, werkplekinspecties en veiligheidsronden</a:t>
            </a:r>
          </a:p>
          <a:p>
            <a:pPr>
              <a:defRPr/>
            </a:pPr>
            <a:r>
              <a:rPr lang="nl-NL" sz="2200" dirty="0" smtClean="0">
                <a:ea typeface="ＭＳ Ｐゴシック" charset="0"/>
              </a:rPr>
              <a:t>organiseren van overleg, instructie en voorlichting</a:t>
            </a:r>
          </a:p>
          <a:p>
            <a:pPr marL="0" indent="0">
              <a:buFont typeface="Arial" charset="0"/>
              <a:buNone/>
              <a:defRPr/>
            </a:pPr>
            <a:endParaRPr lang="nl-NL" sz="2200" dirty="0" smtClean="0">
              <a:ea typeface="ＭＳ Ｐゴシック" charset="0"/>
            </a:endParaRPr>
          </a:p>
          <a:p>
            <a:pPr marL="0" indent="0">
              <a:buFont typeface="Arial" charset="0"/>
              <a:buNone/>
              <a:defRPr/>
            </a:pPr>
            <a:r>
              <a:rPr lang="nl-NL" sz="2200" dirty="0" smtClean="0">
                <a:ea typeface="ＭＳ Ｐゴシック" charset="0"/>
              </a:rPr>
              <a:t>Veiligheid bevorderen door goede motivatie:</a:t>
            </a:r>
          </a:p>
          <a:p>
            <a:pPr>
              <a:defRPr/>
            </a:pPr>
            <a:r>
              <a:rPr lang="nl-NL" sz="2200" dirty="0" smtClean="0">
                <a:ea typeface="ＭＳ Ｐゴシック" charset="0"/>
              </a:rPr>
              <a:t>Beoordeel objectief en geef uw mening aan betreffende persoon</a:t>
            </a:r>
          </a:p>
          <a:p>
            <a:pPr>
              <a:defRPr/>
            </a:pPr>
            <a:r>
              <a:rPr lang="nl-NL" sz="2200" dirty="0" smtClean="0">
                <a:ea typeface="ＭＳ Ｐゴシック" charset="0"/>
              </a:rPr>
              <a:t>Laat iemand in zijn waarde als mens/vakman bij correctie</a:t>
            </a:r>
          </a:p>
          <a:p>
            <a:pPr>
              <a:defRPr/>
            </a:pPr>
            <a:r>
              <a:rPr lang="nl-NL" sz="2200" dirty="0" smtClean="0">
                <a:ea typeface="ＭＳ Ｐゴシック" charset="0"/>
              </a:rPr>
              <a:t>Vertel niet alleen hoe maar ook waarom </a:t>
            </a:r>
          </a:p>
          <a:p>
            <a:pPr>
              <a:defRPr/>
            </a:pPr>
            <a:endParaRPr lang="nl-NL" sz="2200" dirty="0" smtClean="0">
              <a:ea typeface="ＭＳ Ｐゴシック" charset="0"/>
            </a:endParaRPr>
          </a:p>
          <a:p>
            <a:pPr marL="0" indent="0">
              <a:buFont typeface="Arial" charset="0"/>
              <a:buNone/>
              <a:defRPr/>
            </a:pPr>
            <a:r>
              <a:rPr lang="nl-NL" sz="2200" dirty="0" smtClean="0">
                <a:ea typeface="ＭＳ Ｐゴシック" charset="0"/>
              </a:rPr>
              <a:t>Leidinggevende heeft voorbeeldfunctie</a:t>
            </a:r>
          </a:p>
          <a:p>
            <a:pPr>
              <a:defRPr/>
            </a:pPr>
            <a:endParaRPr lang="nl-NL" sz="2000" dirty="0" smtClean="0">
              <a:ea typeface="ＭＳ Ｐゴシック" charset="0"/>
            </a:endParaRPr>
          </a:p>
          <a:p>
            <a:endParaRPr lang="nl-NL" sz="2000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278336" y="260350"/>
            <a:ext cx="8229600" cy="922114"/>
          </a:xfrm>
        </p:spPr>
        <p:txBody>
          <a:bodyPr anchor="t">
            <a:normAutofit fontScale="90000"/>
          </a:bodyPr>
          <a:lstStyle/>
          <a:p>
            <a:pPr algn="l"/>
            <a:r>
              <a:rPr lang="nl-NL" sz="2000" b="1" dirty="0" smtClean="0">
                <a:solidFill>
                  <a:schemeClr val="bg1">
                    <a:lumMod val="65000"/>
                  </a:schemeClr>
                </a:solidFill>
              </a:rPr>
              <a:t>3. Preventie</a:t>
            </a:r>
            <a:r>
              <a:rPr lang="nl-NL" sz="3200" b="1" dirty="0" smtClean="0"/>
              <a:t/>
            </a:r>
            <a:br>
              <a:rPr lang="nl-NL" sz="3200" b="1" dirty="0" smtClean="0"/>
            </a:br>
            <a:r>
              <a:rPr lang="nl-NL" sz="3100" b="1" dirty="0" smtClean="0"/>
              <a:t>3.4 Preventie en de rol van de leidinggevende</a:t>
            </a:r>
            <a:r>
              <a:rPr lang="nl-NL" sz="3200" b="1" dirty="0" smtClean="0"/>
              <a:t>	</a:t>
            </a:r>
            <a:endParaRPr lang="nl-NL" sz="3200" b="1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284536"/>
            <a:ext cx="1187624" cy="100811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/>
              <a:t>t</a:t>
            </a:r>
            <a:r>
              <a:rPr lang="nl-NL" sz="1400" b="1" dirty="0" smtClean="0"/>
              <a:t>hema</a:t>
            </a:r>
          </a:p>
          <a:p>
            <a:pPr algn="ctr"/>
            <a:r>
              <a:rPr lang="nl-NL" sz="3200" b="1" dirty="0"/>
              <a:t>A</a:t>
            </a:r>
          </a:p>
        </p:txBody>
      </p:sp>
      <p:sp>
        <p:nvSpPr>
          <p:cNvPr id="8" name="Rechthoek 7"/>
          <p:cNvSpPr/>
          <p:nvPr/>
        </p:nvSpPr>
        <p:spPr>
          <a:xfrm>
            <a:off x="0" y="0"/>
            <a:ext cx="9144000" cy="188640"/>
          </a:xfrm>
          <a:prstGeom prst="rect">
            <a:avLst/>
          </a:prstGeom>
          <a:solidFill>
            <a:srgbClr val="328E57"/>
          </a:solidFill>
          <a:ln>
            <a:solidFill>
              <a:srgbClr val="328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10000"/>
              </a:lnSpc>
              <a:buNone/>
              <a:defRPr/>
            </a:pPr>
            <a:r>
              <a:rPr lang="nl-NL" sz="2400" dirty="0" smtClean="0"/>
              <a:t>Ris</a:t>
            </a:r>
            <a:r>
              <a:rPr lang="nl-NL" sz="2600" dirty="0" smtClean="0"/>
              <a:t>ico-inventarisatie en Evaluatie (RI&amp;E)</a:t>
            </a:r>
          </a:p>
          <a:p>
            <a:pPr marL="355600" indent="-355600">
              <a:lnSpc>
                <a:spcPct val="110000"/>
              </a:lnSpc>
              <a:defRPr/>
            </a:pPr>
            <a:r>
              <a:rPr lang="nl-NL" sz="2600" dirty="0" smtClean="0"/>
              <a:t>verplicht voor alle bedrijven met (ingeleend) personeel</a:t>
            </a:r>
          </a:p>
          <a:p>
            <a:pPr marL="355600" indent="-355600">
              <a:lnSpc>
                <a:spcPct val="110000"/>
              </a:lnSpc>
              <a:defRPr/>
            </a:pPr>
            <a:r>
              <a:rPr lang="nl-NL" sz="2600" dirty="0" smtClean="0"/>
              <a:t>inventarisatie van gevaren bij het werk en de kans op negatieve effecten</a:t>
            </a:r>
          </a:p>
          <a:p>
            <a:pPr marL="355600" indent="-355600">
              <a:lnSpc>
                <a:spcPct val="110000"/>
              </a:lnSpc>
              <a:defRPr/>
            </a:pPr>
            <a:r>
              <a:rPr lang="nl-NL" sz="2600" dirty="0" smtClean="0"/>
              <a:t>actieve rol leidinggevende bij opstellen RI&amp;E</a:t>
            </a:r>
          </a:p>
          <a:p>
            <a:pPr marL="355600" indent="-355600">
              <a:lnSpc>
                <a:spcPct val="110000"/>
              </a:lnSpc>
              <a:defRPr/>
            </a:pPr>
            <a:endParaRPr lang="nl-NL" sz="2600" dirty="0" smtClean="0"/>
          </a:p>
          <a:p>
            <a:pPr marL="355600" indent="-355600">
              <a:lnSpc>
                <a:spcPct val="110000"/>
              </a:lnSpc>
              <a:buNone/>
              <a:defRPr/>
            </a:pPr>
            <a:r>
              <a:rPr lang="nl-NL" sz="2600" dirty="0" smtClean="0"/>
              <a:t>Evaluatie en plan van aanpak (V&amp;G- jaarplan)</a:t>
            </a:r>
          </a:p>
          <a:p>
            <a:pPr lvl="1">
              <a:lnSpc>
                <a:spcPct val="110000"/>
              </a:lnSpc>
              <a:buFont typeface="Arial" pitchFamily="34" charset="0"/>
              <a:buChar char="•"/>
              <a:defRPr/>
            </a:pPr>
            <a:r>
              <a:rPr lang="nl-NL" sz="2600" dirty="0" smtClean="0"/>
              <a:t>concrete preventieve maatregelen</a:t>
            </a:r>
          </a:p>
          <a:p>
            <a:pPr lvl="1">
              <a:lnSpc>
                <a:spcPct val="110000"/>
              </a:lnSpc>
              <a:buFont typeface="Arial" pitchFamily="34" charset="0"/>
              <a:buChar char="•"/>
              <a:defRPr/>
            </a:pPr>
            <a:r>
              <a:rPr lang="nl-NL" sz="2600" dirty="0" smtClean="0"/>
              <a:t>middelen (organisatorisch, financieel)</a:t>
            </a:r>
          </a:p>
          <a:p>
            <a:pPr lvl="1">
              <a:lnSpc>
                <a:spcPct val="110000"/>
              </a:lnSpc>
              <a:buFont typeface="Arial" pitchFamily="34" charset="0"/>
              <a:buChar char="•"/>
              <a:defRPr/>
            </a:pPr>
            <a:r>
              <a:rPr lang="nl-NL" sz="2600" dirty="0" smtClean="0"/>
              <a:t>verantwoordelijken en termijn voor uitvoering</a:t>
            </a:r>
          </a:p>
          <a:p>
            <a:pPr lvl="1">
              <a:lnSpc>
                <a:spcPct val="110000"/>
              </a:lnSpc>
              <a:buFont typeface="Arial" pitchFamily="34" charset="0"/>
              <a:buChar char="•"/>
              <a:defRPr/>
            </a:pPr>
            <a:endParaRPr lang="nl-NL" sz="2600" dirty="0" smtClean="0"/>
          </a:p>
          <a:p>
            <a:pPr lvl="1">
              <a:lnSpc>
                <a:spcPct val="110000"/>
              </a:lnSpc>
              <a:buNone/>
              <a:defRPr/>
            </a:pPr>
            <a:r>
              <a:rPr lang="nl-NL" sz="2600" b="1" dirty="0" smtClean="0"/>
              <a:t>RI&amp;E en V&amp;G jaarplan: regelmatig bijstellen</a:t>
            </a:r>
            <a:endParaRPr lang="nl-NL" sz="2600" dirty="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87760" y="275271"/>
            <a:ext cx="8229600" cy="922114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3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Preventie</a:t>
            </a:r>
            <a:r>
              <a:rPr lang="nl-NL" sz="1800" b="1" dirty="0" smtClean="0"/>
              <a:t/>
            </a:r>
            <a:br>
              <a:rPr lang="nl-NL" sz="1800" b="1" dirty="0" smtClean="0"/>
            </a:br>
            <a:r>
              <a:rPr lang="nl-NL" sz="2800" b="1" dirty="0" smtClean="0"/>
              <a:t>3.5 RI&amp;E, V&amp;G-jaarplan en plan van aanpak</a:t>
            </a:r>
            <a:endParaRPr lang="nl-NL" sz="2800" b="1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284536"/>
            <a:ext cx="1187624" cy="100811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/>
              <a:t>t</a:t>
            </a:r>
            <a:r>
              <a:rPr lang="nl-NL" sz="1400" b="1" dirty="0" smtClean="0"/>
              <a:t>hema</a:t>
            </a:r>
          </a:p>
          <a:p>
            <a:pPr algn="ctr"/>
            <a:r>
              <a:rPr lang="nl-NL" sz="3200" b="1" dirty="0"/>
              <a:t>A</a:t>
            </a:r>
          </a:p>
        </p:txBody>
      </p:sp>
      <p:sp>
        <p:nvSpPr>
          <p:cNvPr id="8" name="Rechthoek 7"/>
          <p:cNvSpPr/>
          <p:nvPr/>
        </p:nvSpPr>
        <p:spPr>
          <a:xfrm>
            <a:off x="0" y="0"/>
            <a:ext cx="9144000" cy="188640"/>
          </a:xfrm>
          <a:prstGeom prst="rect">
            <a:avLst/>
          </a:prstGeom>
          <a:solidFill>
            <a:srgbClr val="328E57"/>
          </a:solidFill>
          <a:ln>
            <a:solidFill>
              <a:srgbClr val="328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9606" y="289116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4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De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werkplek</a:t>
            </a:r>
            <a: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4.1 Risico’s van de werkomgeving</a:t>
            </a:r>
            <a:endParaRPr lang="nl-NL" sz="2800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sz="2200" dirty="0" smtClean="0"/>
              <a:t>Gevaar voor:</a:t>
            </a:r>
          </a:p>
          <a:p>
            <a:r>
              <a:rPr lang="nl-NL" sz="2200" dirty="0" smtClean="0"/>
              <a:t>vallen</a:t>
            </a:r>
          </a:p>
          <a:p>
            <a:r>
              <a:rPr lang="nl-NL" sz="2200" dirty="0"/>
              <a:t>u</a:t>
            </a:r>
            <a:r>
              <a:rPr lang="nl-NL" sz="2200" dirty="0" smtClean="0"/>
              <a:t>itglijden</a:t>
            </a:r>
          </a:p>
          <a:p>
            <a:r>
              <a:rPr lang="nl-NL" sz="2200" dirty="0" smtClean="0"/>
              <a:t>verstappen</a:t>
            </a:r>
          </a:p>
          <a:p>
            <a:r>
              <a:rPr lang="nl-NL" sz="2200" dirty="0" smtClean="0"/>
              <a:t>slechte verlichting</a:t>
            </a:r>
          </a:p>
          <a:p>
            <a:r>
              <a:rPr lang="nl-NL" sz="2200" dirty="0"/>
              <a:t>g</a:t>
            </a:r>
            <a:r>
              <a:rPr lang="nl-NL" sz="2200" dirty="0" smtClean="0"/>
              <a:t>eluidshinder (&gt;80dB(A))</a:t>
            </a:r>
          </a:p>
          <a:p>
            <a:endParaRPr lang="nl-NL" sz="2200" dirty="0"/>
          </a:p>
          <a:p>
            <a:pPr marL="0" indent="0">
              <a:buNone/>
            </a:pPr>
            <a:r>
              <a:rPr lang="nl-NL" sz="2200" dirty="0" smtClean="0"/>
              <a:t>Veilige werkomgeving door:</a:t>
            </a:r>
          </a:p>
          <a:p>
            <a:r>
              <a:rPr lang="nl-NL" sz="2200" dirty="0"/>
              <a:t>g</a:t>
            </a:r>
            <a:r>
              <a:rPr lang="nl-NL" sz="2200" dirty="0" smtClean="0"/>
              <a:t>oede werkplekinrichting</a:t>
            </a:r>
          </a:p>
          <a:p>
            <a:r>
              <a:rPr lang="nl-NL" sz="2200" dirty="0" err="1" smtClean="0"/>
              <a:t>good</a:t>
            </a:r>
            <a:r>
              <a:rPr lang="nl-NL" sz="2200" dirty="0" smtClean="0"/>
              <a:t> </a:t>
            </a:r>
            <a:r>
              <a:rPr lang="nl-NL" sz="2200" dirty="0" err="1" smtClean="0"/>
              <a:t>housekeeping</a:t>
            </a:r>
            <a:endParaRPr lang="nl-NL" sz="2200" dirty="0" smtClean="0"/>
          </a:p>
          <a:p>
            <a:r>
              <a:rPr lang="nl-NL" sz="2200" dirty="0"/>
              <a:t>g</a:t>
            </a:r>
            <a:r>
              <a:rPr lang="nl-NL" sz="2200" dirty="0" smtClean="0"/>
              <a:t>oede verlichting</a:t>
            </a:r>
            <a:endParaRPr lang="nl-NL" sz="2200" dirty="0"/>
          </a:p>
          <a:p>
            <a:pPr marL="0" indent="0">
              <a:buNone/>
            </a:pPr>
            <a:endParaRPr lang="nl-NL" sz="2200" dirty="0" smtClean="0"/>
          </a:p>
          <a:p>
            <a:pPr marL="0" indent="0">
              <a:buNone/>
            </a:pPr>
            <a:endParaRPr lang="nl-NL" sz="2200" dirty="0"/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343898" y="1523330"/>
            <a:ext cx="2206290" cy="2438784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60565" y="4282011"/>
            <a:ext cx="1772955" cy="2010329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9" name="Afgeronde rechthoek 8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265113" indent="-265113">
              <a:buNone/>
              <a:defRPr/>
            </a:pPr>
            <a:r>
              <a:rPr lang="nl-NL" dirty="0" smtClean="0"/>
              <a:t>Comfortabel klimaat wordt bepaald door: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nl-NL" dirty="0" smtClean="0"/>
              <a:t>kleding 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nl-NL" dirty="0"/>
              <a:t>i</a:t>
            </a:r>
            <a:r>
              <a:rPr lang="nl-NL" dirty="0" smtClean="0"/>
              <a:t>nspanning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nl-NL" dirty="0" smtClean="0"/>
              <a:t>luchtvochtigheid (relatieve luchtvochtigheid 40-60%)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nl-NL" dirty="0" smtClean="0"/>
              <a:t>temperatuur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nl-NL" dirty="0" smtClean="0"/>
              <a:t>luchtsnelheid</a:t>
            </a:r>
          </a:p>
          <a:p>
            <a:pPr marL="0" indent="0">
              <a:buFont typeface="Arial" charset="0"/>
              <a:buNone/>
            </a:pPr>
            <a:endParaRPr lang="nl-NL" dirty="0" smtClean="0"/>
          </a:p>
          <a:p>
            <a:pPr marL="0" indent="0">
              <a:buFont typeface="Arial" charset="0"/>
              <a:buNone/>
            </a:pPr>
            <a:r>
              <a:rPr lang="nl-NL" dirty="0" smtClean="0"/>
              <a:t>Maatregelen om het werkcomfort te verbeteren zijn:</a:t>
            </a:r>
          </a:p>
          <a:p>
            <a:pPr lvl="1">
              <a:lnSpc>
                <a:spcPct val="120000"/>
              </a:lnSpc>
              <a:buFont typeface="Arial" pitchFamily="34" charset="0"/>
              <a:buChar char="•"/>
            </a:pPr>
            <a:r>
              <a:rPr lang="nl-NL" dirty="0" smtClean="0"/>
              <a:t>temperatuur behaaglijk en gelijkwaardig </a:t>
            </a:r>
          </a:p>
          <a:p>
            <a:pPr lvl="1">
              <a:lnSpc>
                <a:spcPct val="120000"/>
              </a:lnSpc>
              <a:buFont typeface="Arial" pitchFamily="34" charset="0"/>
              <a:buChar char="•"/>
            </a:pPr>
            <a:r>
              <a:rPr lang="nl-NL" dirty="0" smtClean="0"/>
              <a:t>aangepast aan de fysieke inspanning</a:t>
            </a:r>
          </a:p>
          <a:p>
            <a:pPr lvl="1">
              <a:lnSpc>
                <a:spcPct val="120000"/>
              </a:lnSpc>
              <a:buFont typeface="Arial" pitchFamily="34" charset="0"/>
              <a:buChar char="•"/>
            </a:pPr>
            <a:r>
              <a:rPr lang="nl-NL" dirty="0" smtClean="0"/>
              <a:t>geen hinderlijke luchtbeweging</a:t>
            </a:r>
          </a:p>
          <a:p>
            <a:pPr lvl="1">
              <a:lnSpc>
                <a:spcPct val="120000"/>
              </a:lnSpc>
              <a:buFont typeface="Arial" pitchFamily="34" charset="0"/>
              <a:buChar char="•"/>
            </a:pPr>
            <a:r>
              <a:rPr lang="nl-NL" dirty="0" smtClean="0"/>
              <a:t>luchtvochtigheid in de ruimte op peil houden</a:t>
            </a:r>
          </a:p>
          <a:p>
            <a:pPr lvl="1">
              <a:lnSpc>
                <a:spcPct val="120000"/>
              </a:lnSpc>
              <a:buFont typeface="Arial" pitchFamily="34" charset="0"/>
              <a:buChar char="•"/>
            </a:pPr>
            <a:r>
              <a:rPr lang="nl-NL" dirty="0" err="1" smtClean="0"/>
              <a:t>PBM’s</a:t>
            </a:r>
            <a:endParaRPr lang="nl-NL" dirty="0" smtClean="0"/>
          </a:p>
          <a:p>
            <a:pPr lvl="2">
              <a:defRPr/>
            </a:pPr>
            <a:endParaRPr lang="nl-NL" dirty="0" smtClean="0"/>
          </a:p>
          <a:p>
            <a:pPr lvl="2">
              <a:defRPr/>
            </a:pPr>
            <a:endParaRPr lang="nl-NL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267393" y="260350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4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De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werkplek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4.1 Risico’s van de werkomgeving</a:t>
            </a:r>
            <a:endParaRPr lang="nl-NL" sz="2800" b="1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0" name="Afgeronde rechthoek 9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  <p:sp>
        <p:nvSpPr>
          <p:cNvPr id="11" name="Rechthoek 10"/>
          <p:cNvSpPr/>
          <p:nvPr/>
        </p:nvSpPr>
        <p:spPr>
          <a:xfrm>
            <a:off x="0" y="0"/>
            <a:ext cx="9144000" cy="188640"/>
          </a:xfrm>
          <a:prstGeom prst="rect">
            <a:avLst/>
          </a:prstGeom>
          <a:solidFill>
            <a:srgbClr val="328E57"/>
          </a:solidFill>
          <a:ln>
            <a:solidFill>
              <a:srgbClr val="328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200" dirty="0" smtClean="0"/>
              <a:t>Omgevingsfactoren:</a:t>
            </a:r>
          </a:p>
          <a:p>
            <a:r>
              <a:rPr lang="nl-NL" sz="2200" dirty="0" smtClean="0"/>
              <a:t>klimaat</a:t>
            </a:r>
          </a:p>
          <a:p>
            <a:r>
              <a:rPr lang="nl-NL" sz="2200" dirty="0" smtClean="0"/>
              <a:t>licht (verlichting, daglicht)</a:t>
            </a:r>
          </a:p>
          <a:p>
            <a:r>
              <a:rPr lang="nl-NL" sz="2200" dirty="0" smtClean="0"/>
              <a:t>geluid</a:t>
            </a:r>
          </a:p>
          <a:p>
            <a:r>
              <a:rPr lang="nl-NL" sz="2200" dirty="0" smtClean="0"/>
              <a:t>trillingen</a:t>
            </a:r>
          </a:p>
          <a:p>
            <a:r>
              <a:rPr lang="nl-NL" sz="2200" dirty="0"/>
              <a:t>a</a:t>
            </a:r>
            <a:r>
              <a:rPr lang="nl-NL" sz="2200" dirty="0" smtClean="0"/>
              <a:t>fmetingen werkruimte</a:t>
            </a:r>
          </a:p>
          <a:p>
            <a:r>
              <a:rPr lang="nl-NL" sz="2200" dirty="0" smtClean="0"/>
              <a:t>ventilatie</a:t>
            </a:r>
          </a:p>
          <a:p>
            <a:r>
              <a:rPr lang="nl-NL" sz="2200" dirty="0"/>
              <a:t>i</a:t>
            </a:r>
            <a:r>
              <a:rPr lang="nl-NL" sz="2200" dirty="0" smtClean="0"/>
              <a:t>nrichting en meubilair</a:t>
            </a:r>
          </a:p>
          <a:p>
            <a:endParaRPr lang="nl-NL" sz="2200" dirty="0"/>
          </a:p>
          <a:p>
            <a:pPr marL="0" indent="0">
              <a:buNone/>
            </a:pPr>
            <a:r>
              <a:rPr lang="nl-NL" sz="2200" dirty="0" smtClean="0"/>
              <a:t>Preventie: programma’s voor timemanagement, omgaan met werkdruk, voorkomen van ziekteverzuim </a:t>
            </a:r>
            <a:endParaRPr lang="nl-NL" sz="2200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250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4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De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werkplek</a:t>
            </a:r>
            <a: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4.1 Risico’s van de werkomgeving</a:t>
            </a:r>
            <a:endParaRPr lang="nl-NL" sz="2800" b="1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509441" y="2420888"/>
            <a:ext cx="3040747" cy="1512168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  <p:sp>
        <p:nvSpPr>
          <p:cNvPr id="9" name="Rechthoek 8"/>
          <p:cNvSpPr/>
          <p:nvPr/>
        </p:nvSpPr>
        <p:spPr>
          <a:xfrm>
            <a:off x="0" y="0"/>
            <a:ext cx="9144000" cy="188640"/>
          </a:xfrm>
          <a:prstGeom prst="rect">
            <a:avLst/>
          </a:prstGeom>
          <a:solidFill>
            <a:srgbClr val="328E57"/>
          </a:solidFill>
          <a:ln>
            <a:solidFill>
              <a:srgbClr val="328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8081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4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De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werkplek</a:t>
            </a:r>
            <a:r>
              <a:rPr lang="nl-NL" sz="3200" b="1" dirty="0" smtClean="0"/>
              <a:t/>
            </a:r>
            <a:br>
              <a:rPr lang="nl-NL" sz="3200" b="1" dirty="0" smtClean="0"/>
            </a:br>
            <a:r>
              <a:rPr lang="nl-NL" sz="2800" b="1" dirty="0" smtClean="0"/>
              <a:t>4.2 Risico’s van lichamelijke belasting  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200" dirty="0" smtClean="0"/>
              <a:t>Veilig tillen: </a:t>
            </a:r>
          </a:p>
          <a:p>
            <a:r>
              <a:rPr lang="nl-NL" sz="2200" dirty="0" smtClean="0"/>
              <a:t>niet meer dan 23 kg</a:t>
            </a:r>
          </a:p>
          <a:p>
            <a:r>
              <a:rPr lang="nl-NL" sz="2200" dirty="0" smtClean="0"/>
              <a:t>gebruik goede </a:t>
            </a:r>
            <a:r>
              <a:rPr lang="nl-NL" sz="2200" dirty="0" err="1" smtClean="0"/>
              <a:t>PBM’s</a:t>
            </a:r>
            <a:r>
              <a:rPr lang="nl-NL" sz="2200" dirty="0" smtClean="0"/>
              <a:t>: veiligheidsschoenen, handschoenen</a:t>
            </a:r>
          </a:p>
          <a:p>
            <a:r>
              <a:rPr lang="nl-NL" sz="2200" dirty="0" smtClean="0"/>
              <a:t>gebruik tilhulpmiddelen</a:t>
            </a:r>
          </a:p>
          <a:p>
            <a:r>
              <a:rPr lang="nl-NL" sz="2200" dirty="0" smtClean="0"/>
              <a:t>til met twee personen</a:t>
            </a:r>
          </a:p>
          <a:p>
            <a:endParaRPr lang="nl-NL" sz="2200" dirty="0"/>
          </a:p>
          <a:p>
            <a:pPr marL="0" indent="0">
              <a:buNone/>
            </a:pPr>
            <a:r>
              <a:rPr lang="nl-NL" sz="2200" dirty="0" smtClean="0"/>
              <a:t>Veilig tillen:</a:t>
            </a:r>
          </a:p>
          <a:p>
            <a:r>
              <a:rPr lang="nl-NL" sz="2200" dirty="0" smtClean="0"/>
              <a:t>maak een </a:t>
            </a:r>
            <a:r>
              <a:rPr lang="nl-NL" sz="2200" dirty="0" err="1" smtClean="0"/>
              <a:t>tilplan</a:t>
            </a:r>
            <a:endParaRPr lang="nl-NL" sz="2200" dirty="0" smtClean="0"/>
          </a:p>
          <a:p>
            <a:r>
              <a:rPr lang="nl-NL" sz="2200" dirty="0"/>
              <a:t>j</a:t>
            </a:r>
            <a:r>
              <a:rPr lang="nl-NL" sz="2200" dirty="0" smtClean="0"/>
              <a:t>uiste houding, afwisselende houding</a:t>
            </a:r>
          </a:p>
          <a:p>
            <a:r>
              <a:rPr lang="nl-NL" sz="2200" dirty="0"/>
              <a:t>b</a:t>
            </a:r>
            <a:r>
              <a:rPr lang="nl-NL" sz="2200" dirty="0" smtClean="0"/>
              <a:t>epaal eigen tempo</a:t>
            </a:r>
          </a:p>
          <a:p>
            <a:r>
              <a:rPr lang="nl-NL" sz="2200" dirty="0"/>
              <a:t>r</a:t>
            </a:r>
            <a:r>
              <a:rPr lang="nl-NL" sz="2200" dirty="0" smtClean="0"/>
              <a:t>egelmatig een korte pauze</a:t>
            </a:r>
          </a:p>
          <a:p>
            <a:endParaRPr lang="nl-NL" sz="2200" dirty="0" smtClean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 smtClean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 smtClean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</p:txBody>
      </p:sp>
      <p:sp>
        <p:nvSpPr>
          <p:cNvPr id="7" name="Tekstvak 6"/>
          <p:cNvSpPr txBox="1"/>
          <p:nvPr/>
        </p:nvSpPr>
        <p:spPr>
          <a:xfrm>
            <a:off x="5580112" y="4509120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pic>
        <p:nvPicPr>
          <p:cNvPr id="10" name="Picture 4" descr="tillen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20072" y="4149080"/>
            <a:ext cx="3669400" cy="215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9" name="Afgeronde rechthoek 8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258305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8969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4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De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werkplek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4.2 Lichamelijke belasting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sz="2200" dirty="0"/>
              <a:t>Trillingen: </a:t>
            </a:r>
          </a:p>
          <a:p>
            <a:r>
              <a:rPr lang="nl-NL" sz="2200" dirty="0"/>
              <a:t>vermijd langdurige en regelmatige blootstelling</a:t>
            </a:r>
          </a:p>
          <a:p>
            <a:r>
              <a:rPr lang="nl-NL" sz="2200" dirty="0"/>
              <a:t>gebruik </a:t>
            </a:r>
            <a:r>
              <a:rPr lang="nl-NL" sz="2200" dirty="0" smtClean="0"/>
              <a:t>trillingdempende </a:t>
            </a:r>
            <a:r>
              <a:rPr lang="nl-NL" sz="2200" dirty="0"/>
              <a:t>materialen of isolatie</a:t>
            </a:r>
          </a:p>
          <a:p>
            <a:r>
              <a:rPr lang="nl-NL" sz="2200" dirty="0"/>
              <a:t>PBM: trillingdempende </a:t>
            </a:r>
            <a:r>
              <a:rPr lang="nl-NL" sz="2200" dirty="0" smtClean="0"/>
              <a:t>handschoenen</a:t>
            </a:r>
          </a:p>
          <a:p>
            <a:r>
              <a:rPr lang="nl-NL" sz="2200" dirty="0"/>
              <a:t>r</a:t>
            </a:r>
            <a:r>
              <a:rPr lang="nl-NL" sz="2200" dirty="0" smtClean="0"/>
              <a:t>egelmatig een korte pauze</a:t>
            </a:r>
            <a:endParaRPr lang="nl-NL" sz="2200" dirty="0"/>
          </a:p>
          <a:p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92280" y="1988840"/>
            <a:ext cx="1619209" cy="4279501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183216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  <a:defRPr/>
            </a:pPr>
            <a:r>
              <a:rPr lang="nl-NL" sz="2200" dirty="0" smtClean="0">
                <a:ea typeface="ＭＳ Ｐゴシック" charset="0"/>
              </a:rPr>
              <a:t>Langdurig zitten is belastend door statische belasting</a:t>
            </a:r>
          </a:p>
          <a:p>
            <a:pPr>
              <a:buNone/>
              <a:defRPr/>
            </a:pPr>
            <a:endParaRPr lang="nl-NL" sz="2200" dirty="0" smtClean="0">
              <a:ea typeface="ＭＳ Ｐゴシック" charset="0"/>
            </a:endParaRPr>
          </a:p>
          <a:p>
            <a:pPr>
              <a:buNone/>
              <a:defRPr/>
            </a:pPr>
            <a:r>
              <a:rPr lang="nl-NL" sz="2200" dirty="0" smtClean="0">
                <a:ea typeface="ＭＳ Ｐゴシック" charset="0"/>
              </a:rPr>
              <a:t>Afwisseling voorkomt klachten:</a:t>
            </a:r>
          </a:p>
          <a:p>
            <a:pPr>
              <a:defRPr/>
            </a:pPr>
            <a:r>
              <a:rPr lang="nl-NL" sz="2200" dirty="0" smtClean="0">
                <a:ea typeface="ＭＳ Ｐゴシック" charset="0"/>
              </a:rPr>
              <a:t>lopen/staan/zitten/verschillende zithoudingen</a:t>
            </a:r>
          </a:p>
          <a:p>
            <a:pPr marL="0" indent="0">
              <a:buNone/>
              <a:defRPr/>
            </a:pPr>
            <a:endParaRPr lang="nl-NL" sz="2200" dirty="0" smtClean="0">
              <a:ea typeface="ＭＳ Ｐゴシック" charset="0"/>
            </a:endParaRPr>
          </a:p>
          <a:p>
            <a:pPr>
              <a:defRPr/>
            </a:pPr>
            <a:r>
              <a:rPr lang="nl-NL" sz="2200" dirty="0" smtClean="0">
                <a:ea typeface="ＭＳ Ｐゴシック" charset="0"/>
              </a:rPr>
              <a:t>Optimale zithouding: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nl-NL" sz="2200" dirty="0" smtClean="0">
                <a:ea typeface="ＭＳ Ｐゴシック" charset="0"/>
              </a:rPr>
              <a:t>goede ondersteuning benen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nl-NL" sz="2200" dirty="0" smtClean="0">
                <a:ea typeface="ＭＳ Ｐゴシック" charset="0"/>
              </a:rPr>
              <a:t>goede stand rug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nl-NL" sz="2200" dirty="0" smtClean="0">
                <a:ea typeface="ＭＳ Ｐゴシック" charset="0"/>
              </a:rPr>
              <a:t>ontlasting schouders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nl-NL" sz="2200" dirty="0" smtClean="0">
                <a:ea typeface="ＭＳ Ｐゴシック" charset="0"/>
              </a:rPr>
              <a:t>mogelijkheid kiezen andere houdingen</a:t>
            </a:r>
          </a:p>
          <a:p>
            <a:endParaRPr lang="nl-NL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255362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4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De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werkplek</a:t>
            </a:r>
            <a: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4.2 Lichamelijke belasting</a:t>
            </a:r>
            <a:endParaRPr lang="nl-NL" sz="2800" b="1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  <p:sp>
        <p:nvSpPr>
          <p:cNvPr id="9" name="Rechthoek 8"/>
          <p:cNvSpPr/>
          <p:nvPr/>
        </p:nvSpPr>
        <p:spPr>
          <a:xfrm>
            <a:off x="0" y="0"/>
            <a:ext cx="9144000" cy="188640"/>
          </a:xfrm>
          <a:prstGeom prst="rect">
            <a:avLst/>
          </a:prstGeom>
          <a:solidFill>
            <a:srgbClr val="328E57"/>
          </a:solidFill>
          <a:ln>
            <a:solidFill>
              <a:srgbClr val="328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b="1" dirty="0" smtClean="0"/>
              <a:t>VIER THEMA’S</a:t>
            </a:r>
            <a:endParaRPr lang="nl-NL" sz="3200" b="1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nl-NL" sz="2400" b="1" dirty="0" smtClean="0"/>
              <a:t>Thema A</a:t>
            </a:r>
            <a:r>
              <a:rPr lang="nl-NL" sz="2400" dirty="0" smtClean="0"/>
              <a:t>: </a:t>
            </a:r>
          </a:p>
          <a:p>
            <a:pPr>
              <a:buNone/>
            </a:pPr>
            <a:r>
              <a:rPr lang="nl-NL" sz="2400" dirty="0" smtClean="0"/>
              <a:t>	</a:t>
            </a:r>
            <a:r>
              <a:rPr lang="nl-NL" sz="2200" dirty="0" smtClean="0"/>
              <a:t>Voorbereiden, bespreken en inspecteren van werkzaamheden</a:t>
            </a:r>
          </a:p>
          <a:p>
            <a:pPr>
              <a:buNone/>
            </a:pPr>
            <a:endParaRPr lang="nl-NL" sz="2400" b="1" dirty="0" smtClean="0"/>
          </a:p>
          <a:p>
            <a:pPr>
              <a:buNone/>
            </a:pPr>
            <a:r>
              <a:rPr lang="nl-NL" sz="2400" b="1" dirty="0" smtClean="0"/>
              <a:t>Thema B</a:t>
            </a:r>
            <a:r>
              <a:rPr lang="nl-NL" sz="2400" dirty="0" smtClean="0"/>
              <a:t>: </a:t>
            </a:r>
          </a:p>
          <a:p>
            <a:pPr>
              <a:buNone/>
            </a:pPr>
            <a:r>
              <a:rPr lang="nl-NL" sz="2400" dirty="0"/>
              <a:t>	</a:t>
            </a:r>
            <a:r>
              <a:rPr lang="nl-NL" sz="2200" dirty="0" smtClean="0"/>
              <a:t>Uitvoeren van werkzaamheden</a:t>
            </a:r>
          </a:p>
          <a:p>
            <a:pPr>
              <a:buNone/>
            </a:pPr>
            <a:endParaRPr lang="nl-NL" sz="2400" b="1" dirty="0" smtClean="0"/>
          </a:p>
          <a:p>
            <a:pPr>
              <a:buNone/>
            </a:pPr>
            <a:r>
              <a:rPr lang="nl-NL" sz="2400" b="1" dirty="0" smtClean="0"/>
              <a:t>Thema C</a:t>
            </a:r>
            <a:r>
              <a:rPr lang="nl-NL" sz="2400" dirty="0" smtClean="0"/>
              <a:t>: </a:t>
            </a:r>
          </a:p>
          <a:p>
            <a:pPr>
              <a:buNone/>
            </a:pPr>
            <a:r>
              <a:rPr lang="nl-NL" sz="2400" dirty="0"/>
              <a:t>	</a:t>
            </a:r>
            <a:r>
              <a:rPr lang="nl-NL" sz="2200" dirty="0" smtClean="0"/>
              <a:t>Beheersen van specifieke gevaren</a:t>
            </a:r>
          </a:p>
          <a:p>
            <a:pPr>
              <a:buNone/>
            </a:pPr>
            <a:endParaRPr lang="nl-NL" sz="2400" b="1" dirty="0" smtClean="0"/>
          </a:p>
          <a:p>
            <a:pPr>
              <a:buNone/>
            </a:pPr>
            <a:r>
              <a:rPr lang="nl-NL" sz="2400" b="1" dirty="0" smtClean="0"/>
              <a:t>Thema D</a:t>
            </a:r>
            <a:r>
              <a:rPr lang="nl-NL" sz="2400" dirty="0" smtClean="0"/>
              <a:t>:</a:t>
            </a:r>
          </a:p>
          <a:p>
            <a:pPr>
              <a:buNone/>
            </a:pPr>
            <a:r>
              <a:rPr lang="nl-NL" sz="2400" dirty="0"/>
              <a:t>	</a:t>
            </a:r>
            <a:r>
              <a:rPr lang="nl-NL" sz="2200" dirty="0" smtClean="0"/>
              <a:t>Beheersen van incidenten en ongevallen</a:t>
            </a:r>
            <a:endParaRPr lang="nl-NL" sz="2200" dirty="0"/>
          </a:p>
        </p:txBody>
      </p:sp>
      <p:sp>
        <p:nvSpPr>
          <p:cNvPr id="6" name="Afgeronde rechthoek 5"/>
          <p:cNvSpPr/>
          <p:nvPr/>
        </p:nvSpPr>
        <p:spPr>
          <a:xfrm>
            <a:off x="7956376" y="5157192"/>
            <a:ext cx="1187624" cy="100811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D</a:t>
            </a:r>
            <a:endParaRPr lang="nl-NL" sz="4000" b="1" dirty="0"/>
          </a:p>
        </p:txBody>
      </p:sp>
      <p:sp>
        <p:nvSpPr>
          <p:cNvPr id="7" name="Afgeronde rechthoek 6"/>
          <p:cNvSpPr/>
          <p:nvPr/>
        </p:nvSpPr>
        <p:spPr>
          <a:xfrm>
            <a:off x="7956376" y="4005064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C</a:t>
            </a:r>
            <a:endParaRPr lang="nl-NL" sz="4000" b="1" dirty="0"/>
          </a:p>
        </p:txBody>
      </p:sp>
      <p:sp>
        <p:nvSpPr>
          <p:cNvPr id="8" name="Afgeronde rechthoek 7"/>
          <p:cNvSpPr/>
          <p:nvPr/>
        </p:nvSpPr>
        <p:spPr>
          <a:xfrm>
            <a:off x="7956376" y="1700808"/>
            <a:ext cx="1187624" cy="100811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/>
              <a:t>t</a:t>
            </a:r>
            <a:r>
              <a:rPr lang="nl-NL" sz="1400" b="1" dirty="0" smtClean="0"/>
              <a:t>hema</a:t>
            </a:r>
          </a:p>
          <a:p>
            <a:pPr algn="ctr"/>
            <a:r>
              <a:rPr lang="nl-NL" sz="3200" b="1" dirty="0"/>
              <a:t>A</a:t>
            </a:r>
          </a:p>
        </p:txBody>
      </p:sp>
      <p:sp>
        <p:nvSpPr>
          <p:cNvPr id="9" name="Afgeronde rechthoek 8"/>
          <p:cNvSpPr/>
          <p:nvPr/>
        </p:nvSpPr>
        <p:spPr>
          <a:xfrm>
            <a:off x="7956376" y="2852936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55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819"/>
            <a:ext cx="8229600" cy="996488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4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De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werkplek</a:t>
            </a:r>
            <a:r>
              <a:rPr lang="nl-NL" sz="3300" b="1" dirty="0" smtClean="0"/>
              <a:t/>
            </a:r>
            <a:br>
              <a:rPr lang="nl-NL" sz="3300" b="1" dirty="0" smtClean="0"/>
            </a:br>
            <a:r>
              <a:rPr lang="nl-NL" sz="2800" b="1" dirty="0" smtClean="0"/>
              <a:t>4.3 Veiligstellen van werkplek en installatie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429262"/>
            <a:ext cx="8229600" cy="46969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200" dirty="0" smtClean="0"/>
              <a:t>Veilig stellen werkomgeving:</a:t>
            </a:r>
          </a:p>
          <a:p>
            <a:r>
              <a:rPr lang="nl-NL" sz="2200" dirty="0"/>
              <a:t>d</a:t>
            </a:r>
            <a:r>
              <a:rPr lang="nl-NL" sz="2200" dirty="0" smtClean="0"/>
              <a:t>oor bevoegd persoon</a:t>
            </a:r>
          </a:p>
          <a:p>
            <a:r>
              <a:rPr lang="nl-NL" sz="2200" dirty="0" smtClean="0"/>
              <a:t>voorafgaand aan werkzaamheden controleren </a:t>
            </a:r>
          </a:p>
          <a:p>
            <a:r>
              <a:rPr lang="nl-NL" sz="2200" dirty="0"/>
              <a:t>v</a:t>
            </a:r>
            <a:r>
              <a:rPr lang="nl-NL" sz="2200" dirty="0" smtClean="0"/>
              <a:t>eiligheidsmaatregelen op de werkvergunning </a:t>
            </a:r>
          </a:p>
          <a:p>
            <a:r>
              <a:rPr lang="nl-NL" sz="2200" dirty="0"/>
              <a:t>h</a:t>
            </a:r>
            <a:r>
              <a:rPr lang="nl-NL" sz="2200" dirty="0" smtClean="0"/>
              <a:t>aal geen beveiligingen of sloten weg</a:t>
            </a:r>
          </a:p>
          <a:p>
            <a:endParaRPr lang="nl-NL" sz="2200" dirty="0" smtClean="0"/>
          </a:p>
          <a:p>
            <a:pPr marL="0" indent="0">
              <a:buNone/>
            </a:pPr>
            <a:r>
              <a:rPr lang="nl-NL" sz="2200" dirty="0" smtClean="0"/>
              <a:t>Veiligstellen procesleiding / installatie</a:t>
            </a:r>
          </a:p>
          <a:p>
            <a:r>
              <a:rPr lang="nl-NL" sz="2200" dirty="0" smtClean="0"/>
              <a:t>gebruik steekflens voor afsteken leiding</a:t>
            </a:r>
          </a:p>
          <a:p>
            <a:r>
              <a:rPr lang="nl-NL" sz="2200" dirty="0" smtClean="0"/>
              <a:t>ga nooit onder de leiding staan tijdens (de)montage</a:t>
            </a:r>
          </a:p>
          <a:p>
            <a:r>
              <a:rPr lang="nl-NL" sz="2200" dirty="0"/>
              <a:t>r</a:t>
            </a:r>
            <a:r>
              <a:rPr lang="nl-NL" sz="2200" dirty="0" smtClean="0"/>
              <a:t>egelmatig controleren op eventuele lekkages</a:t>
            </a:r>
          </a:p>
          <a:p>
            <a:endParaRPr lang="nl-NL" sz="22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48264" y="1637961"/>
            <a:ext cx="1619209" cy="4279501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104553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5543" y="274819"/>
            <a:ext cx="8229600" cy="1022792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4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De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werkplek</a:t>
            </a:r>
            <a:r>
              <a:rPr lang="nl-NL" sz="3200" b="1" dirty="0" smtClean="0"/>
              <a:t/>
            </a:r>
            <a:br>
              <a:rPr lang="nl-NL" sz="3200" b="1" dirty="0" smtClean="0"/>
            </a:br>
            <a:r>
              <a:rPr lang="nl-NL" sz="2800" b="1" dirty="0" smtClean="0"/>
              <a:t>4.4</a:t>
            </a:r>
            <a:r>
              <a:rPr lang="nl-NL" sz="2800" b="1" dirty="0"/>
              <a:t> </a:t>
            </a:r>
            <a:r>
              <a:rPr lang="nl-NL" sz="2800" b="1" dirty="0" smtClean="0"/>
              <a:t>Veiligheidssignalering op de werkplek  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l-NL" sz="2200" dirty="0" smtClean="0"/>
              <a:t>Signalering:</a:t>
            </a:r>
          </a:p>
          <a:p>
            <a:r>
              <a:rPr lang="nl-NL" sz="2200" dirty="0" smtClean="0"/>
              <a:t>Verbod</a:t>
            </a:r>
          </a:p>
          <a:p>
            <a:r>
              <a:rPr lang="nl-NL" sz="2200" dirty="0" smtClean="0"/>
              <a:t>Gebod</a:t>
            </a:r>
          </a:p>
          <a:p>
            <a:r>
              <a:rPr lang="nl-NL" sz="2200" dirty="0" smtClean="0"/>
              <a:t>Waarschuwing</a:t>
            </a:r>
          </a:p>
          <a:p>
            <a:r>
              <a:rPr lang="nl-NL" sz="2200" dirty="0" smtClean="0"/>
              <a:t>Veiligheidsvoorziening</a:t>
            </a:r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r>
              <a:rPr lang="nl-NL" sz="2200" dirty="0" smtClean="0"/>
              <a:t>Markering en strepen:</a:t>
            </a:r>
          </a:p>
          <a:p>
            <a:r>
              <a:rPr lang="nl-NL" sz="2200" dirty="0"/>
              <a:t>m</a:t>
            </a:r>
            <a:r>
              <a:rPr lang="nl-NL" sz="2200" dirty="0" smtClean="0"/>
              <a:t>arkeren van gevaren op de werkvloer </a:t>
            </a:r>
          </a:p>
          <a:p>
            <a:r>
              <a:rPr lang="nl-NL" sz="2200" dirty="0"/>
              <a:t>l</a:t>
            </a:r>
            <a:r>
              <a:rPr lang="nl-NL" sz="2200" dirty="0" smtClean="0"/>
              <a:t>ooproutes, doorgangen</a:t>
            </a:r>
          </a:p>
          <a:p>
            <a:pPr marL="0" indent="0">
              <a:buNone/>
            </a:pPr>
            <a:endParaRPr lang="nl-NL" sz="2200" dirty="0" smtClean="0"/>
          </a:p>
          <a:p>
            <a:pPr marL="0" indent="0">
              <a:buNone/>
            </a:pPr>
            <a:r>
              <a:rPr lang="nl-NL" sz="2200" dirty="0" smtClean="0"/>
              <a:t>Lint:</a:t>
            </a:r>
          </a:p>
          <a:p>
            <a:r>
              <a:rPr lang="nl-NL" sz="2200" dirty="0"/>
              <a:t>m</a:t>
            </a:r>
            <a:r>
              <a:rPr lang="nl-NL" sz="2200" dirty="0" smtClean="0"/>
              <a:t>arkeren gevaarlijke situatie</a:t>
            </a:r>
          </a:p>
          <a:p>
            <a:r>
              <a:rPr lang="nl-NL" sz="2200" dirty="0" smtClean="0"/>
              <a:t>niet gebruiken als fysieke afzetting</a:t>
            </a:r>
          </a:p>
          <a:p>
            <a:pPr marL="0" indent="0">
              <a:buNone/>
            </a:pPr>
            <a:endParaRPr lang="nl-NL" sz="22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 cstate="email"/>
          <a:srcRect l="3072" t="916" b="1"/>
          <a:stretch/>
        </p:blipFill>
        <p:spPr>
          <a:xfrm>
            <a:off x="6372200" y="1700808"/>
            <a:ext cx="2272321" cy="3215374"/>
          </a:xfrm>
          <a:prstGeom prst="rect">
            <a:avLst/>
          </a:prstGeom>
        </p:spPr>
      </p:pic>
      <p:pic>
        <p:nvPicPr>
          <p:cNvPr id="6" name="Picture 4" descr="obstakel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72200" y="5157192"/>
            <a:ext cx="2304256" cy="416046"/>
          </a:xfrm>
          <a:prstGeom prst="rect">
            <a:avLst/>
          </a:prstGeom>
          <a:noFill/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265327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5. Persoonlijke beschermingsmiddelen</a:t>
            </a:r>
            <a:r>
              <a:rPr lang="nl-NL" sz="3200" b="1" dirty="0" smtClean="0"/>
              <a:t/>
            </a:r>
            <a:br>
              <a:rPr lang="nl-NL" sz="3200" b="1" dirty="0" smtClean="0"/>
            </a:br>
            <a:r>
              <a:rPr lang="nl-NL" sz="2800" b="1" dirty="0" smtClean="0"/>
              <a:t>5.1 Persoonlijke bescherming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200" dirty="0" smtClean="0"/>
              <a:t>Persoonlijke beschermingsmiddelen:</a:t>
            </a:r>
          </a:p>
          <a:p>
            <a:r>
              <a:rPr lang="nl-NL" sz="2200" dirty="0"/>
              <a:t>d</a:t>
            </a:r>
            <a:r>
              <a:rPr lang="nl-NL" sz="2200" dirty="0" smtClean="0"/>
              <a:t>oor werkgever beschikbaar gesteld</a:t>
            </a:r>
          </a:p>
          <a:p>
            <a:r>
              <a:rPr lang="nl-NL" sz="2200" dirty="0"/>
              <a:t>v</a:t>
            </a:r>
            <a:r>
              <a:rPr lang="nl-NL" sz="2200" dirty="0" smtClean="0"/>
              <a:t>erplicht dragen als werk of werkplek dit vereist</a:t>
            </a:r>
          </a:p>
          <a:p>
            <a:endParaRPr lang="nl-NL" sz="2200" dirty="0"/>
          </a:p>
          <a:p>
            <a:pPr marL="0" indent="0">
              <a:buNone/>
            </a:pPr>
            <a:r>
              <a:rPr lang="nl-NL" sz="2200" dirty="0" smtClean="0"/>
              <a:t>Eisen en gebruik:</a:t>
            </a:r>
          </a:p>
          <a:p>
            <a:r>
              <a:rPr lang="nl-NL" sz="2200" dirty="0" smtClean="0"/>
              <a:t>gebruikshandleiding in Nederlands</a:t>
            </a:r>
          </a:p>
          <a:p>
            <a:r>
              <a:rPr lang="nl-NL" sz="2200" dirty="0" smtClean="0"/>
              <a:t>CE-keurmerk verplicht</a:t>
            </a:r>
          </a:p>
          <a:p>
            <a:r>
              <a:rPr lang="nl-NL" sz="2200" dirty="0" smtClean="0"/>
              <a:t>juist gebruiken en regelmatig controleren</a:t>
            </a:r>
          </a:p>
          <a:p>
            <a:r>
              <a:rPr lang="nl-NL" sz="2200" dirty="0"/>
              <a:t>o</a:t>
            </a:r>
            <a:r>
              <a:rPr lang="nl-NL" sz="2200" dirty="0" smtClean="0"/>
              <a:t>nderhoud en reinigen volgens instructie</a:t>
            </a:r>
          </a:p>
          <a:p>
            <a:r>
              <a:rPr lang="nl-NL" sz="2200" dirty="0"/>
              <a:t>v</a:t>
            </a:r>
            <a:r>
              <a:rPr lang="nl-NL" sz="2200" dirty="0" smtClean="0"/>
              <a:t>eilig en zorgvuldig opslaan</a:t>
            </a:r>
            <a:endParaRPr lang="nl-NL" sz="2200" dirty="0"/>
          </a:p>
          <a:p>
            <a:endParaRPr lang="nl-NL" sz="2200" dirty="0" smtClean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58876" y="1453295"/>
            <a:ext cx="1794999" cy="4907694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2205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5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Persoonlijke beschermingsmiddelen</a:t>
            </a:r>
            <a:r>
              <a:rPr lang="nl-NL" sz="3200" b="1" dirty="0" smtClean="0"/>
              <a:t/>
            </a:r>
            <a:br>
              <a:rPr lang="nl-NL" sz="3200" b="1" dirty="0" smtClean="0"/>
            </a:br>
            <a:r>
              <a:rPr lang="nl-NL" sz="2800" b="1" dirty="0" smtClean="0"/>
              <a:t>5.1 Persoonlijke bescherming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200" dirty="0" smtClean="0"/>
              <a:t>Lichaamsbescherming:</a:t>
            </a:r>
          </a:p>
          <a:p>
            <a:r>
              <a:rPr lang="nl-NL" sz="2200" dirty="0" smtClean="0"/>
              <a:t>overall</a:t>
            </a:r>
          </a:p>
          <a:p>
            <a:r>
              <a:rPr lang="nl-NL" sz="2200" dirty="0" err="1"/>
              <a:t>v</a:t>
            </a:r>
            <a:r>
              <a:rPr lang="nl-NL" sz="2200" dirty="0" err="1" smtClean="0"/>
              <a:t>lamvertragende</a:t>
            </a:r>
            <a:r>
              <a:rPr lang="nl-NL" sz="2200" dirty="0" smtClean="0"/>
              <a:t> kleding</a:t>
            </a:r>
          </a:p>
          <a:p>
            <a:r>
              <a:rPr lang="nl-NL" sz="2200" dirty="0" smtClean="0"/>
              <a:t>signaalkleding</a:t>
            </a:r>
          </a:p>
          <a:p>
            <a:r>
              <a:rPr lang="nl-NL" sz="2200" dirty="0" smtClean="0"/>
              <a:t>doorwerkkleding</a:t>
            </a:r>
          </a:p>
          <a:p>
            <a:r>
              <a:rPr lang="nl-NL" sz="2200" dirty="0" smtClean="0"/>
              <a:t>antistatische kleding</a:t>
            </a:r>
          </a:p>
          <a:p>
            <a:endParaRPr lang="nl-NL" sz="2200" dirty="0"/>
          </a:p>
          <a:p>
            <a:endParaRPr lang="nl-NL" sz="2200" dirty="0" smtClean="0"/>
          </a:p>
          <a:p>
            <a:endParaRPr lang="nl-NL" sz="2200" dirty="0" smtClean="0"/>
          </a:p>
          <a:p>
            <a:endParaRPr lang="nl-NL" sz="2200" dirty="0"/>
          </a:p>
          <a:p>
            <a:endParaRPr lang="nl-NL" sz="22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028384" y="1916832"/>
            <a:ext cx="900000" cy="885432"/>
          </a:xfrm>
          <a:prstGeom prst="rect">
            <a:avLst/>
          </a:prstGeom>
        </p:spPr>
      </p:pic>
      <p:pic>
        <p:nvPicPr>
          <p:cNvPr id="6" name="Afbeelding 5" descr="Tricorp veiligheidsvest V-RWS-ZIP Oranje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91880" y="4725144"/>
            <a:ext cx="1512168" cy="145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-main" descr="99005 Winteroverall Grebbe RWS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20072" y="3356992"/>
            <a:ext cx="1745713" cy="25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fancy_img" descr="http://www.bedrijfs-kleding.nl/images/y270.jp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452320" y="3429000"/>
            <a:ext cx="1237455" cy="2655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Afbeelding 8" descr="Symbol EN ISO 11612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811568" y="2421656"/>
            <a:ext cx="431224" cy="43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Afbeelding 9" descr="icon-schild-explosie.png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419872" y="3674337"/>
            <a:ext cx="360040" cy="37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2" name="Afgeronde rechthoek 11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387677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5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Persoonlijke beschermingsmiddelen</a:t>
            </a:r>
            <a: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5.2 PBM voor hoofd, handen en voeten</a:t>
            </a:r>
            <a:endParaRPr lang="nl-NL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200" dirty="0" smtClean="0"/>
              <a:t>Hoofdbescherming</a:t>
            </a:r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 smtClean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r>
              <a:rPr lang="nl-NL" sz="2200" dirty="0" smtClean="0"/>
              <a:t>Handbescherming</a:t>
            </a:r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 smtClean="0"/>
          </a:p>
          <a:p>
            <a:pPr marL="0" indent="0">
              <a:buNone/>
            </a:pPr>
            <a:r>
              <a:rPr lang="nl-NL" sz="2200" dirty="0" smtClean="0"/>
              <a:t>Voetbescherming:</a:t>
            </a:r>
          </a:p>
          <a:p>
            <a:r>
              <a:rPr lang="nl-NL" sz="2200" dirty="0" smtClean="0"/>
              <a:t>Bescherming: S1, S2, S3</a:t>
            </a:r>
            <a:endParaRPr lang="nl-NL" sz="22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78085" y="1417638"/>
            <a:ext cx="1260000" cy="1260616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547396" y="2813142"/>
            <a:ext cx="1146913" cy="1147473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308781" y="4451719"/>
            <a:ext cx="900000" cy="892541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570762" y="4323915"/>
            <a:ext cx="1260000" cy="1256356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287396" y="4302683"/>
            <a:ext cx="1260000" cy="1260616"/>
          </a:xfrm>
          <a:prstGeom prst="rect">
            <a:avLst/>
          </a:prstGeom>
        </p:spPr>
      </p:pic>
      <p:pic>
        <p:nvPicPr>
          <p:cNvPr id="51202" name="Picture 2" descr="Handschoen Ansell AlphaTec 58-535, 356mm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139953" y="2852936"/>
            <a:ext cx="989804" cy="1247652"/>
          </a:xfrm>
          <a:prstGeom prst="rect">
            <a:avLst/>
          </a:prstGeom>
          <a:noFill/>
        </p:spPr>
      </p:pic>
      <p:pic>
        <p:nvPicPr>
          <p:cNvPr id="15" name="Afbeelding 14" descr="C:\Users\Ulli\Documents\praktijkgids arbeidsveiligheid 2011\kluwer\images\8120.jpg"/>
          <p:cNvPicPr/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380312" y="2996952"/>
            <a:ext cx="79208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Afbeelding 15" descr="C:\Users\Ulli\Documents\praktijkgids arbeidsveiligheid 2011\kluwer\images\8116.jpg"/>
          <p:cNvPicPr/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308304" y="1700808"/>
            <a:ext cx="79208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8" name="Afgeronde rechthoek 17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22341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5543" y="260997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5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Persoonlijke beschermingsmiddelen</a:t>
            </a:r>
            <a: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5.3 Oogbescherming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453362"/>
            <a:ext cx="8229600" cy="4672801"/>
          </a:xfrm>
        </p:spPr>
        <p:txBody>
          <a:bodyPr>
            <a:normAutofit lnSpcReduction="10000"/>
          </a:bodyPr>
          <a:lstStyle/>
          <a:p>
            <a:endParaRPr lang="nl-NL" sz="2200" dirty="0" smtClean="0"/>
          </a:p>
          <a:p>
            <a:r>
              <a:rPr lang="nl-NL" sz="2200" dirty="0" smtClean="0"/>
              <a:t>veiligheidsbril </a:t>
            </a:r>
          </a:p>
          <a:p>
            <a:r>
              <a:rPr lang="nl-NL" sz="2200" dirty="0" smtClean="0"/>
              <a:t>ruimzichtbril</a:t>
            </a:r>
          </a:p>
          <a:p>
            <a:endParaRPr lang="nl-NL" sz="2200" dirty="0" smtClean="0"/>
          </a:p>
          <a:p>
            <a:r>
              <a:rPr lang="nl-NL" sz="2200" dirty="0"/>
              <a:t>g</a:t>
            </a:r>
            <a:r>
              <a:rPr lang="nl-NL" sz="2200" dirty="0" smtClean="0"/>
              <a:t>elaatscherm</a:t>
            </a:r>
          </a:p>
          <a:p>
            <a:pPr marL="0" indent="0">
              <a:buNone/>
            </a:pPr>
            <a:endParaRPr lang="nl-NL" sz="2200" dirty="0" smtClean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 smtClean="0"/>
          </a:p>
          <a:p>
            <a:pPr marL="0" indent="0">
              <a:buNone/>
            </a:pPr>
            <a:r>
              <a:rPr lang="nl-NL" sz="2200" dirty="0" smtClean="0"/>
              <a:t>Specifieke oogbescherming:</a:t>
            </a:r>
          </a:p>
          <a:p>
            <a:r>
              <a:rPr lang="nl-NL" sz="2200" dirty="0" smtClean="0"/>
              <a:t>lasbril</a:t>
            </a:r>
          </a:p>
          <a:p>
            <a:r>
              <a:rPr lang="nl-NL" sz="2200" dirty="0" smtClean="0"/>
              <a:t>laskap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417603" y="1811008"/>
            <a:ext cx="900000" cy="900439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417603" y="3440018"/>
            <a:ext cx="900000" cy="885432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219024" y="1599728"/>
            <a:ext cx="1322354" cy="132300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234522" y="3069094"/>
            <a:ext cx="1260000" cy="1256356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639400" y="3069094"/>
            <a:ext cx="1260000" cy="1256356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647485" y="4907517"/>
            <a:ext cx="1260000" cy="1258702"/>
          </a:xfrm>
          <a:prstGeom prst="rect">
            <a:avLst/>
          </a:prstGeom>
        </p:spPr>
      </p:pic>
      <p:pic>
        <p:nvPicPr>
          <p:cNvPr id="50178" name="Picture 2" descr="Uvex Ultravision 9301-60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868144" y="1844824"/>
            <a:ext cx="952500" cy="952500"/>
          </a:xfrm>
          <a:prstGeom prst="rect">
            <a:avLst/>
          </a:prstGeom>
          <a:noFill/>
        </p:spPr>
      </p:pic>
      <p:pic>
        <p:nvPicPr>
          <p:cNvPr id="50180" name="Picture 4" descr="Honeywell Lasbril Amigo Xanthos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139952" y="4797152"/>
            <a:ext cx="1440160" cy="1440160"/>
          </a:xfrm>
          <a:prstGeom prst="rect">
            <a:avLst/>
          </a:prstGeom>
          <a:noFill/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4" name="Afgeronde rechthoek 13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210076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66849" y="286476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5. Persoonlijke beschermingsmiddelen</a:t>
            </a:r>
            <a:b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5.4 Gehoorbescherming</a:t>
            </a:r>
            <a:endParaRPr lang="nl-NL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257040"/>
            <a:ext cx="8229600" cy="4869123"/>
          </a:xfrm>
        </p:spPr>
        <p:txBody>
          <a:bodyPr>
            <a:normAutofit fontScale="92500" lnSpcReduction="10000"/>
          </a:bodyPr>
          <a:lstStyle/>
          <a:p>
            <a:endParaRPr lang="nl-NL" sz="2200" dirty="0" smtClean="0"/>
          </a:p>
          <a:p>
            <a:r>
              <a:rPr lang="nl-NL" sz="2200" dirty="0" smtClean="0"/>
              <a:t>oorwatten  	10 dB(A)</a:t>
            </a:r>
          </a:p>
          <a:p>
            <a:endParaRPr lang="nl-NL" sz="2200" dirty="0" smtClean="0"/>
          </a:p>
          <a:p>
            <a:endParaRPr lang="nl-NL" sz="2200" dirty="0" smtClean="0"/>
          </a:p>
          <a:p>
            <a:r>
              <a:rPr lang="nl-NL" sz="2200" dirty="0"/>
              <a:t>o</a:t>
            </a:r>
            <a:r>
              <a:rPr lang="nl-NL" sz="2200" dirty="0" smtClean="0"/>
              <a:t>orpluggen 	10-15 dB(A)</a:t>
            </a:r>
          </a:p>
          <a:p>
            <a:endParaRPr lang="nl-NL" sz="2200" dirty="0" smtClean="0"/>
          </a:p>
          <a:p>
            <a:endParaRPr lang="nl-NL" sz="2200" dirty="0" smtClean="0"/>
          </a:p>
          <a:p>
            <a:r>
              <a:rPr lang="nl-NL" sz="2200" dirty="0"/>
              <a:t>o</a:t>
            </a:r>
            <a:r>
              <a:rPr lang="nl-NL" sz="2200" dirty="0" smtClean="0"/>
              <a:t>ordoppen 	10-15 dB(A)</a:t>
            </a:r>
          </a:p>
          <a:p>
            <a:endParaRPr lang="nl-NL" sz="2200" dirty="0" smtClean="0"/>
          </a:p>
          <a:p>
            <a:endParaRPr lang="nl-NL" sz="2200" dirty="0" smtClean="0"/>
          </a:p>
          <a:p>
            <a:r>
              <a:rPr lang="nl-NL" sz="2200" dirty="0"/>
              <a:t>o</a:t>
            </a:r>
            <a:r>
              <a:rPr lang="nl-NL" sz="2200" dirty="0" smtClean="0"/>
              <a:t>orkappen 	25 dB(A)</a:t>
            </a:r>
          </a:p>
          <a:p>
            <a:endParaRPr lang="nl-NL" sz="2200" dirty="0" smtClean="0"/>
          </a:p>
          <a:p>
            <a:endParaRPr lang="nl-NL" sz="2200" dirty="0" smtClean="0"/>
          </a:p>
          <a:p>
            <a:r>
              <a:rPr lang="nl-NL" sz="2200" dirty="0" smtClean="0"/>
              <a:t>otoplastieken 	25 dB(A)</a:t>
            </a:r>
            <a:endParaRPr lang="nl-NL" sz="22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36120" y="1252945"/>
            <a:ext cx="1260000" cy="926167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22296" y="2161926"/>
            <a:ext cx="1260000" cy="1260616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66533" y="3388834"/>
            <a:ext cx="971526" cy="827569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150444" y="4554752"/>
            <a:ext cx="971526" cy="971122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936120" y="5637094"/>
            <a:ext cx="1400175" cy="1085850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100188" y="1651837"/>
            <a:ext cx="900000" cy="888592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3" name="Afgeronde rechthoek 12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239478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9788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5. Persoonlijke beschermingsmiddelen</a:t>
            </a:r>
            <a:r>
              <a:rPr lang="nl-NL" sz="3200" b="1" dirty="0" smtClean="0"/>
              <a:t/>
            </a:r>
            <a:br>
              <a:rPr lang="nl-NL" sz="3200" b="1" dirty="0" smtClean="0"/>
            </a:br>
            <a:r>
              <a:rPr lang="nl-NL" sz="2800" b="1" dirty="0" smtClean="0"/>
              <a:t>5.5 Valbeveiliging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200" dirty="0" smtClean="0"/>
          </a:p>
          <a:p>
            <a:r>
              <a:rPr lang="nl-NL" sz="2200" dirty="0" smtClean="0"/>
              <a:t>Veiligheidsharnas</a:t>
            </a:r>
          </a:p>
          <a:p>
            <a:endParaRPr lang="nl-NL" sz="2200" dirty="0"/>
          </a:p>
          <a:p>
            <a:endParaRPr lang="nl-NL" sz="2200" dirty="0" smtClean="0"/>
          </a:p>
          <a:p>
            <a:endParaRPr lang="nl-NL" sz="2200" dirty="0" smtClean="0"/>
          </a:p>
          <a:p>
            <a:r>
              <a:rPr lang="nl-NL" sz="2200" dirty="0" smtClean="0"/>
              <a:t>Valopvangsystemen</a:t>
            </a:r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 smtClean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endParaRPr lang="nl-NL" sz="2200" dirty="0" smtClean="0"/>
          </a:p>
          <a:p>
            <a:pPr marL="0" indent="0">
              <a:buNone/>
            </a:pPr>
            <a:r>
              <a:rPr lang="nl-NL" sz="2200" dirty="0"/>
              <a:t> </a:t>
            </a:r>
            <a:r>
              <a:rPr lang="nl-NL" sz="2200" dirty="0" smtClean="0"/>
              <a:t>                                                   vanglijn met lijnklem   </a:t>
            </a:r>
            <a:r>
              <a:rPr lang="nl-NL" sz="2200" dirty="0" err="1" smtClean="0"/>
              <a:t>valopvangapparaat</a:t>
            </a:r>
            <a:endParaRPr lang="nl-NL" sz="22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044489" y="1844824"/>
            <a:ext cx="900000" cy="892808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707904" y="1610130"/>
            <a:ext cx="2088072" cy="2082033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302331" y="4007119"/>
            <a:ext cx="1493645" cy="1489326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689775" y="3863182"/>
            <a:ext cx="1638000" cy="1633263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0" name="Afgeronde rechthoek 9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422892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67756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5. Persoonlijke beschermingsmiddelen</a:t>
            </a:r>
            <a: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5.6 Adembescherming</a:t>
            </a:r>
            <a:endParaRPr lang="nl-NL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166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200" dirty="0" smtClean="0"/>
              <a:t>Afhankelijke adembescherming:</a:t>
            </a:r>
          </a:p>
          <a:p>
            <a:r>
              <a:rPr lang="nl-NL" sz="2200" dirty="0"/>
              <a:t>s</a:t>
            </a:r>
            <a:r>
              <a:rPr lang="nl-NL" sz="2200" dirty="0" smtClean="0"/>
              <a:t>tofmasker</a:t>
            </a:r>
          </a:p>
          <a:p>
            <a:endParaRPr lang="nl-NL" sz="2200" dirty="0" smtClean="0"/>
          </a:p>
          <a:p>
            <a:endParaRPr lang="nl-NL" sz="2200" dirty="0"/>
          </a:p>
          <a:p>
            <a:r>
              <a:rPr lang="nl-NL" sz="2200" dirty="0" err="1" smtClean="0"/>
              <a:t>halfgelaat</a:t>
            </a:r>
            <a:r>
              <a:rPr lang="nl-NL" sz="2200" dirty="0" smtClean="0"/>
              <a:t> filtermasker</a:t>
            </a:r>
          </a:p>
          <a:p>
            <a:endParaRPr lang="nl-NL" sz="2200" dirty="0"/>
          </a:p>
          <a:p>
            <a:endParaRPr lang="nl-NL" sz="2200" dirty="0" smtClean="0"/>
          </a:p>
          <a:p>
            <a:r>
              <a:rPr lang="nl-NL" sz="2200" dirty="0" smtClean="0"/>
              <a:t>volgelaat filtermasker</a:t>
            </a:r>
          </a:p>
          <a:p>
            <a:endParaRPr lang="nl-NL" sz="2200" dirty="0"/>
          </a:p>
          <a:p>
            <a:endParaRPr lang="nl-NL" sz="2200" dirty="0" smtClean="0"/>
          </a:p>
          <a:p>
            <a:pPr marL="0" indent="0">
              <a:buNone/>
            </a:pPr>
            <a:r>
              <a:rPr lang="nl-NL" sz="2200" dirty="0" smtClean="0"/>
              <a:t>Onafhankelijke adembescherming:</a:t>
            </a:r>
          </a:p>
          <a:p>
            <a:pPr marL="0" indent="0">
              <a:buNone/>
            </a:pPr>
            <a:endParaRPr lang="nl-NL" sz="220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372200" y="4581128"/>
            <a:ext cx="1511262" cy="1800623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72000" y="1916832"/>
            <a:ext cx="929884" cy="927195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499992" y="2924944"/>
            <a:ext cx="971526" cy="885866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5" cstate="email"/>
          <a:srcRect t="10540" b="6882"/>
          <a:stretch/>
        </p:blipFill>
        <p:spPr>
          <a:xfrm>
            <a:off x="4427984" y="3861048"/>
            <a:ext cx="1183126" cy="1019076"/>
          </a:xfrm>
          <a:prstGeom prst="rect">
            <a:avLst/>
          </a:prstGeom>
        </p:spPr>
      </p:pic>
      <p:pic>
        <p:nvPicPr>
          <p:cNvPr id="10" name="Afbeelding 9" descr="C:\Users\Ulli\Documents\praktijkgids arbeidsveiligheid 2011\kluwer\images\8118.jp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100392" y="2132856"/>
            <a:ext cx="720000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2" name="Afgeronde rechthoek 11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360660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819"/>
            <a:ext cx="8229600" cy="106613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6. Arbeidsmiddelen</a:t>
            </a:r>
            <a:b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6.1 Werken met vast opgestelde machines (</a:t>
            </a:r>
            <a:r>
              <a:rPr lang="nl-NL" sz="3200" b="1" dirty="0" smtClean="0"/>
              <a:t>1)</a:t>
            </a:r>
            <a:endParaRPr lang="nl-NL" sz="3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7583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200" dirty="0" smtClean="0"/>
              <a:t>Gereedschapmachines:</a:t>
            </a:r>
          </a:p>
          <a:p>
            <a:r>
              <a:rPr lang="nl-NL" sz="2200" dirty="0" smtClean="0"/>
              <a:t>CE-keur</a:t>
            </a:r>
          </a:p>
          <a:p>
            <a:r>
              <a:rPr lang="nl-NL" sz="2200" dirty="0"/>
              <a:t>k</a:t>
            </a:r>
            <a:r>
              <a:rPr lang="nl-NL" sz="2200" dirty="0" smtClean="0"/>
              <a:t>euring elektrische installatiedelen: NEN 3140</a:t>
            </a:r>
          </a:p>
          <a:p>
            <a:r>
              <a:rPr lang="nl-NL" sz="2200" dirty="0"/>
              <a:t>a</a:t>
            </a:r>
            <a:r>
              <a:rPr lang="nl-NL" sz="2200" dirty="0" smtClean="0"/>
              <a:t>fscherming scherpe en draaiende delen</a:t>
            </a:r>
          </a:p>
          <a:p>
            <a:r>
              <a:rPr lang="nl-NL" sz="2200" dirty="0" smtClean="0"/>
              <a:t>noodstop</a:t>
            </a:r>
          </a:p>
          <a:p>
            <a:r>
              <a:rPr lang="nl-NL" sz="2200" dirty="0" smtClean="0"/>
              <a:t>gebruiks- en onderhoudsvoorschriften</a:t>
            </a:r>
          </a:p>
          <a:p>
            <a:r>
              <a:rPr lang="nl-NL" sz="2200" dirty="0" smtClean="0"/>
              <a:t>instructiekaart</a:t>
            </a:r>
          </a:p>
          <a:p>
            <a:r>
              <a:rPr lang="nl-NL" sz="2200" dirty="0" smtClean="0"/>
              <a:t>pictogrammen: waarschuwing risico’s</a:t>
            </a:r>
            <a:endParaRPr lang="nl-NL" sz="1000" dirty="0"/>
          </a:p>
          <a:p>
            <a:pPr marL="0" indent="0">
              <a:buNone/>
            </a:pPr>
            <a:r>
              <a:rPr lang="nl-NL" sz="1000" dirty="0"/>
              <a:t>	</a:t>
            </a:r>
            <a:r>
              <a:rPr lang="nl-NL" sz="1000" dirty="0" smtClean="0"/>
              <a:t>	           </a:t>
            </a:r>
            <a:r>
              <a:rPr lang="nl-NL" sz="2200" dirty="0" smtClean="0"/>
              <a:t>te dragen </a:t>
            </a:r>
            <a:r>
              <a:rPr lang="nl-NL" sz="2200" dirty="0" err="1" smtClean="0"/>
              <a:t>PBM’s</a:t>
            </a:r>
            <a:endParaRPr lang="nl-NL" sz="2200" dirty="0" smtClean="0"/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r>
              <a:rPr lang="nl-NL" sz="2200" dirty="0" smtClean="0"/>
              <a:t>Jonger dan 18? Dan alleen onder toezicht werken!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1" y="1772816"/>
            <a:ext cx="2411760" cy="3435098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84536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1. Regelgeving en veiligheidsregels</a:t>
            </a:r>
            <a:r>
              <a:rPr lang="nl-NL" sz="3600" b="1" dirty="0" smtClean="0"/>
              <a:t/>
            </a:r>
            <a:br>
              <a:rPr lang="nl-NL" sz="3600" b="1" dirty="0" smtClean="0"/>
            </a:br>
            <a:r>
              <a:rPr lang="nl-NL" sz="2800" b="1" dirty="0" smtClean="0"/>
              <a:t>1.1 Veiligheid en gezondheid (V&amp;G)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sz="2400" dirty="0" err="1" smtClean="0"/>
              <a:t>Arbowet</a:t>
            </a:r>
            <a:r>
              <a:rPr lang="nl-NL" sz="2400" dirty="0" smtClean="0"/>
              <a:t>: veiligheid, gezondheid en welzijn op het werk</a:t>
            </a:r>
          </a:p>
          <a:p>
            <a:pPr>
              <a:buNone/>
              <a:defRPr/>
            </a:pPr>
            <a:endParaRPr lang="nl-NL" sz="2400" dirty="0" smtClean="0">
              <a:ea typeface="ＭＳ Ｐゴシック" charset="0"/>
            </a:endParaRPr>
          </a:p>
          <a:p>
            <a:pPr>
              <a:defRPr/>
            </a:pPr>
            <a:r>
              <a:rPr lang="nl-NL" sz="2400" dirty="0" smtClean="0">
                <a:ea typeface="ＭＳ Ｐゴシック" charset="0"/>
              </a:rPr>
              <a:t>Geen </a:t>
            </a:r>
            <a:r>
              <a:rPr lang="nl-NL" sz="2400" dirty="0">
                <a:ea typeface="ＭＳ Ｐゴシック" charset="0"/>
              </a:rPr>
              <a:t>nadelige invloed vanuit </a:t>
            </a:r>
            <a:r>
              <a:rPr lang="nl-NL" sz="2400" dirty="0" smtClean="0">
                <a:ea typeface="ＭＳ Ｐゴシック" charset="0"/>
              </a:rPr>
              <a:t>arbeid:</a:t>
            </a:r>
            <a:endParaRPr lang="nl-NL" sz="2400" dirty="0">
              <a:ea typeface="ＭＳ Ｐゴシック" charset="0"/>
            </a:endParaRPr>
          </a:p>
          <a:p>
            <a:pPr lvl="1">
              <a:defRPr/>
            </a:pPr>
            <a:r>
              <a:rPr lang="nl-NL" sz="2400" dirty="0" smtClean="0">
                <a:ea typeface="ＭＳ Ｐゴシック" charset="0"/>
              </a:rPr>
              <a:t>gevaar </a:t>
            </a:r>
            <a:r>
              <a:rPr lang="nl-NL" sz="2400" dirty="0">
                <a:ea typeface="ＭＳ Ｐゴシック" charset="0"/>
              </a:rPr>
              <a:t>bij bron bestrijden</a:t>
            </a:r>
          </a:p>
          <a:p>
            <a:pPr lvl="1">
              <a:defRPr/>
            </a:pPr>
            <a:r>
              <a:rPr lang="nl-NL" sz="2400" dirty="0" smtClean="0">
                <a:ea typeface="ＭＳ Ｐゴシック" charset="0"/>
              </a:rPr>
              <a:t>afschermen</a:t>
            </a:r>
            <a:endParaRPr lang="nl-NL" sz="2400" dirty="0">
              <a:ea typeface="ＭＳ Ｐゴシック" charset="0"/>
            </a:endParaRPr>
          </a:p>
          <a:p>
            <a:pPr lvl="1">
              <a:defRPr/>
            </a:pPr>
            <a:r>
              <a:rPr lang="nl-NL" sz="2400" dirty="0" smtClean="0">
                <a:ea typeface="ＭＳ Ｐゴシック" charset="0"/>
              </a:rPr>
              <a:t>persoonlijke beschermingsmiddelen</a:t>
            </a:r>
          </a:p>
          <a:p>
            <a:pPr lvl="1">
              <a:buNone/>
              <a:defRPr/>
            </a:pPr>
            <a:endParaRPr lang="nl-NL" sz="2400" dirty="0">
              <a:ea typeface="ＭＳ Ｐゴシック" charset="0"/>
            </a:endParaRPr>
          </a:p>
          <a:p>
            <a:pPr>
              <a:defRPr/>
            </a:pPr>
            <a:r>
              <a:rPr lang="nl-NL" sz="2400" dirty="0">
                <a:ea typeface="ＭＳ Ｐゴシック" charset="0"/>
              </a:rPr>
              <a:t>Redelijkerwijs haalbaar:</a:t>
            </a:r>
          </a:p>
          <a:p>
            <a:pPr lvl="1">
              <a:defRPr/>
            </a:pPr>
            <a:r>
              <a:rPr lang="nl-NL" sz="2400" dirty="0">
                <a:ea typeface="ＭＳ Ｐゴシック" charset="0"/>
              </a:rPr>
              <a:t>t</a:t>
            </a:r>
            <a:r>
              <a:rPr lang="nl-NL" sz="2400" dirty="0" smtClean="0">
                <a:ea typeface="ＭＳ Ｐゴシック" charset="0"/>
              </a:rPr>
              <a:t>echnisch</a:t>
            </a:r>
            <a:endParaRPr lang="nl-NL" sz="2400" dirty="0">
              <a:ea typeface="ＭＳ Ｐゴシック" charset="0"/>
            </a:endParaRPr>
          </a:p>
          <a:p>
            <a:pPr lvl="1">
              <a:defRPr/>
            </a:pPr>
            <a:r>
              <a:rPr lang="nl-NL" sz="2400" dirty="0" smtClean="0">
                <a:ea typeface="ＭＳ Ｐゴシック" charset="0"/>
              </a:rPr>
              <a:t>organisatorisch</a:t>
            </a:r>
            <a:endParaRPr lang="nl-NL" sz="2400" dirty="0">
              <a:ea typeface="ＭＳ Ｐゴシック" charset="0"/>
            </a:endParaRPr>
          </a:p>
          <a:p>
            <a:pPr lvl="1">
              <a:defRPr/>
            </a:pPr>
            <a:r>
              <a:rPr lang="nl-NL" sz="2400" dirty="0">
                <a:ea typeface="ＭＳ Ｐゴシック" charset="0"/>
              </a:rPr>
              <a:t>e</a:t>
            </a:r>
            <a:r>
              <a:rPr lang="nl-NL" sz="2400" dirty="0" smtClean="0">
                <a:ea typeface="ＭＳ Ｐゴシック" charset="0"/>
              </a:rPr>
              <a:t>conomisch  </a:t>
            </a:r>
            <a:endParaRPr lang="nl-NL" sz="2400" dirty="0">
              <a:ea typeface="ＭＳ Ｐゴシック" charset="0"/>
            </a:endParaRPr>
          </a:p>
          <a:p>
            <a:endParaRPr lang="nl-NL" sz="2400" dirty="0"/>
          </a:p>
        </p:txBody>
      </p:sp>
      <p:sp>
        <p:nvSpPr>
          <p:cNvPr id="10" name="Rechthoek 9"/>
          <p:cNvSpPr/>
          <p:nvPr/>
        </p:nvSpPr>
        <p:spPr>
          <a:xfrm>
            <a:off x="6444208" y="4221088"/>
            <a:ext cx="2088232" cy="18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m</a:t>
            </a:r>
            <a:endParaRPr lang="nl-NL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00268" y="4293096"/>
            <a:ext cx="1960164" cy="1825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9" name="Afgeronde rechthoek 8"/>
          <p:cNvSpPr/>
          <p:nvPr/>
        </p:nvSpPr>
        <p:spPr>
          <a:xfrm>
            <a:off x="7956376" y="284536"/>
            <a:ext cx="1187624" cy="100811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/>
              <a:t>t</a:t>
            </a:r>
            <a:r>
              <a:rPr lang="nl-NL" sz="1400" b="1" dirty="0" smtClean="0"/>
              <a:t>hema</a:t>
            </a:r>
          </a:p>
          <a:p>
            <a:pPr algn="ctr"/>
            <a:r>
              <a:rPr lang="nl-NL" sz="3200" b="1" dirty="0"/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fgeronde rechthoek 8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665" y="274819"/>
            <a:ext cx="8229600" cy="106613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6. Arbeidsmiddelen</a:t>
            </a:r>
            <a: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6.2 Werken met vast opgestelde machines (2)</a:t>
            </a:r>
            <a:endParaRPr lang="nl-NL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525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200" dirty="0" smtClean="0"/>
              <a:t>kolomboormachine	slijpmachine	              cirkelzaagmachine</a:t>
            </a:r>
          </a:p>
          <a:p>
            <a:pPr marL="0" indent="0">
              <a:buNone/>
            </a:pPr>
            <a:endParaRPr lang="nl-NL" sz="2200" dirty="0" smtClean="0"/>
          </a:p>
          <a:p>
            <a:pPr marL="0" indent="0">
              <a:buNone/>
            </a:pPr>
            <a:endParaRPr lang="nl-NL" sz="2200" dirty="0" smtClean="0"/>
          </a:p>
          <a:p>
            <a:pPr marL="0" indent="0">
              <a:buNone/>
            </a:pPr>
            <a:endParaRPr lang="nl-NL" sz="2200" dirty="0" smtClean="0"/>
          </a:p>
          <a:p>
            <a:pPr marL="0" indent="0">
              <a:buNone/>
            </a:pPr>
            <a:endParaRPr lang="nl-NL" sz="2200" dirty="0" smtClean="0"/>
          </a:p>
          <a:p>
            <a:pPr marL="0" indent="0">
              <a:buNone/>
            </a:pPr>
            <a:endParaRPr lang="nl-NL" sz="2200" dirty="0" smtClean="0"/>
          </a:p>
          <a:p>
            <a:pPr marL="0" indent="0">
              <a:buNone/>
            </a:pPr>
            <a:endParaRPr lang="nl-NL" sz="2200" dirty="0" smtClean="0"/>
          </a:p>
          <a:p>
            <a:pPr marL="0" indent="0">
              <a:buNone/>
            </a:pPr>
            <a:endParaRPr lang="nl-NL" sz="2200" dirty="0" smtClean="0"/>
          </a:p>
          <a:p>
            <a:pPr marL="0" indent="0">
              <a:buNone/>
            </a:pPr>
            <a:endParaRPr lang="nl-NL" sz="2200" dirty="0" smtClean="0"/>
          </a:p>
          <a:p>
            <a:pPr marL="0" indent="0">
              <a:buNone/>
            </a:pPr>
            <a:endParaRPr lang="nl-NL" sz="2200" dirty="0" smtClean="0"/>
          </a:p>
          <a:p>
            <a:pPr marL="0" indent="0">
              <a:buNone/>
            </a:pPr>
            <a:r>
              <a:rPr lang="nl-NL" sz="2200" dirty="0" smtClean="0"/>
              <a:t>Gebruik alleen nauwsluitende handschoenen!!</a:t>
            </a:r>
            <a:endParaRPr lang="nl-NL" sz="22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060848"/>
            <a:ext cx="1512168" cy="2914903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132856"/>
            <a:ext cx="2546294" cy="1913708"/>
          </a:xfrm>
          <a:prstGeom prst="rect">
            <a:avLst/>
          </a:prstGeom>
        </p:spPr>
      </p:pic>
      <p:pic>
        <p:nvPicPr>
          <p:cNvPr id="7170" name="Picture 2" descr="E:\SlijpmTOT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75856" y="2132856"/>
            <a:ext cx="2520280" cy="1890210"/>
          </a:xfrm>
          <a:prstGeom prst="rect">
            <a:avLst/>
          </a:prstGeom>
          <a:noFill/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81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0233" y="260350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6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Arbeidsmiddelen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18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6.3 Aangedreven handgereedschap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nl-NL" sz="2200" dirty="0" smtClean="0"/>
              <a:t>Handslijpmachine:</a:t>
            </a:r>
          </a:p>
          <a:p>
            <a:r>
              <a:rPr lang="nl-NL" sz="2200" dirty="0" smtClean="0"/>
              <a:t>beschermkap, zijhandvat en de juiste schijf</a:t>
            </a:r>
          </a:p>
          <a:p>
            <a:r>
              <a:rPr lang="nl-NL" sz="2200" dirty="0" smtClean="0"/>
              <a:t>PBM: veiligheidsbril</a:t>
            </a:r>
          </a:p>
          <a:p>
            <a:pPr>
              <a:buNone/>
            </a:pPr>
            <a:endParaRPr lang="nl-NL" sz="2200" dirty="0" smtClean="0"/>
          </a:p>
          <a:p>
            <a:pPr>
              <a:buNone/>
            </a:pPr>
            <a:r>
              <a:rPr lang="nl-NL" sz="2200" dirty="0" smtClean="0"/>
              <a:t>Handcirkelzaag:</a:t>
            </a:r>
          </a:p>
          <a:p>
            <a:r>
              <a:rPr lang="nl-NL" sz="2200" dirty="0" smtClean="0"/>
              <a:t>spouwmes en automatische beschermkap</a:t>
            </a:r>
          </a:p>
          <a:p>
            <a:r>
              <a:rPr lang="nl-NL" sz="2200" dirty="0" smtClean="0"/>
              <a:t>gebruik alleen nauwsluitende handschoenen!</a:t>
            </a:r>
          </a:p>
          <a:p>
            <a:endParaRPr lang="nl-NL" sz="2200" dirty="0" smtClean="0"/>
          </a:p>
          <a:p>
            <a:pPr>
              <a:buNone/>
            </a:pPr>
            <a:r>
              <a:rPr lang="nl-NL" sz="2200" dirty="0" smtClean="0"/>
              <a:t>Kettingzaag</a:t>
            </a:r>
          </a:p>
          <a:p>
            <a:r>
              <a:rPr lang="nl-NL" sz="2200" dirty="0" smtClean="0"/>
              <a:t>&gt;18 jaar en opgeleid </a:t>
            </a:r>
          </a:p>
          <a:p>
            <a:r>
              <a:rPr lang="nl-NL" sz="2200" dirty="0" smtClean="0"/>
              <a:t>PBM: zaagbroek, zaaghelm met oorkappen</a:t>
            </a:r>
          </a:p>
          <a:p>
            <a:pPr>
              <a:buNone/>
            </a:pPr>
            <a:r>
              <a:rPr lang="nl-NL" sz="2200" dirty="0" smtClean="0"/>
              <a:t>		 laarzen met zaagbescherming</a:t>
            </a:r>
          </a:p>
          <a:p>
            <a:pPr>
              <a:buNone/>
            </a:pPr>
            <a:r>
              <a:rPr lang="nl-NL" sz="2200" dirty="0" smtClean="0"/>
              <a:t>                 nauwsluitende handschoenen met </a:t>
            </a:r>
          </a:p>
          <a:p>
            <a:pPr>
              <a:buNone/>
            </a:pPr>
            <a:r>
              <a:rPr lang="nl-NL" sz="2200" dirty="0" smtClean="0"/>
              <a:t>                 zaagbescherming</a:t>
            </a:r>
          </a:p>
          <a:p>
            <a:pPr lvl="2">
              <a:buNone/>
            </a:pPr>
            <a:r>
              <a:rPr lang="nl-NL" sz="1400" dirty="0" smtClean="0"/>
              <a:t>  </a:t>
            </a:r>
          </a:p>
          <a:p>
            <a:pPr>
              <a:buNone/>
            </a:pPr>
            <a:endParaRPr lang="nl-NL" sz="2200" dirty="0"/>
          </a:p>
        </p:txBody>
      </p:sp>
      <p:pic>
        <p:nvPicPr>
          <p:cNvPr id="7" name="Afbeelding 6" descr="https://upload.wikimedia.org/wikipedia/commons/thumb/c/c9/Cirkelzaag_%28Circular_saw%29.jpg/220px-Cirkelzaag_%28Circular_saw%29.jpg">
            <a:hlinkClick r:id="rId2"/>
          </p:cNvPr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00192" y="2996952"/>
            <a:ext cx="216024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Afbeelding 8" descr="Afbeelding van Bosch haakse slijper PWS850-125 850W">
            <a:hlinkClick r:id="rId4" tooltip="&quot;Bekijk dit product&quot;"/>
          </p:cNvPr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868144" y="1340768"/>
            <a:ext cx="1503045" cy="1503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Afbeelding 9" descr="Lange levensduur, krachtig en robuust">
            <a:hlinkClick r:id="rId6"/>
          </p:cNvPr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300192" y="4653136"/>
            <a:ext cx="2194560" cy="1495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E:\807050B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380312" y="1916832"/>
            <a:ext cx="1080000" cy="810000"/>
          </a:xfrm>
          <a:prstGeom prst="rect">
            <a:avLst/>
          </a:prstGeom>
          <a:noFill/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2" name="Afgeronde rechthoek 11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391037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7066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6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Arbeidsmiddelen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6.4</a:t>
            </a:r>
            <a:r>
              <a:rPr lang="nl-NL" sz="2800" b="1" dirty="0"/>
              <a:t> </a:t>
            </a:r>
            <a:r>
              <a:rPr lang="nl-NL" sz="2800" b="1" dirty="0" smtClean="0"/>
              <a:t>Werken </a:t>
            </a:r>
            <a:r>
              <a:rPr lang="nl-NL" sz="2800" b="1" dirty="0"/>
              <a:t>met </a:t>
            </a:r>
            <a:r>
              <a:rPr lang="nl-NL" sz="2800" b="1" dirty="0" smtClean="0"/>
              <a:t>handgereedschap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200" dirty="0" smtClean="0"/>
              <a:t>gebruik passend gereedschap</a:t>
            </a:r>
          </a:p>
          <a:p>
            <a:r>
              <a:rPr lang="nl-NL" sz="2200" dirty="0" smtClean="0"/>
              <a:t>gebruik gereedschap waar het voor bedoeld is</a:t>
            </a:r>
          </a:p>
          <a:p>
            <a:r>
              <a:rPr lang="nl-NL" sz="2200" dirty="0" smtClean="0"/>
              <a:t>beschadigd gereedschap repareren of vervangen</a:t>
            </a:r>
          </a:p>
          <a:p>
            <a:endParaRPr lang="nl-NL" sz="2200" dirty="0" smtClean="0"/>
          </a:p>
          <a:p>
            <a:endParaRPr lang="nl-NL" sz="2200" dirty="0" smtClean="0"/>
          </a:p>
        </p:txBody>
      </p:sp>
      <p:pic>
        <p:nvPicPr>
          <p:cNvPr id="6" name="Afbeelding 5" descr="Hulpmiddelen, Werk, Reparatie, Hamer">
            <a:hlinkClick r:id="rId2"/>
          </p:cNvPr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576" y="3356992"/>
            <a:ext cx="5760720" cy="300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7" descr="Tools, Instellen, Klusjesman, Hand">
            <a:hlinkClick r:id="rId4"/>
          </p:cNvPr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04248" y="4653136"/>
            <a:ext cx="1907704" cy="1253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9" name="Afgeronde rechthoek 8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56058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6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Arbeidsmiddelen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18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6.5</a:t>
            </a:r>
            <a:r>
              <a:rPr lang="nl-NL" sz="2800" b="1" dirty="0"/>
              <a:t> </a:t>
            </a:r>
            <a:r>
              <a:rPr lang="nl-NL" sz="2800" b="1" dirty="0" smtClean="0"/>
              <a:t>Werken </a:t>
            </a:r>
            <a:r>
              <a:rPr lang="nl-NL" sz="2800" b="1" dirty="0"/>
              <a:t>met </a:t>
            </a:r>
            <a:r>
              <a:rPr lang="nl-NL" sz="2800" b="1" dirty="0" smtClean="0"/>
              <a:t>hijswerktuigen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l-NL" sz="2200" dirty="0" smtClean="0"/>
              <a:t>Verschillende soorten hijswerktuigen:</a:t>
            </a:r>
          </a:p>
          <a:p>
            <a:r>
              <a:rPr lang="nl-NL" sz="2200" dirty="0" smtClean="0"/>
              <a:t>keuringsdocumenten en </a:t>
            </a:r>
            <a:r>
              <a:rPr lang="nl-NL" sz="2200" dirty="0" err="1" smtClean="0"/>
              <a:t>CE-markering</a:t>
            </a:r>
            <a:endParaRPr lang="nl-NL" sz="2200" dirty="0" smtClean="0"/>
          </a:p>
          <a:p>
            <a:r>
              <a:rPr lang="nl-NL" sz="2200" dirty="0" smtClean="0"/>
              <a:t>hijstabellen en -grafieken</a:t>
            </a:r>
          </a:p>
          <a:p>
            <a:r>
              <a:rPr lang="nl-NL" sz="2200" dirty="0" smtClean="0"/>
              <a:t>opleiding bediener / machinist</a:t>
            </a:r>
          </a:p>
          <a:p>
            <a:endParaRPr lang="nl-NL" sz="2200" dirty="0" smtClean="0"/>
          </a:p>
          <a:p>
            <a:endParaRPr lang="nl-NL" sz="2200" dirty="0" smtClean="0"/>
          </a:p>
          <a:p>
            <a:endParaRPr lang="nl-NL" sz="2200" dirty="0" smtClean="0"/>
          </a:p>
          <a:p>
            <a:endParaRPr lang="nl-NL" sz="2200" dirty="0" smtClean="0"/>
          </a:p>
          <a:p>
            <a:endParaRPr lang="nl-NL" sz="2200" dirty="0" smtClean="0"/>
          </a:p>
          <a:p>
            <a:endParaRPr lang="nl-NL" sz="2200" dirty="0" smtClean="0"/>
          </a:p>
          <a:p>
            <a:r>
              <a:rPr lang="nl-NL" sz="2200" dirty="0" smtClean="0"/>
              <a:t>Handtakel: ook voor horizontaal verplaatsen</a:t>
            </a:r>
          </a:p>
          <a:p>
            <a:endParaRPr lang="nl-NL" sz="2200" dirty="0" smtClean="0"/>
          </a:p>
          <a:p>
            <a:endParaRPr lang="nl-NL" sz="2200" dirty="0" smtClean="0"/>
          </a:p>
          <a:p>
            <a:pPr>
              <a:buNone/>
            </a:pPr>
            <a:endParaRPr lang="nl-NL" sz="2200" dirty="0" smtClean="0"/>
          </a:p>
        </p:txBody>
      </p:sp>
      <p:pic>
        <p:nvPicPr>
          <p:cNvPr id="6" name="lightboxImage" descr="https://www.sybshop.nl/webshop/media/catalog/product/cache/1/image/500x500/9df78eab33525d08d6e5fb8d27136e95/h/a/handtakel_2_ton_2_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44208" y="5013176"/>
            <a:ext cx="20882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6" descr="Cluma 3,2 ton x 12 000 mm">
            <a:hlinkClick r:id="rId3" tooltip="&quot;Cluma 3,2 ton x 12 000 mm&quot;"/>
          </p:cNvPr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5576" y="3645024"/>
            <a:ext cx="2003425" cy="1336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7" descr="Kraan, Lucht, Hijskraan, Bouwwerf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48264" y="1844824"/>
            <a:ext cx="1459893" cy="219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vlb1lightboxImage" descr="https://thumbs.dreamstime.com/z/mobiele-kraan-1244509.jp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20072" y="1844824"/>
            <a:ext cx="1574838" cy="2161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bigthumb81961307" descr=" Vrachtwagen met kraan Royalty-vrije Stock Fotografie">
            <a:hlinkClick r:id="rId7"/>
          </p:cNvPr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203848" y="3645024"/>
            <a:ext cx="180020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2" name="Afgeronde rechthoek 11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9202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6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Arbeidsmiddelen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6.6</a:t>
            </a:r>
            <a:r>
              <a:rPr lang="nl-NL" sz="2800" b="1" dirty="0"/>
              <a:t> </a:t>
            </a:r>
            <a:r>
              <a:rPr lang="nl-NL" sz="2800" b="1" dirty="0" smtClean="0"/>
              <a:t>Werken </a:t>
            </a:r>
            <a:r>
              <a:rPr lang="nl-NL" sz="2800" b="1" dirty="0"/>
              <a:t>met </a:t>
            </a:r>
            <a:r>
              <a:rPr lang="nl-NL" sz="2800" b="1" dirty="0" smtClean="0"/>
              <a:t>hijstoebehoren en handtakels</a:t>
            </a:r>
            <a:endParaRPr lang="nl-NL" sz="28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48264" y="1412776"/>
            <a:ext cx="1839267" cy="4962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jdelijke aanduiding voor inhoud 1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200" dirty="0" smtClean="0"/>
              <a:t>beschadigde kettingen of staalkabels niet gebruiken</a:t>
            </a:r>
          </a:p>
          <a:p>
            <a:r>
              <a:rPr lang="nl-NL" sz="2200" dirty="0" smtClean="0"/>
              <a:t>voer zelf geen reparaties uit</a:t>
            </a:r>
          </a:p>
          <a:p>
            <a:r>
              <a:rPr lang="nl-NL" sz="2200" dirty="0" smtClean="0"/>
              <a:t>hijstoebehoren moeten worden gekeurd</a:t>
            </a:r>
          </a:p>
          <a:p>
            <a:r>
              <a:rPr lang="nl-NL" sz="2200" dirty="0" smtClean="0"/>
              <a:t>gekeurde materialen zijn voorzien van label</a:t>
            </a:r>
          </a:p>
          <a:p>
            <a:endParaRPr lang="nl-NL" sz="2200" dirty="0" smtClean="0"/>
          </a:p>
          <a:p>
            <a:endParaRPr lang="nl-NL" sz="2200" dirty="0"/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79912" y="4365104"/>
            <a:ext cx="1797173" cy="1889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3608" y="4371322"/>
            <a:ext cx="2376264" cy="1977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9" name="Afgeronde rechthoek 8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423574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67030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600" b="1" dirty="0" smtClean="0">
                <a:solidFill>
                  <a:schemeClr val="bg1">
                    <a:lumMod val="65000"/>
                  </a:schemeClr>
                </a:solidFill>
              </a:rPr>
              <a:t>6. Arbeidsmiddelen</a:t>
            </a:r>
            <a:br>
              <a:rPr lang="nl-NL" sz="16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6.6 Werken met hijstoebehoren en handtakels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l-NL" sz="2200" dirty="0" smtClean="0"/>
              <a:t>Speciale hijstoebehoren:</a:t>
            </a:r>
          </a:p>
          <a:p>
            <a:r>
              <a:rPr lang="nl-NL" sz="2200" dirty="0" smtClean="0"/>
              <a:t>samenstel met twee, drie of vier lengen</a:t>
            </a:r>
          </a:p>
          <a:p>
            <a:r>
              <a:rPr lang="nl-NL" sz="2200" dirty="0" smtClean="0"/>
              <a:t>hijsjuk</a:t>
            </a:r>
          </a:p>
          <a:p>
            <a:endParaRPr lang="nl-NL" sz="2200" dirty="0" smtClean="0"/>
          </a:p>
          <a:p>
            <a:endParaRPr lang="nl-NL" sz="2200" dirty="0" smtClean="0"/>
          </a:p>
          <a:p>
            <a:pPr>
              <a:buNone/>
            </a:pPr>
            <a:r>
              <a:rPr lang="nl-NL" sz="2200" dirty="0" smtClean="0"/>
              <a:t>Hijsen met een samenstel:</a:t>
            </a:r>
          </a:p>
          <a:p>
            <a:r>
              <a:rPr lang="nl-NL" sz="2200" dirty="0" smtClean="0"/>
              <a:t>spreidhoek maximaal 120° (wettelijk)</a:t>
            </a:r>
          </a:p>
          <a:p>
            <a:r>
              <a:rPr lang="nl-NL" sz="2200" dirty="0" smtClean="0"/>
              <a:t>veilige hijshoek: 90°</a:t>
            </a:r>
          </a:p>
          <a:p>
            <a:endParaRPr lang="nl-NL" sz="2200" dirty="0" smtClean="0"/>
          </a:p>
          <a:p>
            <a:pPr>
              <a:buNone/>
            </a:pPr>
            <a:endParaRPr lang="nl-NL" sz="2200" dirty="0" smtClean="0"/>
          </a:p>
          <a:p>
            <a:endParaRPr lang="nl-NL" sz="2200" dirty="0"/>
          </a:p>
        </p:txBody>
      </p:sp>
      <p:pic>
        <p:nvPicPr>
          <p:cNvPr id="4" name="bigthumb6210987" descr="Herberg kraan Royalty-vrije Stock Fotografie">
            <a:hlinkClick r:id="rId2"/>
          </p:cNvPr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44208" y="1628800"/>
            <a:ext cx="2027555" cy="152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Afbeelding 9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44208" y="3429000"/>
            <a:ext cx="194421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67503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6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Arbeidsmiddelen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6.7</a:t>
            </a:r>
            <a:r>
              <a:rPr lang="nl-NL" sz="2800" b="1" dirty="0"/>
              <a:t> </a:t>
            </a:r>
            <a:r>
              <a:rPr lang="nl-NL" sz="2800" b="1" dirty="0" smtClean="0"/>
              <a:t>Vorkheftrucks en palletwagens</a:t>
            </a:r>
            <a:endParaRPr lang="nl-NL" sz="2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60232" y="1504253"/>
            <a:ext cx="1800200" cy="2163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48264" y="4437112"/>
            <a:ext cx="158115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jdelijke aanduiding voor inhoud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nl-NL" sz="2200" dirty="0" smtClean="0"/>
              <a:t>Veilig werken met vorkheftruck: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nl-NL" sz="2200" dirty="0" smtClean="0"/>
              <a:t>s</a:t>
            </a:r>
            <a:r>
              <a:rPr kumimoji="0" lang="nl-NL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tabiel</a:t>
            </a:r>
            <a:r>
              <a:rPr kumimoji="0" lang="nl-NL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beladen over beide</a:t>
            </a:r>
            <a:r>
              <a:rPr kumimoji="0" lang="nl-NL" sz="2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vorken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nl-NL" sz="2200" dirty="0" smtClean="0"/>
              <a:t>b</a:t>
            </a:r>
            <a:r>
              <a:rPr lang="nl-NL" sz="2200" baseline="0" dirty="0" smtClean="0"/>
              <a:t>estuurder</a:t>
            </a:r>
            <a:r>
              <a:rPr lang="nl-NL" sz="2200" dirty="0" smtClean="0"/>
              <a:t> minimaal 18 jaar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nl-NL" sz="2200" dirty="0" smtClean="0"/>
              <a:t>v</a:t>
            </a:r>
            <a:r>
              <a:rPr kumimoji="0" lang="nl-NL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eiligheidsgordel</a:t>
            </a:r>
            <a:r>
              <a:rPr kumimoji="0" lang="nl-NL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dragen is verplicht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nl-NL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nl-NL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nl-NL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Veilig werken met palletwagen: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nl-NL" sz="2200" dirty="0" smtClean="0"/>
              <a:t>let op de juiste werkhouding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nl-NL" sz="2200" dirty="0" smtClean="0"/>
              <a:t>niet te zwaar of te hoog beladen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nl-NL" sz="2200" dirty="0" smtClean="0"/>
              <a:t>g</a:t>
            </a:r>
            <a:r>
              <a:rPr kumimoji="0" lang="nl-NL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oed</a:t>
            </a:r>
            <a:r>
              <a:rPr kumimoji="0" lang="nl-NL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zicht</a:t>
            </a:r>
            <a:r>
              <a:rPr kumimoji="0" lang="nl-NL" sz="2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</a:t>
            </a:r>
            <a:r>
              <a:rPr kumimoji="0" lang="nl-NL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voldoende manoeuvreerruimte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nl-NL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nl-NL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nl-NL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nl-NL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9" name="Afgeronde rechthoek 8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229486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7. Specifieke werkomstandigheden</a:t>
            </a:r>
            <a: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7.1 Lassen, branden en snijden</a:t>
            </a:r>
            <a:endParaRPr lang="nl-NL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200" dirty="0" smtClean="0"/>
              <a:t>werkplek goed afschermen</a:t>
            </a:r>
          </a:p>
          <a:p>
            <a:r>
              <a:rPr lang="nl-NL" sz="2200" dirty="0" smtClean="0"/>
              <a:t>zorg voor voldoende afzuiging en ventilatie</a:t>
            </a:r>
          </a:p>
          <a:p>
            <a:r>
              <a:rPr lang="nl-NL" sz="2200" dirty="0" smtClean="0"/>
              <a:t>juiste </a:t>
            </a:r>
            <a:r>
              <a:rPr lang="nl-NL" sz="2200" dirty="0" err="1" smtClean="0"/>
              <a:t>PBM’s</a:t>
            </a:r>
            <a:r>
              <a:rPr lang="nl-NL" sz="2200" dirty="0" smtClean="0"/>
              <a:t> gebruiken</a:t>
            </a:r>
          </a:p>
          <a:p>
            <a:endParaRPr lang="nl-NL" sz="2200" dirty="0" smtClean="0"/>
          </a:p>
          <a:p>
            <a:endParaRPr lang="nl-NL" sz="2200" dirty="0"/>
          </a:p>
        </p:txBody>
      </p:sp>
      <p:pic>
        <p:nvPicPr>
          <p:cNvPr id="6" name="Afbeelding 5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40152" y="1988840"/>
            <a:ext cx="2880000" cy="3958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oneywell Lasbril Amigo Xanthos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11760" y="5013176"/>
            <a:ext cx="1224136" cy="1224136"/>
          </a:xfrm>
          <a:prstGeom prst="rect">
            <a:avLst/>
          </a:prstGeom>
          <a:noFill/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55576" y="4869160"/>
            <a:ext cx="1260000" cy="1258702"/>
          </a:xfrm>
          <a:prstGeom prst="rect">
            <a:avLst/>
          </a:prstGeom>
        </p:spPr>
      </p:pic>
      <p:pic>
        <p:nvPicPr>
          <p:cNvPr id="37892" name="Picture 4" descr="Weldas Katoen gevoerde Lashandschoenen 10-2101 Economy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23928" y="4941168"/>
            <a:ext cx="1619250" cy="1143001"/>
          </a:xfrm>
          <a:prstGeom prst="rect">
            <a:avLst/>
          </a:prstGeom>
          <a:noFill/>
        </p:spPr>
      </p:pic>
      <p:pic>
        <p:nvPicPr>
          <p:cNvPr id="11" name="imageFullScreen" descr="Portwest leren lasschort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95936" y="3356992"/>
            <a:ext cx="1499650" cy="149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2" name="Afgeronde rechthoek 11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7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Specifieke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werkomstandigheden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7.2 Sloopwerkzaamheden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l-NL" sz="2200" dirty="0" smtClean="0"/>
              <a:t>Risico’s:</a:t>
            </a:r>
          </a:p>
          <a:p>
            <a:r>
              <a:rPr lang="nl-NL" sz="2200" dirty="0" smtClean="0"/>
              <a:t>vallen en struikelen</a:t>
            </a:r>
          </a:p>
          <a:p>
            <a:r>
              <a:rPr lang="nl-NL" sz="2200" dirty="0" smtClean="0"/>
              <a:t>geraakt worden door puin</a:t>
            </a:r>
          </a:p>
          <a:p>
            <a:r>
              <a:rPr lang="nl-NL" sz="2200" dirty="0" smtClean="0"/>
              <a:t>gehoorschade door lawaai</a:t>
            </a:r>
          </a:p>
          <a:p>
            <a:r>
              <a:rPr lang="nl-NL" sz="2200" dirty="0" smtClean="0"/>
              <a:t>gevaarlijke stoffen (asbest, kwartsstof)</a:t>
            </a:r>
          </a:p>
          <a:p>
            <a:endParaRPr lang="nl-NL" sz="2200" dirty="0" smtClean="0"/>
          </a:p>
          <a:p>
            <a:pPr>
              <a:buNone/>
            </a:pPr>
            <a:r>
              <a:rPr lang="nl-NL" sz="2200" dirty="0" err="1" smtClean="0"/>
              <a:t>PBM’s</a:t>
            </a:r>
            <a:r>
              <a:rPr lang="nl-NL" sz="2200" dirty="0" smtClean="0"/>
              <a:t> dragen, minimaal:</a:t>
            </a:r>
          </a:p>
          <a:p>
            <a:r>
              <a:rPr lang="nl-NL" sz="2200" dirty="0" smtClean="0"/>
              <a:t>veiligheidshelm, overall, veiligheidsschoenen</a:t>
            </a:r>
          </a:p>
          <a:p>
            <a:r>
              <a:rPr lang="nl-NL" sz="2200" dirty="0" smtClean="0"/>
              <a:t>bij handmatig sloopwerk: veiligheidsbril/</a:t>
            </a:r>
            <a:r>
              <a:rPr lang="nl-NL" sz="2200" dirty="0" err="1" smtClean="0"/>
              <a:t>ruimzichtbril</a:t>
            </a:r>
            <a:endParaRPr lang="nl-NL" sz="2200" dirty="0" smtClean="0"/>
          </a:p>
          <a:p>
            <a:r>
              <a:rPr lang="nl-NL" sz="2200" dirty="0" smtClean="0"/>
              <a:t>adembescherming: stoffilter of </a:t>
            </a:r>
            <a:r>
              <a:rPr lang="nl-NL" sz="2200" dirty="0" err="1" smtClean="0"/>
              <a:t>filterbusmasker</a:t>
            </a:r>
            <a:r>
              <a:rPr lang="nl-NL" sz="2200" dirty="0" smtClean="0"/>
              <a:t> </a:t>
            </a:r>
          </a:p>
          <a:p>
            <a:endParaRPr lang="nl-NL" sz="2200" dirty="0" smtClean="0"/>
          </a:p>
          <a:p>
            <a:endParaRPr lang="nl-NL" sz="2200" dirty="0"/>
          </a:p>
        </p:txBody>
      </p:sp>
      <p:pic>
        <p:nvPicPr>
          <p:cNvPr id="5" name="Afbeelding 4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64088" y="1700808"/>
            <a:ext cx="3317009" cy="2182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417815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7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Specifieke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werkomstandigheden</a:t>
            </a:r>
            <a:br>
              <a:rPr lang="nl-NL" sz="18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7.3 Werken op hoogte</a:t>
            </a:r>
            <a:r>
              <a:rPr lang="nl-NL" sz="3200" b="1" dirty="0"/>
              <a:t>	</a:t>
            </a:r>
            <a:endParaRPr lang="nl-NL" sz="3200" dirty="0"/>
          </a:p>
        </p:txBody>
      </p:sp>
      <p:pic>
        <p:nvPicPr>
          <p:cNvPr id="3074" name="Picture 2" descr="E:\10030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92280" y="1628800"/>
            <a:ext cx="1728192" cy="2304256"/>
          </a:xfrm>
          <a:prstGeom prst="rect">
            <a:avLst/>
          </a:prstGeom>
          <a:noFill/>
        </p:spPr>
      </p:pic>
      <p:pic>
        <p:nvPicPr>
          <p:cNvPr id="3075" name="Picture 3" descr="E:\100803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92280" y="4149080"/>
            <a:ext cx="1728032" cy="2304043"/>
          </a:xfrm>
          <a:prstGeom prst="rect">
            <a:avLst/>
          </a:prstGeom>
          <a:noFill/>
        </p:spPr>
      </p:pic>
      <p:sp>
        <p:nvSpPr>
          <p:cNvPr id="8" name="Tekstvak 7"/>
          <p:cNvSpPr txBox="1"/>
          <p:nvPr/>
        </p:nvSpPr>
        <p:spPr>
          <a:xfrm>
            <a:off x="611560" y="1628801"/>
            <a:ext cx="626469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dirty="0" smtClean="0"/>
              <a:t>Vanaf 2,5 meter veiligheidsmaatregelen: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 werkvloeren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 openingen afzetten met hekwerk en leuningen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 vloeropeningen dichtleggen indien mogelijk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 gebruik dakrandbeveiliging bij werken op daken</a:t>
            </a:r>
          </a:p>
          <a:p>
            <a:endParaRPr lang="nl-NL" sz="2200" dirty="0" smtClean="0"/>
          </a:p>
          <a:p>
            <a:r>
              <a:rPr lang="nl-NL" sz="2200" dirty="0" smtClean="0"/>
              <a:t>PBM: veiligheidsharnas</a:t>
            </a:r>
          </a:p>
          <a:p>
            <a:endParaRPr lang="nl-NL" sz="2200" dirty="0" smtClean="0"/>
          </a:p>
          <a:p>
            <a:r>
              <a:rPr lang="nl-NL" sz="2200" dirty="0" smtClean="0"/>
              <a:t>Werken op daken: let op weersomstandigheden!</a:t>
            </a:r>
          </a:p>
          <a:p>
            <a:endParaRPr lang="nl-NL" sz="2200" dirty="0" smtClean="0"/>
          </a:p>
          <a:p>
            <a:endParaRPr lang="nl-NL" sz="2200" dirty="0" smtClean="0"/>
          </a:p>
          <a:p>
            <a:endParaRPr lang="nl-NL" sz="2200" dirty="0" smtClean="0"/>
          </a:p>
          <a:p>
            <a:endParaRPr lang="nl-NL" sz="2200" dirty="0" smtClean="0"/>
          </a:p>
          <a:p>
            <a:endParaRPr lang="nl-NL" sz="2200" dirty="0" smtClean="0"/>
          </a:p>
          <a:p>
            <a:endParaRPr lang="nl-NL" sz="2200" dirty="0"/>
          </a:p>
        </p:txBody>
      </p:sp>
      <p:pic>
        <p:nvPicPr>
          <p:cNvPr id="9" name="Afbeelding 8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3568" y="4941168"/>
            <a:ext cx="3397969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1" name="Afgeronde rechthoek 10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48068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280314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1. Regelgeving en 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veiligheidsregels</a:t>
            </a:r>
            <a:b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1.1 Veiligheid </a:t>
            </a:r>
            <a:r>
              <a:rPr lang="nl-NL" sz="2800" b="1" dirty="0"/>
              <a:t>en gezondheid (V&amp;G</a:t>
            </a:r>
            <a:r>
              <a:rPr lang="nl-NL" sz="2800" b="1" dirty="0" smtClean="0"/>
              <a:t>)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>
              <a:buNone/>
            </a:pPr>
            <a:r>
              <a:rPr lang="nl-NL" sz="2400" dirty="0" smtClean="0"/>
              <a:t>Inspectie SZW:</a:t>
            </a:r>
          </a:p>
          <a:p>
            <a:r>
              <a:rPr lang="nl-NL" sz="2400" dirty="0" smtClean="0"/>
              <a:t>toezicht op naleving V&amp;</a:t>
            </a:r>
            <a:r>
              <a:rPr lang="nl-NL" sz="2400" dirty="0" err="1" smtClean="0"/>
              <a:t>G-wetgeving</a:t>
            </a:r>
            <a:r>
              <a:rPr lang="nl-NL" sz="2400" dirty="0" smtClean="0"/>
              <a:t> en Arbeidstijdenwet</a:t>
            </a:r>
          </a:p>
          <a:p>
            <a:pPr>
              <a:buNone/>
            </a:pPr>
            <a:endParaRPr lang="nl-NL" sz="2400" dirty="0" smtClean="0"/>
          </a:p>
          <a:p>
            <a:r>
              <a:rPr lang="nl-NL" sz="2400" dirty="0"/>
              <a:t>m</a:t>
            </a:r>
            <a:r>
              <a:rPr lang="nl-NL" sz="2400" dirty="0" smtClean="0"/>
              <a:t>aatregelen, proces verbaal of stilleggen werk bij misstanden</a:t>
            </a:r>
            <a:endParaRPr lang="nl-NL" sz="2400" dirty="0"/>
          </a:p>
          <a:p>
            <a:pPr>
              <a:buNone/>
            </a:pPr>
            <a:endParaRPr lang="nl-NL" sz="2400" dirty="0" smtClean="0"/>
          </a:p>
          <a:p>
            <a:r>
              <a:rPr lang="nl-NL" sz="2400" dirty="0" smtClean="0"/>
              <a:t>onderzoek na ongevallen</a:t>
            </a:r>
          </a:p>
          <a:p>
            <a:pPr>
              <a:buNone/>
            </a:pPr>
            <a:endParaRPr lang="nl-NL" sz="2400" dirty="0" smtClean="0"/>
          </a:p>
          <a:p>
            <a:pPr>
              <a:spcBef>
                <a:spcPts val="0"/>
              </a:spcBef>
              <a:buNone/>
            </a:pPr>
            <a:r>
              <a:rPr lang="nl-NL" sz="2400" dirty="0" smtClean="0"/>
              <a:t>Ernstige arbeidsongevallen verplicht en direct melden!</a:t>
            </a:r>
            <a:endParaRPr lang="nl-NL" sz="24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284536"/>
            <a:ext cx="1187624" cy="100811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/>
              <a:t>t</a:t>
            </a:r>
            <a:r>
              <a:rPr lang="nl-NL" sz="1400" b="1" dirty="0" smtClean="0"/>
              <a:t>hema</a:t>
            </a:r>
          </a:p>
          <a:p>
            <a:pPr algn="ctr"/>
            <a:r>
              <a:rPr lang="nl-NL" sz="3200" b="1" dirty="0"/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82061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7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Specifieke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werkomstandigheden</a:t>
            </a:r>
            <a:br>
              <a:rPr lang="nl-NL" sz="18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7.4 Graafwerkzaamheden</a:t>
            </a:r>
            <a:endParaRPr lang="nl-NL" sz="2800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l-NL" sz="2200" dirty="0" smtClean="0"/>
              <a:t>Veiligheid bij graafwerkzaamheden:</a:t>
            </a:r>
          </a:p>
          <a:p>
            <a:r>
              <a:rPr lang="nl-NL" sz="2200" dirty="0" err="1" smtClean="0"/>
              <a:t>KLIC-melding</a:t>
            </a:r>
            <a:r>
              <a:rPr lang="nl-NL" sz="2200" dirty="0" smtClean="0"/>
              <a:t> en handmatig voorsteken</a:t>
            </a:r>
          </a:p>
          <a:p>
            <a:r>
              <a:rPr lang="nl-NL" sz="2200" dirty="0" smtClean="0"/>
              <a:t>veilig talud, voldoende stutvoorzieningen</a:t>
            </a:r>
          </a:p>
          <a:p>
            <a:r>
              <a:rPr lang="nl-NL" sz="2200" dirty="0" smtClean="0"/>
              <a:t>geen gasflessen in diepe sleuf</a:t>
            </a:r>
          </a:p>
          <a:p>
            <a:r>
              <a:rPr lang="nl-NL" sz="2200" dirty="0" smtClean="0"/>
              <a:t>maatregelen om vallen in de sleuf te voorkomen</a:t>
            </a:r>
          </a:p>
          <a:p>
            <a:pPr>
              <a:buNone/>
            </a:pPr>
            <a:endParaRPr lang="nl-NL" sz="2200" dirty="0" smtClean="0"/>
          </a:p>
          <a:p>
            <a:pPr>
              <a:buNone/>
            </a:pPr>
            <a:r>
              <a:rPr lang="nl-NL" sz="2200" dirty="0" smtClean="0"/>
              <a:t>Graven in vervuilde grond: extra maatregelen</a:t>
            </a:r>
          </a:p>
          <a:p>
            <a:endParaRPr lang="nl-NL" sz="2200" dirty="0" smtClean="0"/>
          </a:p>
          <a:p>
            <a:endParaRPr lang="nl-NL" sz="2200" dirty="0"/>
          </a:p>
        </p:txBody>
      </p:sp>
      <p:pic>
        <p:nvPicPr>
          <p:cNvPr id="7" name="Picture 1" descr="F:\VCA boeken versie 5.0\afbeeldingen\CIMG155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40152" y="3843046"/>
            <a:ext cx="2722249" cy="2041687"/>
          </a:xfrm>
          <a:prstGeom prst="rect">
            <a:avLst/>
          </a:prstGeom>
          <a:noFill/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9" name="Afgeronde rechthoek 8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99133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7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Specifieke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werkomstandigheden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7.5 Materialen voor werken op hoogte (1)</a:t>
            </a:r>
            <a:endParaRPr lang="nl-NL" sz="2800" dirty="0"/>
          </a:p>
        </p:txBody>
      </p:sp>
      <p:pic>
        <p:nvPicPr>
          <p:cNvPr id="4098" name="Picture 2" descr="E:\11010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92280" y="1628800"/>
            <a:ext cx="1620180" cy="2160240"/>
          </a:xfrm>
          <a:prstGeom prst="rect">
            <a:avLst/>
          </a:prstGeom>
          <a:noFill/>
        </p:spPr>
      </p:pic>
      <p:sp>
        <p:nvSpPr>
          <p:cNvPr id="6" name="Tekstvak 5"/>
          <p:cNvSpPr txBox="1"/>
          <p:nvPr/>
        </p:nvSpPr>
        <p:spPr>
          <a:xfrm>
            <a:off x="395536" y="1628800"/>
            <a:ext cx="63367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5113" indent="-265113" eaLnBrk="0" hangingPunct="0"/>
            <a:r>
              <a:rPr lang="nl-NL" sz="2200" dirty="0" smtClean="0"/>
              <a:t>Aandachtspunten bij het werken met ladders:</a:t>
            </a:r>
          </a:p>
          <a:p>
            <a:pPr marL="265113" indent="-265113" eaLnBrk="0" hangingPunct="0">
              <a:buFontTx/>
              <a:buChar char="•"/>
            </a:pPr>
            <a:r>
              <a:rPr lang="nl-NL" sz="2200" dirty="0" smtClean="0"/>
              <a:t>in goede staat houden</a:t>
            </a:r>
          </a:p>
          <a:p>
            <a:pPr marL="265113" indent="-265113" eaLnBrk="0" hangingPunct="0">
              <a:buFontTx/>
              <a:buChar char="•"/>
            </a:pPr>
            <a:r>
              <a:rPr lang="nl-NL" sz="2200" dirty="0" smtClean="0"/>
              <a:t>niet verven</a:t>
            </a:r>
          </a:p>
          <a:p>
            <a:pPr marL="265113" indent="-265113" eaLnBrk="0" hangingPunct="0">
              <a:buFontTx/>
              <a:buChar char="•"/>
            </a:pPr>
            <a:r>
              <a:rPr lang="nl-NL" sz="2200" dirty="0" smtClean="0"/>
              <a:t>niet zelf repareren</a:t>
            </a:r>
          </a:p>
          <a:p>
            <a:pPr marL="265113" indent="-265113" eaLnBrk="0" hangingPunct="0">
              <a:buFontTx/>
              <a:buChar char="•"/>
            </a:pPr>
            <a:r>
              <a:rPr lang="nl-NL" sz="2200" dirty="0" smtClean="0"/>
              <a:t>zorgvuldig en goed opstellen</a:t>
            </a:r>
          </a:p>
          <a:p>
            <a:pPr marL="265113" indent="-265113" eaLnBrk="0" hangingPunct="0">
              <a:buFontTx/>
              <a:buChar char="•"/>
            </a:pPr>
            <a:r>
              <a:rPr lang="nl-NL" sz="2200" dirty="0" smtClean="0"/>
              <a:t>op de juiste wijze gebruiken</a:t>
            </a:r>
            <a:endParaRPr lang="nl-NL" sz="2200" dirty="0"/>
          </a:p>
        </p:txBody>
      </p:sp>
      <p:pic>
        <p:nvPicPr>
          <p:cNvPr id="4099" name="Picture 3" descr="E:\rolsteiger als werkplekmagazijn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16216" y="4509120"/>
            <a:ext cx="2160000" cy="1620000"/>
          </a:xfrm>
          <a:prstGeom prst="rect">
            <a:avLst/>
          </a:prstGeom>
          <a:noFill/>
        </p:spPr>
      </p:pic>
      <p:sp>
        <p:nvSpPr>
          <p:cNvPr id="8" name="Tekstvak 7"/>
          <p:cNvSpPr txBox="1"/>
          <p:nvPr/>
        </p:nvSpPr>
        <p:spPr>
          <a:xfrm>
            <a:off x="539552" y="4077072"/>
            <a:ext cx="590465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200" dirty="0" smtClean="0"/>
              <a:t>Aandachtspunten bij het werken met rolsteigers:</a:t>
            </a:r>
          </a:p>
          <a:p>
            <a:pPr marL="265113" indent="-265113" eaLnBrk="0" hangingPunct="0">
              <a:buFontTx/>
              <a:buChar char="•"/>
            </a:pPr>
            <a:r>
              <a:rPr lang="nl-NL" sz="2200" dirty="0" smtClean="0"/>
              <a:t>wielen blokkeren</a:t>
            </a:r>
          </a:p>
          <a:p>
            <a:pPr marL="265113" indent="-265113" eaLnBrk="0" hangingPunct="0">
              <a:buFontTx/>
              <a:buChar char="•"/>
            </a:pPr>
            <a:r>
              <a:rPr lang="nl-NL" sz="2200" dirty="0" smtClean="0"/>
              <a:t>van binnenuit beklimmen</a:t>
            </a:r>
          </a:p>
          <a:p>
            <a:pPr marL="265113" indent="-265113" eaLnBrk="0" hangingPunct="0">
              <a:buFontTx/>
              <a:buChar char="•"/>
            </a:pPr>
            <a:r>
              <a:rPr lang="nl-NL" sz="2200" dirty="0" smtClean="0"/>
              <a:t>niet verplaatsen als er iemand op staat</a:t>
            </a:r>
          </a:p>
          <a:p>
            <a:pPr marL="265113" indent="-265113" eaLnBrk="0" hangingPunct="0">
              <a:buFontTx/>
              <a:buChar char="•"/>
            </a:pPr>
            <a:r>
              <a:rPr lang="nl-NL" sz="2200" dirty="0" smtClean="0"/>
              <a:t>verrijden op vlakke ondergrond door 2 personen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0" name="Afgeronde rechthoek 9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219943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250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7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Specifieke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werkomstandigheden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7.5 Materialen voor werken op hoogte (1)</a:t>
            </a:r>
            <a:endParaRPr lang="nl-NL" sz="28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64288" y="1412776"/>
            <a:ext cx="1664727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76256" y="4581128"/>
            <a:ext cx="1260026" cy="1527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kstvak 8"/>
          <p:cNvSpPr txBox="1"/>
          <p:nvPr/>
        </p:nvSpPr>
        <p:spPr>
          <a:xfrm>
            <a:off x="323528" y="1556793"/>
            <a:ext cx="6408712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nl-NL" sz="2200" dirty="0" smtClean="0"/>
              <a:t>  streng verboden zelf te (ver)bouwen aan steiger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nl-NL" sz="2200" dirty="0" smtClean="0"/>
              <a:t>   geen materiaal achterlaten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nl-NL" sz="2200" dirty="0" smtClean="0"/>
              <a:t>   gebruik geen los klimmateriaal op de  </a:t>
            </a:r>
          </a:p>
          <a:p>
            <a:pPr>
              <a:defRPr/>
            </a:pPr>
            <a:r>
              <a:rPr lang="nl-NL" sz="2200" dirty="0" smtClean="0"/>
              <a:t>    steiger.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nl-NL" sz="2200" dirty="0" smtClean="0"/>
              <a:t>   let op de maximale belasting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nl-NL" sz="2200" dirty="0" smtClean="0"/>
              <a:t>   gebruik stortkokers voor afvoer materiaal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nl-NL" sz="2200" dirty="0" smtClean="0"/>
              <a:t>   gebruik de bouwlift veilig (personenlift of</a:t>
            </a:r>
          </a:p>
          <a:p>
            <a:pPr>
              <a:defRPr/>
            </a:pPr>
            <a:r>
              <a:rPr lang="nl-NL" sz="2200" dirty="0" smtClean="0"/>
              <a:t>     goederenlift)</a:t>
            </a:r>
          </a:p>
          <a:p>
            <a:pPr>
              <a:defRPr/>
            </a:pPr>
            <a:endParaRPr lang="nl-NL" sz="2200" dirty="0" smtClean="0"/>
          </a:p>
          <a:p>
            <a:pPr>
              <a:defRPr/>
            </a:pPr>
            <a:r>
              <a:rPr lang="nl-NL" sz="2200" dirty="0" smtClean="0"/>
              <a:t>Steigerkaart geeft veiligheidsstatus aan.</a:t>
            </a:r>
          </a:p>
          <a:p>
            <a:pPr>
              <a:defRPr/>
            </a:pPr>
            <a:endParaRPr lang="nl-NL" sz="2200" dirty="0" smtClean="0"/>
          </a:p>
          <a:p>
            <a:pPr>
              <a:defRPr/>
            </a:pPr>
            <a:r>
              <a:rPr lang="nl-NL" sz="2200" dirty="0" smtClean="0"/>
              <a:t>Geen steigerkaart of gebreken? Steiger niet betreden!</a:t>
            </a:r>
          </a:p>
          <a:p>
            <a:pPr>
              <a:defRPr/>
            </a:pPr>
            <a:endParaRPr lang="nl-NL" sz="2400" dirty="0" smtClean="0"/>
          </a:p>
          <a:p>
            <a:pPr>
              <a:defRPr/>
            </a:pPr>
            <a:endParaRPr lang="nl-NL" sz="2400" dirty="0" smtClean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1" name="Afgeronde rechthoek 10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7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Specifieke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werkomstandigheden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7.6 Materialen voor werken op hoogte (2)</a:t>
            </a:r>
            <a:endParaRPr lang="nl-NL" sz="2800" dirty="0"/>
          </a:p>
        </p:txBody>
      </p:sp>
      <p:pic>
        <p:nvPicPr>
          <p:cNvPr id="8" name="Tijdelijke aanduiding voor inhoud 7" descr="Hoogwerkelaag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 rot="16200000">
            <a:off x="7056276" y="4329100"/>
            <a:ext cx="2016225" cy="1512169"/>
          </a:xfrm>
        </p:spPr>
      </p:pic>
      <p:pic>
        <p:nvPicPr>
          <p:cNvPr id="1029" name="Picture 5" descr="Afbeelding: verreiker met werkbak">
            <a:hlinkClick r:id="rId3" tooltip="Afbeelding: verreiker met werkbak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304" y="1916832"/>
            <a:ext cx="1512168" cy="2016224"/>
          </a:xfrm>
          <a:prstGeom prst="rect">
            <a:avLst/>
          </a:prstGeom>
          <a:noFill/>
        </p:spPr>
      </p:pic>
      <p:sp>
        <p:nvSpPr>
          <p:cNvPr id="10" name="Rechthoek 9"/>
          <p:cNvSpPr/>
          <p:nvPr/>
        </p:nvSpPr>
        <p:spPr>
          <a:xfrm>
            <a:off x="611560" y="1700808"/>
            <a:ext cx="626469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nl-NL" sz="2200" dirty="0" smtClean="0"/>
              <a:t>Veilig werken met een hoogwerkers en hangsteigers: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nl-NL" sz="2200" dirty="0" smtClean="0"/>
              <a:t>  alleen als je een instructie hebt gehad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nl-NL" sz="2200" dirty="0" smtClean="0"/>
              <a:t>  bij storing niet verder werken maar (laten)   </a:t>
            </a:r>
          </a:p>
          <a:p>
            <a:pPr>
              <a:defRPr/>
            </a:pPr>
            <a:r>
              <a:rPr lang="nl-NL" sz="2200" dirty="0" smtClean="0"/>
              <a:t>    repareren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nl-NL" sz="2200" dirty="0" smtClean="0"/>
              <a:t>  nooit gebruiksklaar achterlaten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nl-NL" sz="2200" dirty="0" smtClean="0"/>
              <a:t>  risicovolle omgeving? Begeleiding op de grond!</a:t>
            </a:r>
          </a:p>
          <a:p>
            <a:pPr>
              <a:defRPr/>
            </a:pPr>
            <a:endParaRPr lang="nl-NL" sz="2200" dirty="0" smtClean="0"/>
          </a:p>
          <a:p>
            <a:pPr>
              <a:defRPr/>
            </a:pPr>
            <a:r>
              <a:rPr lang="nl-NL" sz="2200" dirty="0" smtClean="0"/>
              <a:t>Hulpmiddelen gebruiken voor communicatie: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nl-NL" sz="2200" dirty="0" smtClean="0"/>
              <a:t>   vanaf 25 m verplicht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nl-NL" sz="2200" dirty="0" smtClean="0"/>
              <a:t>   als normale communicatie niet mogelijk is</a:t>
            </a:r>
          </a:p>
          <a:p>
            <a:pPr>
              <a:buFont typeface="Arial" pitchFamily="34" charset="0"/>
              <a:buChar char="•"/>
              <a:defRPr/>
            </a:pPr>
            <a:endParaRPr lang="nl-NL" sz="2200" dirty="0" smtClean="0"/>
          </a:p>
          <a:p>
            <a:pPr>
              <a:buFont typeface="Arial" pitchFamily="34" charset="0"/>
              <a:buChar char="•"/>
              <a:defRPr/>
            </a:pPr>
            <a:endParaRPr lang="nl-NL" sz="2200" dirty="0" smtClean="0"/>
          </a:p>
          <a:p>
            <a:pPr>
              <a:defRPr/>
            </a:pPr>
            <a:r>
              <a:rPr lang="nl-NL" sz="2200" dirty="0" smtClean="0"/>
              <a:t>PBM: veiligheidsharnas met vallijn</a:t>
            </a:r>
          </a:p>
        </p:txBody>
      </p:sp>
      <p:pic>
        <p:nvPicPr>
          <p:cNvPr id="13" name="Afbeelding 12" descr="dsc05148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868144" y="4509120"/>
            <a:ext cx="138494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1" name="Afgeronde rechthoek 10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133789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https://arbovriendelijkehulpmiddelen.volandis.nl/images/hulpmiddelen/manbak-kraa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52120" y="1564287"/>
            <a:ext cx="3127623" cy="4177532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57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7. Specifieke werkomstandigheden</a:t>
            </a:r>
            <a: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7.6 Materialen voor werken op hoogte (2)</a:t>
            </a:r>
            <a:endParaRPr lang="nl-NL" sz="2800" dirty="0"/>
          </a:p>
        </p:txBody>
      </p:sp>
      <p:sp>
        <p:nvSpPr>
          <p:cNvPr id="4" name="Rechthoek 3"/>
          <p:cNvSpPr/>
          <p:nvPr/>
        </p:nvSpPr>
        <p:spPr>
          <a:xfrm>
            <a:off x="323527" y="1556792"/>
            <a:ext cx="5472609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-457200">
              <a:defRPr/>
            </a:pPr>
            <a:r>
              <a:rPr lang="nl-NL" sz="2200" dirty="0" smtClean="0"/>
              <a:t>Veilig werken met een werkbak: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nl-NL" sz="2000" dirty="0" smtClean="0"/>
              <a:t>alleen gebruiken als het echt niet anders kan vanaf </a:t>
            </a:r>
            <a:r>
              <a:rPr lang="nl-NL" sz="2000" dirty="0"/>
              <a:t>windkracht 7 </a:t>
            </a:r>
            <a:r>
              <a:rPr lang="nl-NL" sz="2000" dirty="0" err="1"/>
              <a:t>Bft</a:t>
            </a:r>
            <a:r>
              <a:rPr lang="nl-NL" sz="2000" dirty="0"/>
              <a:t> </a:t>
            </a:r>
            <a:r>
              <a:rPr lang="nl-NL" sz="2000" dirty="0" smtClean="0"/>
              <a:t>verboden;</a:t>
            </a:r>
            <a:endParaRPr lang="nl-NL" sz="2000" dirty="0"/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nl-NL" sz="2000" dirty="0" smtClean="0"/>
              <a:t>de kraanmachinist en persoon in de werkbak    </a:t>
            </a:r>
          </a:p>
          <a:p>
            <a:pPr marL="180000" indent="-180000">
              <a:defRPr/>
            </a:pPr>
            <a:r>
              <a:rPr lang="nl-NL" sz="2000" dirty="0" smtClean="0"/>
              <a:t>   moeten elkaar zien en verstaan (portofoon);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nl-NL" sz="2000" dirty="0" smtClean="0"/>
              <a:t>iedere persoon in de werkbak draagt een individueel veiligheidsharnas (vast aan de werkbak); </a:t>
            </a:r>
          </a:p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nl-NL" sz="2000" dirty="0" smtClean="0"/>
              <a:t>in- of uitstappen alleen toegestaan als werkbak op stevige ondergrond staat.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5600" indent="-355600">
              <a:buNone/>
              <a:defRPr/>
            </a:pPr>
            <a:r>
              <a:rPr lang="nl-NL" sz="2200" dirty="0" smtClean="0">
                <a:ea typeface="ＭＳ Ｐゴシック" pitchFamily="34" charset="-128"/>
              </a:rPr>
              <a:t>Risico’s besloten ruimten:</a:t>
            </a:r>
          </a:p>
          <a:p>
            <a:pPr marL="355600" indent="-355600">
              <a:defRPr/>
            </a:pPr>
            <a:r>
              <a:rPr lang="nl-NL" sz="2200" dirty="0" smtClean="0">
                <a:ea typeface="ＭＳ Ｐゴシック" pitchFamily="34" charset="-128"/>
              </a:rPr>
              <a:t>brand en explosie</a:t>
            </a:r>
          </a:p>
          <a:p>
            <a:pPr marL="355600" indent="-355600">
              <a:defRPr/>
            </a:pPr>
            <a:r>
              <a:rPr lang="nl-NL" sz="2200" dirty="0" smtClean="0">
                <a:ea typeface="ＭＳ Ｐゴシック" pitchFamily="34" charset="-128"/>
              </a:rPr>
              <a:t>aanwezigheid gevaarlijke stoffen</a:t>
            </a:r>
          </a:p>
          <a:p>
            <a:pPr marL="355600" indent="-355600">
              <a:defRPr/>
            </a:pPr>
            <a:r>
              <a:rPr lang="nl-NL" sz="2200" dirty="0" smtClean="0">
                <a:ea typeface="ＭＳ Ｐゴシック" pitchFamily="34" charset="-128"/>
              </a:rPr>
              <a:t>zuurstoftekort</a:t>
            </a:r>
          </a:p>
          <a:p>
            <a:pPr marL="355600" indent="-355600">
              <a:defRPr/>
            </a:pPr>
            <a:r>
              <a:rPr lang="nl-NL" sz="2200" dirty="0" smtClean="0">
                <a:ea typeface="ＭＳ Ｐゴシック" pitchFamily="34" charset="-128"/>
              </a:rPr>
              <a:t>elektrocutie</a:t>
            </a:r>
          </a:p>
          <a:p>
            <a:pPr marL="355600" indent="-355600">
              <a:defRPr/>
            </a:pPr>
            <a:r>
              <a:rPr lang="nl-NL" sz="2200" dirty="0">
                <a:ea typeface="ＭＳ Ｐゴシック" pitchFamily="34" charset="-128"/>
              </a:rPr>
              <a:t>v</a:t>
            </a:r>
            <a:r>
              <a:rPr lang="nl-NL" sz="2200" dirty="0" smtClean="0">
                <a:ea typeface="ＭＳ Ｐゴシック" pitchFamily="34" charset="-128"/>
              </a:rPr>
              <a:t>allen en struikelen</a:t>
            </a:r>
          </a:p>
          <a:p>
            <a:endParaRPr lang="nl-NL" dirty="0"/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68144" y="1988840"/>
            <a:ext cx="298132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50825" y="274819"/>
            <a:ext cx="8229600" cy="106613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7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Specifieke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werkomstandigheden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7.7 besloten ruimten</a:t>
            </a:r>
            <a:endParaRPr lang="nl-NL" sz="2800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nl-NL" sz="2200" b="1" dirty="0" smtClean="0"/>
              <a:t>Veilig werken in besloten ruimten:</a:t>
            </a:r>
          </a:p>
          <a:p>
            <a:r>
              <a:rPr lang="nl-NL" sz="2200" dirty="0" smtClean="0"/>
              <a:t>werkvergunning</a:t>
            </a:r>
          </a:p>
          <a:p>
            <a:r>
              <a:rPr lang="nl-NL" sz="2200" dirty="0" smtClean="0"/>
              <a:t>metingen voor betreden </a:t>
            </a:r>
          </a:p>
          <a:p>
            <a:r>
              <a:rPr lang="nl-NL" sz="2200" dirty="0" smtClean="0"/>
              <a:t>gebruik juiste gereedschappen</a:t>
            </a:r>
          </a:p>
          <a:p>
            <a:r>
              <a:rPr lang="nl-NL" sz="2200" dirty="0" smtClean="0"/>
              <a:t>veilige spanning (50V</a:t>
            </a:r>
            <a:r>
              <a:rPr lang="nl-NL" sz="2000" dirty="0" smtClean="0"/>
              <a:t>~ of 110 V=)</a:t>
            </a:r>
          </a:p>
          <a:p>
            <a:r>
              <a:rPr lang="nl-NL" sz="2200" dirty="0" smtClean="0"/>
              <a:t>waarschuwingsborden bij toegang</a:t>
            </a:r>
          </a:p>
          <a:p>
            <a:r>
              <a:rPr lang="nl-NL" sz="2200" dirty="0" smtClean="0"/>
              <a:t>noodprocedure</a:t>
            </a:r>
          </a:p>
          <a:p>
            <a:r>
              <a:rPr lang="nl-NL" sz="2200" dirty="0" smtClean="0"/>
              <a:t>toezicht: veiligheidswacht, mangatwacht</a:t>
            </a:r>
          </a:p>
          <a:p>
            <a:endParaRPr lang="nl-NL" sz="2200" dirty="0" smtClean="0"/>
          </a:p>
          <a:p>
            <a:pPr>
              <a:buNone/>
            </a:pPr>
            <a:r>
              <a:rPr lang="nl-NL" sz="2200" dirty="0" err="1" smtClean="0"/>
              <a:t>PBM’s</a:t>
            </a:r>
            <a:r>
              <a:rPr lang="nl-NL" sz="2200" dirty="0" smtClean="0"/>
              <a:t>: tenminste overall, veiligheidsschoenen</a:t>
            </a:r>
          </a:p>
          <a:p>
            <a:pPr>
              <a:buNone/>
            </a:pPr>
            <a:r>
              <a:rPr lang="nl-NL" sz="2200" dirty="0" smtClean="0"/>
              <a:t>Industrie: veiligheidshelm en veiligheidsbril</a:t>
            </a:r>
          </a:p>
          <a:p>
            <a:pPr>
              <a:buNone/>
            </a:pPr>
            <a:r>
              <a:rPr lang="nl-NL" sz="2200" dirty="0" smtClean="0"/>
              <a:t>Soms ook adembescherming nodig.</a:t>
            </a:r>
            <a:endParaRPr lang="nl-NL" sz="2200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250825" y="274819"/>
            <a:ext cx="8229600" cy="106613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7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Specifieke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werkomstandigheden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7.7 besloten ruimten</a:t>
            </a:r>
            <a:endParaRPr lang="nl-NL" sz="2800" dirty="0"/>
          </a:p>
        </p:txBody>
      </p:sp>
      <p:pic>
        <p:nvPicPr>
          <p:cNvPr id="10240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92280" y="1700808"/>
            <a:ext cx="1728192" cy="4735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7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Specifieke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werkomstandigheden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7.7 besloten ruimten</a:t>
            </a:r>
            <a:endParaRPr lang="nl-NL" sz="2800" dirty="0"/>
          </a:p>
        </p:txBody>
      </p:sp>
      <p:pic>
        <p:nvPicPr>
          <p:cNvPr id="6" name="Picture 1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80112" y="1556792"/>
            <a:ext cx="315555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kstvak 8"/>
          <p:cNvSpPr txBox="1"/>
          <p:nvPr/>
        </p:nvSpPr>
        <p:spPr>
          <a:xfrm>
            <a:off x="467544" y="1628800"/>
            <a:ext cx="489654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dirty="0" smtClean="0"/>
              <a:t>Veilig stellen van werkplek: </a:t>
            </a:r>
          </a:p>
          <a:p>
            <a:endParaRPr lang="nl-NL" sz="2200" dirty="0" smtClean="0"/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steekflens plaatsen in leidingwerk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zo dicht mogelijk voor de werkplek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na de afsluiter</a:t>
            </a:r>
            <a:endParaRPr lang="nl-NL" sz="2200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146440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81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8. Gevaarlijke stoffen</a:t>
            </a:r>
            <a: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8.1 Risico’s en veiligheidsmaatregelen </a:t>
            </a:r>
            <a:endParaRPr lang="nl-NL" sz="2800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6871" name="Picture 7" descr="Exploding bomb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2080" y="1844824"/>
            <a:ext cx="952500" cy="952500"/>
          </a:xfrm>
          <a:prstGeom prst="rect">
            <a:avLst/>
          </a:prstGeom>
          <a:noFill/>
        </p:spPr>
      </p:pic>
      <p:pic>
        <p:nvPicPr>
          <p:cNvPr id="36873" name="Picture 9" descr="Skull and crossbones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64088" y="2996952"/>
            <a:ext cx="952500" cy="952500"/>
          </a:xfrm>
          <a:prstGeom prst="rect">
            <a:avLst/>
          </a:prstGeom>
          <a:noFill/>
        </p:spPr>
      </p:pic>
      <p:pic>
        <p:nvPicPr>
          <p:cNvPr id="36875" name="Picture 11" descr="Flam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68344" y="1772816"/>
            <a:ext cx="952500" cy="952500"/>
          </a:xfrm>
          <a:prstGeom prst="rect">
            <a:avLst/>
          </a:prstGeom>
          <a:noFill/>
        </p:spPr>
      </p:pic>
      <p:pic>
        <p:nvPicPr>
          <p:cNvPr id="36877" name="Picture 13" descr="Environment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44208" y="4221088"/>
            <a:ext cx="952500" cy="952500"/>
          </a:xfrm>
          <a:prstGeom prst="rect">
            <a:avLst/>
          </a:prstGeom>
          <a:noFill/>
        </p:spPr>
      </p:pic>
      <p:pic>
        <p:nvPicPr>
          <p:cNvPr id="36879" name="Picture 15" descr="Exclamation mark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44208" y="2996952"/>
            <a:ext cx="952500" cy="952500"/>
          </a:xfrm>
          <a:prstGeom prst="rect">
            <a:avLst/>
          </a:prstGeom>
          <a:noFill/>
        </p:spPr>
      </p:pic>
      <p:pic>
        <p:nvPicPr>
          <p:cNvPr id="36881" name="Picture 17" descr="Flame over circle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444208" y="1772816"/>
            <a:ext cx="952500" cy="952500"/>
          </a:xfrm>
          <a:prstGeom prst="rect">
            <a:avLst/>
          </a:prstGeom>
          <a:noFill/>
        </p:spPr>
      </p:pic>
      <p:pic>
        <p:nvPicPr>
          <p:cNvPr id="36883" name="Picture 19" descr="Gas cylinder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668344" y="4221088"/>
            <a:ext cx="952500" cy="952500"/>
          </a:xfrm>
          <a:prstGeom prst="rect">
            <a:avLst/>
          </a:prstGeom>
          <a:noFill/>
        </p:spPr>
      </p:pic>
      <p:pic>
        <p:nvPicPr>
          <p:cNvPr id="36887" name="Picture 23" descr="Corrosion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364088" y="4221088"/>
            <a:ext cx="952500" cy="952500"/>
          </a:xfrm>
          <a:prstGeom prst="rect">
            <a:avLst/>
          </a:prstGeom>
          <a:noFill/>
        </p:spPr>
      </p:pic>
      <p:pic>
        <p:nvPicPr>
          <p:cNvPr id="36889" name="Picture 25" descr="Health Hazard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668344" y="2996952"/>
            <a:ext cx="952500" cy="952500"/>
          </a:xfrm>
          <a:prstGeom prst="rect">
            <a:avLst/>
          </a:prstGeom>
          <a:noFill/>
        </p:spPr>
      </p:pic>
      <p:pic>
        <p:nvPicPr>
          <p:cNvPr id="36890" name="Picture 26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154538" y="5226263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kstvak 21"/>
          <p:cNvSpPr txBox="1"/>
          <p:nvPr/>
        </p:nvSpPr>
        <p:spPr>
          <a:xfrm>
            <a:off x="5148064" y="2132856"/>
            <a:ext cx="31683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2200" dirty="0"/>
          </a:p>
        </p:txBody>
      </p:sp>
      <p:sp>
        <p:nvSpPr>
          <p:cNvPr id="23" name="Tekstvak 22"/>
          <p:cNvSpPr txBox="1"/>
          <p:nvPr/>
        </p:nvSpPr>
        <p:spPr>
          <a:xfrm>
            <a:off x="611560" y="1844824"/>
            <a:ext cx="439248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dirty="0" smtClean="0"/>
              <a:t>Op het etiket: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(chemische) naam van de stof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 gevarensymbool / pictogram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 </a:t>
            </a:r>
            <a:r>
              <a:rPr lang="nl-NL" sz="2200" dirty="0" err="1" smtClean="0"/>
              <a:t>H-zinnen</a:t>
            </a:r>
            <a:endParaRPr lang="nl-NL" sz="2200" dirty="0" smtClean="0"/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 </a:t>
            </a:r>
            <a:r>
              <a:rPr lang="nl-NL" sz="2200" dirty="0" err="1" smtClean="0"/>
              <a:t>P-zinnen</a:t>
            </a:r>
            <a:endParaRPr lang="nl-NL" sz="2200" dirty="0" smtClean="0"/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 naam fabrikant / leverancier</a:t>
            </a:r>
          </a:p>
          <a:p>
            <a:pPr>
              <a:buFont typeface="Arial" pitchFamily="34" charset="0"/>
              <a:buChar char="•"/>
            </a:pPr>
            <a:endParaRPr lang="nl-NL" sz="2200" dirty="0" smtClean="0"/>
          </a:p>
          <a:p>
            <a:pPr>
              <a:buFont typeface="Arial" pitchFamily="34" charset="0"/>
              <a:buChar char="•"/>
            </a:pPr>
            <a:endParaRPr lang="nl-NL" sz="2200" dirty="0" smtClean="0"/>
          </a:p>
          <a:p>
            <a:r>
              <a:rPr lang="nl-NL" sz="2200" dirty="0" smtClean="0"/>
              <a:t>Bij of op de verpakking: gebruiksinstructie in het Nederlands</a:t>
            </a:r>
          </a:p>
          <a:p>
            <a:pPr>
              <a:buFont typeface="Arial" pitchFamily="34" charset="0"/>
              <a:buChar char="•"/>
            </a:pPr>
            <a:endParaRPr lang="nl-NL" dirty="0"/>
          </a:p>
        </p:txBody>
      </p:sp>
      <p:pic>
        <p:nvPicPr>
          <p:cNvPr id="16" name="Afbeelding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7" name="Afgeronde rechthoek 16"/>
          <p:cNvSpPr/>
          <p:nvPr/>
        </p:nvSpPr>
        <p:spPr>
          <a:xfrm>
            <a:off x="7956376" y="274819"/>
            <a:ext cx="1187624" cy="100811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B</a:t>
            </a:r>
            <a:endParaRPr lang="nl-NL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Text Box 4"/>
          <p:cNvSpPr txBox="1">
            <a:spLocks noChangeArrowheads="1"/>
          </p:cNvSpPr>
          <p:nvPr/>
        </p:nvSpPr>
        <p:spPr bwMode="auto">
          <a:xfrm>
            <a:off x="6615113" y="3700463"/>
            <a:ext cx="21240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nl-NL" dirty="0"/>
              <a:t>reactiviteit</a:t>
            </a:r>
          </a:p>
          <a:p>
            <a:pPr eaLnBrk="0" hangingPunct="0"/>
            <a:r>
              <a:rPr lang="nl-NL" dirty="0"/>
              <a:t>instabiliteit</a:t>
            </a:r>
          </a:p>
        </p:txBody>
      </p:sp>
      <p:sp>
        <p:nvSpPr>
          <p:cNvPr id="67588" name="Text Box 5"/>
          <p:cNvSpPr txBox="1">
            <a:spLocks noChangeArrowheads="1"/>
          </p:cNvSpPr>
          <p:nvPr/>
        </p:nvSpPr>
        <p:spPr bwMode="auto">
          <a:xfrm>
            <a:off x="3973463" y="197137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nl-NL" dirty="0"/>
              <a:t>brandgevaar</a:t>
            </a:r>
          </a:p>
        </p:txBody>
      </p:sp>
      <p:sp>
        <p:nvSpPr>
          <p:cNvPr id="67589" name="Text Box 6"/>
          <p:cNvSpPr txBox="1">
            <a:spLocks noChangeArrowheads="1"/>
          </p:cNvSpPr>
          <p:nvPr/>
        </p:nvSpPr>
        <p:spPr bwMode="auto">
          <a:xfrm>
            <a:off x="1315906" y="3777611"/>
            <a:ext cx="20177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nl-NL" dirty="0" err="1"/>
              <a:t>gezondheids</a:t>
            </a:r>
            <a:r>
              <a:rPr lang="nl-NL" dirty="0"/>
              <a:t>-</a:t>
            </a:r>
          </a:p>
          <a:p>
            <a:pPr eaLnBrk="0" hangingPunct="0"/>
            <a:r>
              <a:rPr lang="nl-NL" dirty="0"/>
              <a:t>gevaar</a:t>
            </a:r>
          </a:p>
        </p:txBody>
      </p:sp>
      <p:sp>
        <p:nvSpPr>
          <p:cNvPr id="67590" name="Text Box 7"/>
          <p:cNvSpPr txBox="1">
            <a:spLocks noChangeArrowheads="1"/>
          </p:cNvSpPr>
          <p:nvPr/>
        </p:nvSpPr>
        <p:spPr bwMode="auto">
          <a:xfrm>
            <a:off x="3381070" y="5726904"/>
            <a:ext cx="4308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nl-NL" dirty="0"/>
              <a:t>bijzondere aanduidingen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203848" y="2564904"/>
            <a:ext cx="2895600" cy="2908300"/>
            <a:chOff x="1920" y="1672"/>
            <a:chExt cx="1824" cy="1832"/>
          </a:xfrm>
        </p:grpSpPr>
        <p:sp>
          <p:nvSpPr>
            <p:cNvPr id="67599" name="Rectangle 9"/>
            <p:cNvSpPr>
              <a:spLocks noChangeArrowheads="1"/>
            </p:cNvSpPr>
            <p:nvPr/>
          </p:nvSpPr>
          <p:spPr bwMode="auto">
            <a:xfrm rot="-2693669">
              <a:off x="1920" y="2208"/>
              <a:ext cx="768" cy="768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nl-NL"/>
            </a:p>
          </p:txBody>
        </p:sp>
        <p:sp>
          <p:nvSpPr>
            <p:cNvPr id="67600" name="Rectangle 10"/>
            <p:cNvSpPr>
              <a:spLocks noChangeArrowheads="1"/>
            </p:cNvSpPr>
            <p:nvPr/>
          </p:nvSpPr>
          <p:spPr bwMode="auto">
            <a:xfrm rot="-2693669">
              <a:off x="2467" y="1672"/>
              <a:ext cx="746" cy="768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nl-NL"/>
            </a:p>
          </p:txBody>
        </p:sp>
        <p:sp>
          <p:nvSpPr>
            <p:cNvPr id="67601" name="Rectangle 11"/>
            <p:cNvSpPr>
              <a:spLocks noChangeArrowheads="1"/>
            </p:cNvSpPr>
            <p:nvPr/>
          </p:nvSpPr>
          <p:spPr bwMode="auto">
            <a:xfrm rot="-2693669">
              <a:off x="2976" y="2208"/>
              <a:ext cx="768" cy="768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nl-NL"/>
            </a:p>
          </p:txBody>
        </p:sp>
        <p:sp>
          <p:nvSpPr>
            <p:cNvPr id="67602" name="Rectangle 12"/>
            <p:cNvSpPr>
              <a:spLocks noChangeArrowheads="1"/>
            </p:cNvSpPr>
            <p:nvPr/>
          </p:nvSpPr>
          <p:spPr bwMode="auto">
            <a:xfrm rot="-2693669">
              <a:off x="2448" y="2736"/>
              <a:ext cx="768" cy="76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nl-NL"/>
            </a:p>
          </p:txBody>
        </p:sp>
      </p:grpSp>
      <p:sp>
        <p:nvSpPr>
          <p:cNvPr id="67592" name="Text Box 13"/>
          <p:cNvSpPr txBox="1">
            <a:spLocks noChangeArrowheads="1"/>
          </p:cNvSpPr>
          <p:nvPr/>
        </p:nvSpPr>
        <p:spPr bwMode="auto">
          <a:xfrm>
            <a:off x="3563888" y="3717032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nl-NL" sz="3200" dirty="0"/>
              <a:t>1</a:t>
            </a:r>
          </a:p>
        </p:txBody>
      </p:sp>
      <p:sp>
        <p:nvSpPr>
          <p:cNvPr id="67593" name="Text Box 14"/>
          <p:cNvSpPr txBox="1">
            <a:spLocks noChangeArrowheads="1"/>
          </p:cNvSpPr>
          <p:nvPr/>
        </p:nvSpPr>
        <p:spPr bwMode="auto">
          <a:xfrm>
            <a:off x="4427984" y="2780928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nl-NL" sz="3200" dirty="0"/>
              <a:t>2</a:t>
            </a:r>
          </a:p>
        </p:txBody>
      </p:sp>
      <p:sp>
        <p:nvSpPr>
          <p:cNvPr id="67594" name="Text Box 15"/>
          <p:cNvSpPr txBox="1">
            <a:spLocks noChangeArrowheads="1"/>
          </p:cNvSpPr>
          <p:nvPr/>
        </p:nvSpPr>
        <p:spPr bwMode="auto">
          <a:xfrm>
            <a:off x="5292080" y="3717032"/>
            <a:ext cx="36004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nl-NL" sz="3200" dirty="0"/>
              <a:t>0</a:t>
            </a:r>
          </a:p>
        </p:txBody>
      </p:sp>
      <p:sp>
        <p:nvSpPr>
          <p:cNvPr id="67595" name="Text Box 16"/>
          <p:cNvSpPr txBox="1">
            <a:spLocks noChangeArrowheads="1"/>
          </p:cNvSpPr>
          <p:nvPr/>
        </p:nvSpPr>
        <p:spPr bwMode="auto">
          <a:xfrm>
            <a:off x="4427984" y="4581128"/>
            <a:ext cx="4778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nl-NL" sz="3200" strike="sngStrike" dirty="0" smtClean="0"/>
              <a:t>w</a:t>
            </a:r>
            <a:endParaRPr lang="nl-NL" sz="3200" strike="sngStrike" dirty="0"/>
          </a:p>
        </p:txBody>
      </p:sp>
      <p:sp>
        <p:nvSpPr>
          <p:cNvPr id="19" name="Titel 1"/>
          <p:cNvSpPr txBox="1">
            <a:spLocks/>
          </p:cNvSpPr>
          <p:nvPr/>
        </p:nvSpPr>
        <p:spPr>
          <a:xfrm>
            <a:off x="230369" y="28965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8. Gevaarlijke stoffen</a:t>
            </a:r>
            <a:r>
              <a:rPr kumimoji="0" lang="nl-NL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nl-NL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nl-NL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8.1 Gevarendiamant</a:t>
            </a:r>
            <a:endParaRPr kumimoji="0" lang="nl-NL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7" name="Afbeelding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18" name="Afgeronde rechthoek 17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C</a:t>
            </a:r>
            <a:endParaRPr lang="nl-NL" sz="4000" b="1" dirty="0"/>
          </a:p>
        </p:txBody>
      </p:sp>
      <p:sp>
        <p:nvSpPr>
          <p:cNvPr id="21" name="Rechthoek 20"/>
          <p:cNvSpPr/>
          <p:nvPr/>
        </p:nvSpPr>
        <p:spPr>
          <a:xfrm>
            <a:off x="0" y="0"/>
            <a:ext cx="9144000" cy="188640"/>
          </a:xfrm>
          <a:prstGeom prst="rect">
            <a:avLst/>
          </a:prstGeom>
          <a:solidFill>
            <a:srgbClr val="328E57"/>
          </a:solidFill>
          <a:ln>
            <a:solidFill>
              <a:srgbClr val="328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0831" y="1844824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  <a:buNone/>
              <a:defRPr/>
            </a:pPr>
            <a:r>
              <a:rPr lang="nl-NL" dirty="0">
                <a:ea typeface="ＭＳ Ｐゴシック" charset="0"/>
              </a:rPr>
              <a:t>Interne </a:t>
            </a:r>
            <a:r>
              <a:rPr lang="nl-NL" dirty="0" smtClean="0">
                <a:ea typeface="ＭＳ Ｐゴシック" charset="0"/>
              </a:rPr>
              <a:t>ondersteuning bij </a:t>
            </a:r>
            <a:r>
              <a:rPr lang="nl-NL" dirty="0" err="1" smtClean="0">
                <a:ea typeface="ＭＳ Ｐゴシック" charset="0"/>
              </a:rPr>
              <a:t>arbozaken</a:t>
            </a:r>
            <a:r>
              <a:rPr lang="nl-NL" dirty="0" smtClean="0">
                <a:ea typeface="ＭＳ Ｐゴシック" charset="0"/>
              </a:rPr>
              <a:t> door preventiemedewerker</a:t>
            </a:r>
          </a:p>
          <a:p>
            <a:pPr>
              <a:lnSpc>
                <a:spcPct val="150000"/>
              </a:lnSpc>
              <a:buNone/>
              <a:defRPr/>
            </a:pPr>
            <a:endParaRPr lang="nl-NL" dirty="0">
              <a:ea typeface="ＭＳ Ｐゴシック" charset="0"/>
            </a:endParaRPr>
          </a:p>
          <a:p>
            <a:pPr>
              <a:lnSpc>
                <a:spcPct val="150000"/>
              </a:lnSpc>
              <a:buNone/>
              <a:defRPr/>
            </a:pPr>
            <a:r>
              <a:rPr lang="nl-NL" dirty="0" smtClean="0">
                <a:ea typeface="ＭＳ Ｐゴシック" charset="0"/>
              </a:rPr>
              <a:t>Externe </a:t>
            </a:r>
            <a:r>
              <a:rPr lang="nl-NL" dirty="0" err="1">
                <a:ea typeface="ＭＳ Ｐゴシック" charset="0"/>
              </a:rPr>
              <a:t>a</a:t>
            </a:r>
            <a:r>
              <a:rPr lang="nl-NL" dirty="0" err="1" smtClean="0">
                <a:ea typeface="ＭＳ Ｐゴシック" charset="0"/>
              </a:rPr>
              <a:t>rbodeskundige</a:t>
            </a:r>
            <a:r>
              <a:rPr lang="nl-NL" dirty="0" smtClean="0">
                <a:ea typeface="ＭＳ Ｐゴシック" charset="0"/>
              </a:rPr>
              <a:t> (arbodienst en bedrijfsarts) voor</a:t>
            </a:r>
            <a:r>
              <a:rPr lang="nl-NL" dirty="0">
                <a:ea typeface="ＭＳ Ｐゴシック" charset="0"/>
              </a:rPr>
              <a:t>: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nl-NL" dirty="0" smtClean="0">
                <a:ea typeface="ＭＳ Ｐゴシック" charset="0"/>
              </a:rPr>
              <a:t>ondersteuning bij opstellen RI&amp;E en toetsing</a:t>
            </a:r>
            <a:endParaRPr lang="nl-NL" dirty="0">
              <a:ea typeface="ＭＳ Ｐゴシック" charset="0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nl-NL" dirty="0" smtClean="0">
                <a:ea typeface="ＭＳ Ｐゴシック" charset="0"/>
              </a:rPr>
              <a:t>onderzoeken </a:t>
            </a:r>
            <a:r>
              <a:rPr lang="nl-NL" dirty="0">
                <a:ea typeface="ＭＳ Ｐゴシック" charset="0"/>
              </a:rPr>
              <a:t>naar geluidsbelasting, klimaat, fysieke belasting en gevaarlijke stoffen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nl-NL" dirty="0" smtClean="0">
                <a:ea typeface="ＭＳ Ｐゴシック" charset="0"/>
              </a:rPr>
              <a:t>periodiek </a:t>
            </a:r>
            <a:r>
              <a:rPr lang="nl-NL" dirty="0">
                <a:ea typeface="ＭＳ Ｐゴシック" charset="0"/>
              </a:rPr>
              <a:t>gezondheidskundig onderzoek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nl-NL" dirty="0" smtClean="0">
                <a:ea typeface="ＭＳ Ｐゴシック" charset="0"/>
              </a:rPr>
              <a:t>begeleiding </a:t>
            </a:r>
            <a:r>
              <a:rPr lang="nl-NL" dirty="0">
                <a:ea typeface="ＭＳ Ｐゴシック" charset="0"/>
              </a:rPr>
              <a:t>van zieke werknemers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nl-NL" dirty="0" smtClean="0">
                <a:ea typeface="ＭＳ Ｐゴシック" charset="0"/>
              </a:rPr>
              <a:t>medische </a:t>
            </a:r>
            <a:r>
              <a:rPr lang="nl-NL" dirty="0">
                <a:ea typeface="ＭＳ Ｐゴシック" charset="0"/>
              </a:rPr>
              <a:t>keuringen (voor sommige functies verplicht)</a:t>
            </a:r>
          </a:p>
          <a:p>
            <a:endParaRPr lang="nl-NL" dirty="0"/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251520" y="28453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kumimoji="0" lang="nl-NL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 Regelgeving en veiligheidsregels</a:t>
            </a:r>
          </a:p>
          <a:p>
            <a:pPr>
              <a:spcBef>
                <a:spcPct val="0"/>
              </a:spcBef>
              <a:defRPr/>
            </a:pPr>
            <a:r>
              <a:rPr lang="nl-NL" sz="2800" b="1" noProof="0" dirty="0" smtClean="0">
                <a:latin typeface="+mj-lt"/>
                <a:ea typeface="+mj-ea"/>
                <a:cs typeface="+mj-cs"/>
              </a:rPr>
              <a:t>1.2 preventie en deskundige bijstand</a:t>
            </a:r>
            <a:endParaRPr kumimoji="0" lang="nl-NL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284536"/>
            <a:ext cx="1187624" cy="100811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/>
              <a:t>t</a:t>
            </a:r>
            <a:r>
              <a:rPr lang="nl-NL" sz="1400" b="1" dirty="0" smtClean="0"/>
              <a:t>hema</a:t>
            </a:r>
          </a:p>
          <a:p>
            <a:pPr algn="ctr"/>
            <a:r>
              <a:rPr lang="nl-NL" sz="3200" b="1" dirty="0"/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8085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8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Gevaarlijke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stoffen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8.2 Blootstelling aan gevaarlijke stoffen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l-NL" sz="2200" dirty="0" smtClean="0"/>
              <a:t>Opname via:</a:t>
            </a:r>
          </a:p>
          <a:p>
            <a:r>
              <a:rPr lang="nl-NL" sz="2200" dirty="0" smtClean="0"/>
              <a:t>spijsvertering</a:t>
            </a:r>
          </a:p>
          <a:p>
            <a:r>
              <a:rPr lang="nl-NL" sz="2200" dirty="0" smtClean="0"/>
              <a:t>ademhaling</a:t>
            </a:r>
          </a:p>
          <a:p>
            <a:r>
              <a:rPr lang="nl-NL" sz="2200" dirty="0" smtClean="0"/>
              <a:t>huid</a:t>
            </a:r>
          </a:p>
          <a:p>
            <a:pPr>
              <a:buNone/>
            </a:pPr>
            <a:endParaRPr lang="nl-NL" sz="2200" dirty="0" smtClean="0"/>
          </a:p>
          <a:p>
            <a:pPr>
              <a:buNone/>
            </a:pPr>
            <a:r>
              <a:rPr lang="nl-NL" sz="2200" dirty="0" smtClean="0"/>
              <a:t>Maatregelen ter voorkoming van blootstelling:</a:t>
            </a:r>
          </a:p>
          <a:p>
            <a:r>
              <a:rPr lang="nl-NL" sz="2200" dirty="0" smtClean="0"/>
              <a:t>bronaanpak</a:t>
            </a:r>
          </a:p>
          <a:p>
            <a:r>
              <a:rPr lang="nl-NL" sz="2200" dirty="0" smtClean="0"/>
              <a:t>ventilatie</a:t>
            </a:r>
          </a:p>
          <a:p>
            <a:r>
              <a:rPr lang="nl-NL" sz="2200" dirty="0" smtClean="0"/>
              <a:t>scheiden mens en bron</a:t>
            </a:r>
          </a:p>
          <a:p>
            <a:r>
              <a:rPr lang="nl-NL" sz="2200" dirty="0" err="1" smtClean="0"/>
              <a:t>PBM’s</a:t>
            </a:r>
            <a:endParaRPr lang="nl-NL" sz="2200" dirty="0" smtClean="0"/>
          </a:p>
          <a:p>
            <a:endParaRPr lang="nl-NL" sz="2200" dirty="0" smtClean="0"/>
          </a:p>
        </p:txBody>
      </p:sp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72200" y="2060848"/>
            <a:ext cx="223837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C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31337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44708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8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Gevaarlijke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stoffen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8.3 Grenswaarden en reukwaarneming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l-NL" sz="2200" dirty="0" smtClean="0"/>
              <a:t>Vergiftiging:</a:t>
            </a:r>
          </a:p>
          <a:p>
            <a:r>
              <a:rPr lang="nl-NL" sz="2200" dirty="0" smtClean="0"/>
              <a:t>acuut</a:t>
            </a:r>
          </a:p>
          <a:p>
            <a:r>
              <a:rPr lang="nl-NL" sz="2200" dirty="0" smtClean="0"/>
              <a:t>chronisch</a:t>
            </a:r>
          </a:p>
          <a:p>
            <a:endParaRPr lang="nl-NL" sz="2200" dirty="0" smtClean="0"/>
          </a:p>
          <a:p>
            <a:pPr>
              <a:buNone/>
            </a:pPr>
            <a:r>
              <a:rPr lang="nl-NL" sz="2200" dirty="0" smtClean="0"/>
              <a:t>Grenswaarde: </a:t>
            </a:r>
          </a:p>
          <a:p>
            <a:r>
              <a:rPr lang="nl-NL" sz="2200" dirty="0" smtClean="0"/>
              <a:t>8 uur/dag,  40 uur/week</a:t>
            </a:r>
          </a:p>
          <a:p>
            <a:r>
              <a:rPr lang="nl-NL" sz="2200" dirty="0" smtClean="0"/>
              <a:t>volwassen, gezond persoon</a:t>
            </a:r>
          </a:p>
          <a:p>
            <a:r>
              <a:rPr lang="nl-NL" sz="2200" dirty="0" smtClean="0"/>
              <a:t>normale werkomstandigheden</a:t>
            </a:r>
          </a:p>
          <a:p>
            <a:endParaRPr lang="nl-NL" sz="2200" dirty="0" smtClean="0"/>
          </a:p>
          <a:p>
            <a:pPr>
              <a:buNone/>
            </a:pPr>
            <a:r>
              <a:rPr lang="nl-NL" sz="2200" dirty="0" smtClean="0"/>
              <a:t>Reukgrens: geen goede aanduiding!</a:t>
            </a:r>
            <a:endParaRPr lang="nl-NL" sz="2200" dirty="0"/>
          </a:p>
        </p:txBody>
      </p:sp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76256" y="3356992"/>
            <a:ext cx="189547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C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61252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65212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8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Gevaarlijke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stoffen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8.4 Veel voorkomende gevaarlijke stoffen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Font typeface="Arial" charset="0"/>
              <a:buNone/>
              <a:defRPr/>
            </a:pPr>
            <a:r>
              <a:rPr lang="nl-NL" dirty="0" smtClean="0"/>
              <a:t>Soorten:</a:t>
            </a:r>
          </a:p>
          <a:p>
            <a:pPr>
              <a:lnSpc>
                <a:spcPct val="150000"/>
              </a:lnSpc>
              <a:defRPr/>
            </a:pPr>
            <a:r>
              <a:rPr lang="nl-NL" dirty="0" smtClean="0"/>
              <a:t>(Organische) oplosmiddelen</a:t>
            </a:r>
          </a:p>
          <a:p>
            <a:pPr>
              <a:lnSpc>
                <a:spcPct val="150000"/>
              </a:lnSpc>
              <a:defRPr/>
            </a:pPr>
            <a:r>
              <a:rPr lang="nl-NL" dirty="0" smtClean="0"/>
              <a:t>Cyclische verbindingen</a:t>
            </a:r>
          </a:p>
          <a:p>
            <a:pPr>
              <a:lnSpc>
                <a:spcPct val="150000"/>
              </a:lnSpc>
              <a:defRPr/>
            </a:pPr>
            <a:r>
              <a:rPr lang="nl-NL" dirty="0" smtClean="0"/>
              <a:t>Zuren en logen</a:t>
            </a:r>
          </a:p>
          <a:p>
            <a:pPr>
              <a:lnSpc>
                <a:spcPct val="150000"/>
              </a:lnSpc>
              <a:defRPr/>
            </a:pPr>
            <a:r>
              <a:rPr lang="nl-NL" dirty="0" smtClean="0"/>
              <a:t>Zware metalen</a:t>
            </a:r>
          </a:p>
          <a:p>
            <a:pPr>
              <a:lnSpc>
                <a:spcPct val="150000"/>
              </a:lnSpc>
              <a:defRPr/>
            </a:pPr>
            <a:r>
              <a:rPr lang="nl-NL" dirty="0" smtClean="0"/>
              <a:t>Koolmonoxide</a:t>
            </a:r>
          </a:p>
          <a:p>
            <a:pPr>
              <a:lnSpc>
                <a:spcPct val="150000"/>
              </a:lnSpc>
              <a:defRPr/>
            </a:pPr>
            <a:r>
              <a:rPr lang="nl-NL" dirty="0" smtClean="0"/>
              <a:t>Asbest</a:t>
            </a:r>
          </a:p>
          <a:p>
            <a:pPr>
              <a:lnSpc>
                <a:spcPct val="150000"/>
              </a:lnSpc>
              <a:defRPr/>
            </a:pPr>
            <a:r>
              <a:rPr lang="nl-NL" dirty="0" smtClean="0"/>
              <a:t>Cement</a:t>
            </a:r>
          </a:p>
          <a:p>
            <a:pPr>
              <a:lnSpc>
                <a:spcPct val="150000"/>
              </a:lnSpc>
              <a:defRPr/>
            </a:pPr>
            <a:r>
              <a:rPr lang="nl-NL" dirty="0" smtClean="0"/>
              <a:t>Huishoudmiddelen</a:t>
            </a:r>
          </a:p>
          <a:p>
            <a:endParaRPr lang="nl-NL" dirty="0"/>
          </a:p>
        </p:txBody>
      </p:sp>
      <p:pic>
        <p:nvPicPr>
          <p:cNvPr id="31747" name="Picture 3" descr="F:\VCA boeken versie 5.0\afbeeldingen\PBNA-03.ope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32240" y="3356992"/>
            <a:ext cx="1736725" cy="2397125"/>
          </a:xfrm>
          <a:prstGeom prst="rect">
            <a:avLst/>
          </a:prstGeom>
          <a:noFill/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C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145370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65212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8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Gevaarlijke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stoffen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8.4 Asbest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  <a:buNone/>
              <a:defRPr/>
            </a:pPr>
            <a:r>
              <a:rPr lang="nl-NL" sz="2000" dirty="0" smtClean="0">
                <a:ea typeface="ＭＳ Ｐゴシック" charset="0"/>
              </a:rPr>
              <a:t>Verwerken en bewerken asbest is verboden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nl-NL" sz="2000" dirty="0" smtClean="0">
                <a:ea typeface="ＭＳ Ｐゴシック" charset="0"/>
              </a:rPr>
              <a:t>Beroepsmatig omgaan met asbest alleen: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000" dirty="0" smtClean="0">
                <a:ea typeface="ＭＳ Ｐゴシック" charset="0"/>
              </a:rPr>
              <a:t>bij slopen/verwijderen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000" dirty="0" smtClean="0">
                <a:ea typeface="ＭＳ Ｐゴシック" charset="0"/>
              </a:rPr>
              <a:t>onderhoud/reparatie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000" dirty="0" smtClean="0">
                <a:ea typeface="ＭＳ Ｐゴシック" charset="0"/>
              </a:rPr>
              <a:t>vrijstelling/ontheffing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000" dirty="0" smtClean="0"/>
              <a:t>Deskundig Toezichthouder (DTA) aanwezig</a:t>
            </a:r>
          </a:p>
          <a:p>
            <a:pPr marL="265113" indent="-265113">
              <a:spcBef>
                <a:spcPts val="0"/>
              </a:spcBef>
              <a:buNone/>
              <a:defRPr/>
            </a:pPr>
            <a:endParaRPr lang="nl-NL" sz="2000" dirty="0" smtClean="0"/>
          </a:p>
          <a:p>
            <a:pPr marL="265113" indent="-265113">
              <a:spcBef>
                <a:spcPts val="0"/>
              </a:spcBef>
              <a:buNone/>
              <a:defRPr/>
            </a:pPr>
            <a:r>
              <a:rPr lang="nl-NL" sz="2000" dirty="0" smtClean="0"/>
              <a:t>Vermoeden van asbesthoudend materiaal?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000" dirty="0"/>
              <a:t>w</a:t>
            </a:r>
            <a:r>
              <a:rPr lang="nl-NL" sz="2000" dirty="0" smtClean="0"/>
              <a:t>erk stilleggen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000" dirty="0" smtClean="0"/>
              <a:t>monster LATEN nemen door onafhankelijk laboratorium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000" dirty="0" smtClean="0"/>
              <a:t>verwijderen alleen door deskundig bedrijf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000" dirty="0" err="1" smtClean="0"/>
              <a:t>KOMO-procescertificaat</a:t>
            </a:r>
            <a:r>
              <a:rPr lang="nl-NL" sz="2000" dirty="0" smtClean="0"/>
              <a:t> asbest verwijderen voor aannemers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000" dirty="0"/>
              <a:t>m</a:t>
            </a:r>
            <a:r>
              <a:rPr lang="nl-NL" sz="2000" dirty="0" smtClean="0"/>
              <a:t>edewerkers asbestsaneringswerkzaamheden volgens schriftelijk plan opleiden</a:t>
            </a:r>
          </a:p>
          <a:p>
            <a:pPr marL="0" indent="0">
              <a:spcBef>
                <a:spcPts val="0"/>
              </a:spcBef>
              <a:buFont typeface="Arial" charset="0"/>
              <a:buNone/>
              <a:defRPr/>
            </a:pPr>
            <a:endParaRPr lang="nl-NL" sz="2000" dirty="0"/>
          </a:p>
        </p:txBody>
      </p:sp>
      <p:pic>
        <p:nvPicPr>
          <p:cNvPr id="5" name="Picture 12" descr="Asbestwaarschuwi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80312" y="1772816"/>
            <a:ext cx="1447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C</a:t>
            </a:r>
            <a:endParaRPr lang="nl-NL" sz="4000" b="1" dirty="0"/>
          </a:p>
        </p:txBody>
      </p:sp>
      <p:sp>
        <p:nvSpPr>
          <p:cNvPr id="8" name="Rechthoek 7"/>
          <p:cNvSpPr/>
          <p:nvPr/>
        </p:nvSpPr>
        <p:spPr>
          <a:xfrm>
            <a:off x="0" y="0"/>
            <a:ext cx="9144000" cy="188640"/>
          </a:xfrm>
          <a:prstGeom prst="rect">
            <a:avLst/>
          </a:prstGeom>
          <a:solidFill>
            <a:srgbClr val="328E57"/>
          </a:solidFill>
          <a:ln>
            <a:solidFill>
              <a:srgbClr val="328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7685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6448" y="277180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8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Gevaarlijke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stoffen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8.5 Biologische stoffen</a:t>
            </a:r>
            <a:endParaRPr lang="nl-NL" sz="2800" dirty="0"/>
          </a:p>
        </p:txBody>
      </p:sp>
      <p:sp>
        <p:nvSpPr>
          <p:cNvPr id="5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Font typeface="Arial" charset="0"/>
              <a:buNone/>
              <a:defRPr/>
            </a:pPr>
            <a:r>
              <a:rPr lang="nl-NL" sz="3100" dirty="0" smtClean="0">
                <a:ea typeface="ＭＳ Ｐゴシック" pitchFamily="34" charset="-128"/>
              </a:rPr>
              <a:t>Risico’</a:t>
            </a:r>
            <a:r>
              <a:rPr lang="nl-NL" altLang="ja-JP" sz="3100" dirty="0" smtClean="0">
                <a:ea typeface="ＭＳ Ｐゴシック" pitchFamily="34" charset="-128"/>
              </a:rPr>
              <a:t>s bij blootstelling:</a:t>
            </a:r>
          </a:p>
          <a:p>
            <a:pPr marL="355600" indent="-355600">
              <a:lnSpc>
                <a:spcPct val="120000"/>
              </a:lnSpc>
              <a:defRPr/>
            </a:pPr>
            <a:r>
              <a:rPr lang="nl-NL" sz="3100" dirty="0" smtClean="0">
                <a:ea typeface="ＭＳ Ｐゴシック" pitchFamily="34" charset="-128"/>
              </a:rPr>
              <a:t>infecties;</a:t>
            </a:r>
          </a:p>
          <a:p>
            <a:pPr marL="355600" indent="-355600">
              <a:lnSpc>
                <a:spcPct val="120000"/>
              </a:lnSpc>
              <a:defRPr/>
            </a:pPr>
            <a:r>
              <a:rPr lang="nl-NL" sz="3100" dirty="0" smtClean="0">
                <a:ea typeface="ＭＳ Ｐゴシック" pitchFamily="34" charset="-128"/>
              </a:rPr>
              <a:t>vergiftigingen;</a:t>
            </a:r>
          </a:p>
          <a:p>
            <a:pPr marL="355600" indent="-355600">
              <a:lnSpc>
                <a:spcPct val="120000"/>
              </a:lnSpc>
              <a:defRPr/>
            </a:pPr>
            <a:r>
              <a:rPr lang="nl-NL" sz="3100" dirty="0" smtClean="0">
                <a:ea typeface="ＭＳ Ｐゴシック" pitchFamily="34" charset="-128"/>
              </a:rPr>
              <a:t>allergie;</a:t>
            </a:r>
          </a:p>
          <a:p>
            <a:pPr marL="355600" indent="-355600">
              <a:lnSpc>
                <a:spcPct val="120000"/>
              </a:lnSpc>
              <a:defRPr/>
            </a:pPr>
            <a:r>
              <a:rPr lang="nl-NL" sz="3100" dirty="0" smtClean="0">
                <a:ea typeface="ＭＳ Ｐゴシック" pitchFamily="34" charset="-128"/>
              </a:rPr>
              <a:t>schimmels.</a:t>
            </a:r>
          </a:p>
          <a:p>
            <a:pPr marL="0" indent="0">
              <a:lnSpc>
                <a:spcPct val="120000"/>
              </a:lnSpc>
              <a:defRPr/>
            </a:pPr>
            <a:endParaRPr lang="nl-NL" sz="3100" dirty="0" smtClean="0">
              <a:ea typeface="ＭＳ Ｐゴシック" pitchFamily="34" charset="-128"/>
            </a:endParaRPr>
          </a:p>
          <a:p>
            <a:pPr marL="0" indent="0">
              <a:lnSpc>
                <a:spcPct val="120000"/>
              </a:lnSpc>
              <a:buFont typeface="Arial" charset="0"/>
              <a:buNone/>
              <a:defRPr/>
            </a:pPr>
            <a:r>
              <a:rPr lang="nl-NL" sz="3100" dirty="0" smtClean="0">
                <a:ea typeface="ＭＳ Ｐゴシック" pitchFamily="34" charset="-128"/>
              </a:rPr>
              <a:t>Wanneer?</a:t>
            </a:r>
          </a:p>
          <a:p>
            <a:pPr marL="355600" indent="-355600">
              <a:lnSpc>
                <a:spcPct val="120000"/>
              </a:lnSpc>
              <a:defRPr/>
            </a:pPr>
            <a:r>
              <a:rPr lang="nl-NL" sz="3100" dirty="0" smtClean="0">
                <a:ea typeface="ＭＳ Ｐゴシック" pitchFamily="34" charset="-128"/>
              </a:rPr>
              <a:t>bij contact met dieren</a:t>
            </a:r>
          </a:p>
          <a:p>
            <a:pPr marL="355600" indent="-355600">
              <a:lnSpc>
                <a:spcPct val="120000"/>
              </a:lnSpc>
              <a:defRPr/>
            </a:pPr>
            <a:r>
              <a:rPr lang="nl-NL" sz="3100" dirty="0" smtClean="0">
                <a:ea typeface="ＭＳ Ｐゴシック" pitchFamily="34" charset="-128"/>
              </a:rPr>
              <a:t>werken in riolen</a:t>
            </a:r>
          </a:p>
          <a:p>
            <a:pPr marL="355600" indent="-355600">
              <a:lnSpc>
                <a:spcPct val="120000"/>
              </a:lnSpc>
              <a:defRPr/>
            </a:pPr>
            <a:r>
              <a:rPr lang="nl-NL" sz="3100" dirty="0" smtClean="0">
                <a:ea typeface="ＭＳ Ｐゴシック" pitchFamily="34" charset="-128"/>
              </a:rPr>
              <a:t>werken in vervuilde grond of afvalverwerking </a:t>
            </a:r>
          </a:p>
          <a:p>
            <a:pPr marL="355600" indent="-355600">
              <a:lnSpc>
                <a:spcPct val="120000"/>
              </a:lnSpc>
              <a:defRPr/>
            </a:pPr>
            <a:r>
              <a:rPr lang="nl-NL" sz="3100" dirty="0" smtClean="0">
                <a:ea typeface="ＭＳ Ｐゴシック" pitchFamily="34" charset="-128"/>
              </a:rPr>
              <a:t>werken in bepaalde afdelingen van ziekenhuizen en verpleegcentra</a:t>
            </a:r>
          </a:p>
          <a:p>
            <a:pPr marL="355600" indent="-355600">
              <a:lnSpc>
                <a:spcPct val="120000"/>
              </a:lnSpc>
              <a:defRPr/>
            </a:pPr>
            <a:endParaRPr lang="nl-NL" dirty="0" smtClean="0">
              <a:ea typeface="ＭＳ Ｐゴシック" pitchFamily="34" charset="-128"/>
            </a:endParaRPr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56176" y="1628800"/>
            <a:ext cx="2524125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Group 26"/>
          <p:cNvGrpSpPr>
            <a:grpSpLocks/>
          </p:cNvGrpSpPr>
          <p:nvPr/>
        </p:nvGrpSpPr>
        <p:grpSpPr bwMode="auto">
          <a:xfrm>
            <a:off x="8100392" y="1700808"/>
            <a:ext cx="864096" cy="720080"/>
            <a:chOff x="4209" y="4273"/>
            <a:chExt cx="504" cy="473"/>
          </a:xfrm>
        </p:grpSpPr>
        <p:sp>
          <p:nvSpPr>
            <p:cNvPr id="16" name="Freeform 27"/>
            <p:cNvSpPr>
              <a:spLocks/>
            </p:cNvSpPr>
            <p:nvPr/>
          </p:nvSpPr>
          <p:spPr bwMode="auto">
            <a:xfrm>
              <a:off x="4332" y="4400"/>
              <a:ext cx="257" cy="256"/>
            </a:xfrm>
            <a:custGeom>
              <a:avLst/>
              <a:gdLst>
                <a:gd name="T0" fmla="*/ 289 w 256"/>
                <a:gd name="T1" fmla="*/ 129 h 256"/>
                <a:gd name="T2" fmla="*/ 288 w 256"/>
                <a:gd name="T3" fmla="*/ 145 h 256"/>
                <a:gd name="T4" fmla="*/ 285 w 256"/>
                <a:gd name="T5" fmla="*/ 160 h 256"/>
                <a:gd name="T6" fmla="*/ 281 w 256"/>
                <a:gd name="T7" fmla="*/ 176 h 256"/>
                <a:gd name="T8" fmla="*/ 274 w 256"/>
                <a:gd name="T9" fmla="*/ 190 h 256"/>
                <a:gd name="T10" fmla="*/ 265 w 256"/>
                <a:gd name="T11" fmla="*/ 204 h 256"/>
                <a:gd name="T12" fmla="*/ 255 w 256"/>
                <a:gd name="T13" fmla="*/ 216 h 256"/>
                <a:gd name="T14" fmla="*/ 243 w 256"/>
                <a:gd name="T15" fmla="*/ 227 h 256"/>
                <a:gd name="T16" fmla="*/ 230 w 256"/>
                <a:gd name="T17" fmla="*/ 237 h 256"/>
                <a:gd name="T18" fmla="*/ 216 w 256"/>
                <a:gd name="T19" fmla="*/ 244 h 256"/>
                <a:gd name="T20" fmla="*/ 201 w 256"/>
                <a:gd name="T21" fmla="*/ 250 h 256"/>
                <a:gd name="T22" fmla="*/ 186 w 256"/>
                <a:gd name="T23" fmla="*/ 254 h 256"/>
                <a:gd name="T24" fmla="*/ 170 w 256"/>
                <a:gd name="T25" fmla="*/ 256 h 256"/>
                <a:gd name="T26" fmla="*/ 120 w 256"/>
                <a:gd name="T27" fmla="*/ 256 h 256"/>
                <a:gd name="T28" fmla="*/ 104 w 256"/>
                <a:gd name="T29" fmla="*/ 254 h 256"/>
                <a:gd name="T30" fmla="*/ 89 w 256"/>
                <a:gd name="T31" fmla="*/ 250 h 256"/>
                <a:gd name="T32" fmla="*/ 74 w 256"/>
                <a:gd name="T33" fmla="*/ 244 h 256"/>
                <a:gd name="T34" fmla="*/ 60 w 256"/>
                <a:gd name="T35" fmla="*/ 237 h 256"/>
                <a:gd name="T36" fmla="*/ 47 w 256"/>
                <a:gd name="T37" fmla="*/ 227 h 256"/>
                <a:gd name="T38" fmla="*/ 35 w 256"/>
                <a:gd name="T39" fmla="*/ 216 h 256"/>
                <a:gd name="T40" fmla="*/ 25 w 256"/>
                <a:gd name="T41" fmla="*/ 204 h 256"/>
                <a:gd name="T42" fmla="*/ 16 w 256"/>
                <a:gd name="T43" fmla="*/ 190 h 256"/>
                <a:gd name="T44" fmla="*/ 9 w 256"/>
                <a:gd name="T45" fmla="*/ 176 h 256"/>
                <a:gd name="T46" fmla="*/ 4 w 256"/>
                <a:gd name="T47" fmla="*/ 161 h 256"/>
                <a:gd name="T48" fmla="*/ 1 w 256"/>
                <a:gd name="T49" fmla="*/ 145 h 256"/>
                <a:gd name="T50" fmla="*/ 0 w 256"/>
                <a:gd name="T51" fmla="*/ 129 h 256"/>
                <a:gd name="T52" fmla="*/ 1 w 256"/>
                <a:gd name="T53" fmla="*/ 113 h 256"/>
                <a:gd name="T54" fmla="*/ 4 w 256"/>
                <a:gd name="T55" fmla="*/ 97 h 256"/>
                <a:gd name="T56" fmla="*/ 9 w 256"/>
                <a:gd name="T57" fmla="*/ 82 h 256"/>
                <a:gd name="T58" fmla="*/ 16 w 256"/>
                <a:gd name="T59" fmla="*/ 67 h 256"/>
                <a:gd name="T60" fmla="*/ 24 w 256"/>
                <a:gd name="T61" fmla="*/ 54 h 256"/>
                <a:gd name="T62" fmla="*/ 35 w 256"/>
                <a:gd name="T63" fmla="*/ 41 h 256"/>
                <a:gd name="T64" fmla="*/ 46 w 256"/>
                <a:gd name="T65" fmla="*/ 30 h 256"/>
                <a:gd name="T66" fmla="*/ 59 w 256"/>
                <a:gd name="T67" fmla="*/ 21 h 256"/>
                <a:gd name="T68" fmla="*/ 73 w 256"/>
                <a:gd name="T69" fmla="*/ 12 h 256"/>
                <a:gd name="T70" fmla="*/ 88 w 256"/>
                <a:gd name="T71" fmla="*/ 6 h 256"/>
                <a:gd name="T72" fmla="*/ 104 w 256"/>
                <a:gd name="T73" fmla="*/ 2 h 256"/>
                <a:gd name="T74" fmla="*/ 120 w 256"/>
                <a:gd name="T75" fmla="*/ 0 h 256"/>
                <a:gd name="T76" fmla="*/ 170 w 256"/>
                <a:gd name="T77" fmla="*/ 0 h 256"/>
                <a:gd name="T78" fmla="*/ 186 w 256"/>
                <a:gd name="T79" fmla="*/ 2 h 256"/>
                <a:gd name="T80" fmla="*/ 201 w 256"/>
                <a:gd name="T81" fmla="*/ 6 h 256"/>
                <a:gd name="T82" fmla="*/ 216 w 256"/>
                <a:gd name="T83" fmla="*/ 12 h 256"/>
                <a:gd name="T84" fmla="*/ 230 w 256"/>
                <a:gd name="T85" fmla="*/ 21 h 256"/>
                <a:gd name="T86" fmla="*/ 243 w 256"/>
                <a:gd name="T87" fmla="*/ 30 h 256"/>
                <a:gd name="T88" fmla="*/ 255 w 256"/>
                <a:gd name="T89" fmla="*/ 41 h 256"/>
                <a:gd name="T90" fmla="*/ 265 w 256"/>
                <a:gd name="T91" fmla="*/ 54 h 256"/>
                <a:gd name="T92" fmla="*/ 274 w 256"/>
                <a:gd name="T93" fmla="*/ 67 h 256"/>
                <a:gd name="T94" fmla="*/ 280 w 256"/>
                <a:gd name="T95" fmla="*/ 82 h 256"/>
                <a:gd name="T96" fmla="*/ 285 w 256"/>
                <a:gd name="T97" fmla="*/ 97 h 256"/>
                <a:gd name="T98" fmla="*/ 288 w 256"/>
                <a:gd name="T99" fmla="*/ 113 h 256"/>
                <a:gd name="T100" fmla="*/ 289 w 256"/>
                <a:gd name="T101" fmla="*/ 129 h 256"/>
                <a:gd name="T102" fmla="*/ 289 w 256"/>
                <a:gd name="T103" fmla="*/ 129 h 25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56"/>
                <a:gd name="T157" fmla="*/ 0 h 256"/>
                <a:gd name="T158" fmla="*/ 256 w 256"/>
                <a:gd name="T159" fmla="*/ 256 h 25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56" h="256">
                  <a:moveTo>
                    <a:pt x="256" y="129"/>
                  </a:moveTo>
                  <a:lnTo>
                    <a:pt x="255" y="145"/>
                  </a:lnTo>
                  <a:lnTo>
                    <a:pt x="252" y="160"/>
                  </a:lnTo>
                  <a:lnTo>
                    <a:pt x="248" y="176"/>
                  </a:lnTo>
                  <a:lnTo>
                    <a:pt x="241" y="190"/>
                  </a:lnTo>
                  <a:lnTo>
                    <a:pt x="232" y="204"/>
                  </a:lnTo>
                  <a:lnTo>
                    <a:pt x="222" y="216"/>
                  </a:lnTo>
                  <a:lnTo>
                    <a:pt x="210" y="227"/>
                  </a:lnTo>
                  <a:lnTo>
                    <a:pt x="197" y="237"/>
                  </a:lnTo>
                  <a:lnTo>
                    <a:pt x="183" y="244"/>
                  </a:lnTo>
                  <a:lnTo>
                    <a:pt x="168" y="250"/>
                  </a:lnTo>
                  <a:lnTo>
                    <a:pt x="153" y="254"/>
                  </a:lnTo>
                  <a:lnTo>
                    <a:pt x="137" y="256"/>
                  </a:lnTo>
                  <a:lnTo>
                    <a:pt x="120" y="256"/>
                  </a:lnTo>
                  <a:lnTo>
                    <a:pt x="104" y="254"/>
                  </a:lnTo>
                  <a:lnTo>
                    <a:pt x="89" y="250"/>
                  </a:lnTo>
                  <a:lnTo>
                    <a:pt x="74" y="244"/>
                  </a:lnTo>
                  <a:lnTo>
                    <a:pt x="60" y="237"/>
                  </a:lnTo>
                  <a:lnTo>
                    <a:pt x="47" y="227"/>
                  </a:lnTo>
                  <a:lnTo>
                    <a:pt x="35" y="216"/>
                  </a:lnTo>
                  <a:lnTo>
                    <a:pt x="25" y="204"/>
                  </a:lnTo>
                  <a:lnTo>
                    <a:pt x="16" y="190"/>
                  </a:lnTo>
                  <a:lnTo>
                    <a:pt x="9" y="176"/>
                  </a:lnTo>
                  <a:lnTo>
                    <a:pt x="4" y="161"/>
                  </a:lnTo>
                  <a:lnTo>
                    <a:pt x="1" y="145"/>
                  </a:lnTo>
                  <a:lnTo>
                    <a:pt x="0" y="129"/>
                  </a:lnTo>
                  <a:lnTo>
                    <a:pt x="1" y="113"/>
                  </a:lnTo>
                  <a:lnTo>
                    <a:pt x="4" y="97"/>
                  </a:lnTo>
                  <a:lnTo>
                    <a:pt x="9" y="82"/>
                  </a:lnTo>
                  <a:lnTo>
                    <a:pt x="16" y="67"/>
                  </a:lnTo>
                  <a:lnTo>
                    <a:pt x="24" y="54"/>
                  </a:lnTo>
                  <a:lnTo>
                    <a:pt x="35" y="41"/>
                  </a:lnTo>
                  <a:lnTo>
                    <a:pt x="46" y="30"/>
                  </a:lnTo>
                  <a:lnTo>
                    <a:pt x="59" y="21"/>
                  </a:lnTo>
                  <a:lnTo>
                    <a:pt x="73" y="12"/>
                  </a:lnTo>
                  <a:lnTo>
                    <a:pt x="88" y="6"/>
                  </a:lnTo>
                  <a:lnTo>
                    <a:pt x="104" y="2"/>
                  </a:lnTo>
                  <a:lnTo>
                    <a:pt x="120" y="0"/>
                  </a:lnTo>
                  <a:lnTo>
                    <a:pt x="137" y="0"/>
                  </a:lnTo>
                  <a:lnTo>
                    <a:pt x="153" y="2"/>
                  </a:lnTo>
                  <a:lnTo>
                    <a:pt x="168" y="6"/>
                  </a:lnTo>
                  <a:lnTo>
                    <a:pt x="183" y="12"/>
                  </a:lnTo>
                  <a:lnTo>
                    <a:pt x="197" y="21"/>
                  </a:lnTo>
                  <a:lnTo>
                    <a:pt x="210" y="30"/>
                  </a:lnTo>
                  <a:lnTo>
                    <a:pt x="222" y="41"/>
                  </a:lnTo>
                  <a:lnTo>
                    <a:pt x="232" y="54"/>
                  </a:lnTo>
                  <a:lnTo>
                    <a:pt x="241" y="67"/>
                  </a:lnTo>
                  <a:lnTo>
                    <a:pt x="247" y="82"/>
                  </a:lnTo>
                  <a:lnTo>
                    <a:pt x="252" y="97"/>
                  </a:lnTo>
                  <a:lnTo>
                    <a:pt x="255" y="113"/>
                  </a:lnTo>
                  <a:lnTo>
                    <a:pt x="256" y="129"/>
                  </a:lnTo>
                  <a:close/>
                </a:path>
              </a:pathLst>
            </a:cu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7" name="Freeform 28"/>
            <p:cNvSpPr>
              <a:spLocks/>
            </p:cNvSpPr>
            <p:nvPr/>
          </p:nvSpPr>
          <p:spPr bwMode="auto">
            <a:xfrm>
              <a:off x="4209" y="4273"/>
              <a:ext cx="504" cy="473"/>
            </a:xfrm>
            <a:custGeom>
              <a:avLst/>
              <a:gdLst>
                <a:gd name="T0" fmla="*/ 209 w 503"/>
                <a:gd name="T1" fmla="*/ 464 h 473"/>
                <a:gd name="T2" fmla="*/ 145 w 503"/>
                <a:gd name="T3" fmla="*/ 473 h 473"/>
                <a:gd name="T4" fmla="*/ 83 w 503"/>
                <a:gd name="T5" fmla="*/ 452 h 473"/>
                <a:gd name="T6" fmla="*/ 71 w 503"/>
                <a:gd name="T7" fmla="*/ 440 h 473"/>
                <a:gd name="T8" fmla="*/ 130 w 503"/>
                <a:gd name="T9" fmla="*/ 449 h 473"/>
                <a:gd name="T10" fmla="*/ 186 w 503"/>
                <a:gd name="T11" fmla="*/ 427 h 473"/>
                <a:gd name="T12" fmla="*/ 222 w 503"/>
                <a:gd name="T13" fmla="*/ 380 h 473"/>
                <a:gd name="T14" fmla="*/ 231 w 503"/>
                <a:gd name="T15" fmla="*/ 321 h 473"/>
                <a:gd name="T16" fmla="*/ 208 w 503"/>
                <a:gd name="T17" fmla="*/ 266 h 473"/>
                <a:gd name="T18" fmla="*/ 160 w 503"/>
                <a:gd name="T19" fmla="*/ 230 h 473"/>
                <a:gd name="T20" fmla="*/ 101 w 503"/>
                <a:gd name="T21" fmla="*/ 223 h 473"/>
                <a:gd name="T22" fmla="*/ 46 w 503"/>
                <a:gd name="T23" fmla="*/ 247 h 473"/>
                <a:gd name="T24" fmla="*/ 11 w 503"/>
                <a:gd name="T25" fmla="*/ 295 h 473"/>
                <a:gd name="T26" fmla="*/ 4 w 503"/>
                <a:gd name="T27" fmla="*/ 340 h 473"/>
                <a:gd name="T28" fmla="*/ 3 w 503"/>
                <a:gd name="T29" fmla="*/ 276 h 473"/>
                <a:gd name="T30" fmla="*/ 31 w 503"/>
                <a:gd name="T31" fmla="*/ 219 h 473"/>
                <a:gd name="T32" fmla="*/ 82 w 503"/>
                <a:gd name="T33" fmla="*/ 180 h 473"/>
                <a:gd name="T34" fmla="*/ 93 w 503"/>
                <a:gd name="T35" fmla="*/ 139 h 473"/>
                <a:gd name="T36" fmla="*/ 108 w 503"/>
                <a:gd name="T37" fmla="*/ 74 h 473"/>
                <a:gd name="T38" fmla="*/ 152 w 503"/>
                <a:gd name="T39" fmla="*/ 22 h 473"/>
                <a:gd name="T40" fmla="*/ 198 w 503"/>
                <a:gd name="T41" fmla="*/ 0 h 473"/>
                <a:gd name="T42" fmla="*/ 154 w 503"/>
                <a:gd name="T43" fmla="*/ 42 h 473"/>
                <a:gd name="T44" fmla="*/ 137 w 503"/>
                <a:gd name="T45" fmla="*/ 99 h 473"/>
                <a:gd name="T46" fmla="*/ 151 w 503"/>
                <a:gd name="T47" fmla="*/ 159 h 473"/>
                <a:gd name="T48" fmla="*/ 193 w 503"/>
                <a:gd name="T49" fmla="*/ 202 h 473"/>
                <a:gd name="T50" fmla="*/ 286 w 503"/>
                <a:gd name="T51" fmla="*/ 217 h 473"/>
                <a:gd name="T52" fmla="*/ 344 w 503"/>
                <a:gd name="T53" fmla="*/ 201 h 473"/>
                <a:gd name="T54" fmla="*/ 386 w 503"/>
                <a:gd name="T55" fmla="*/ 158 h 473"/>
                <a:gd name="T56" fmla="*/ 400 w 503"/>
                <a:gd name="T57" fmla="*/ 99 h 473"/>
                <a:gd name="T58" fmla="*/ 383 w 503"/>
                <a:gd name="T59" fmla="*/ 41 h 473"/>
                <a:gd name="T60" fmla="*/ 339 w 503"/>
                <a:gd name="T61" fmla="*/ 0 h 473"/>
                <a:gd name="T62" fmla="*/ 383 w 503"/>
                <a:gd name="T63" fmla="*/ 21 h 473"/>
                <a:gd name="T64" fmla="*/ 425 w 503"/>
                <a:gd name="T65" fmla="*/ 70 h 473"/>
                <a:gd name="T66" fmla="*/ 442 w 503"/>
                <a:gd name="T67" fmla="*/ 133 h 473"/>
                <a:gd name="T68" fmla="*/ 453 w 503"/>
                <a:gd name="T69" fmla="*/ 173 h 473"/>
                <a:gd name="T70" fmla="*/ 505 w 503"/>
                <a:gd name="T71" fmla="*/ 213 h 473"/>
                <a:gd name="T72" fmla="*/ 533 w 503"/>
                <a:gd name="T73" fmla="*/ 273 h 473"/>
                <a:gd name="T74" fmla="*/ 531 w 503"/>
                <a:gd name="T75" fmla="*/ 338 h 473"/>
                <a:gd name="T76" fmla="*/ 524 w 503"/>
                <a:gd name="T77" fmla="*/ 294 h 473"/>
                <a:gd name="T78" fmla="*/ 488 w 503"/>
                <a:gd name="T79" fmla="*/ 245 h 473"/>
                <a:gd name="T80" fmla="*/ 433 w 503"/>
                <a:gd name="T81" fmla="*/ 222 h 473"/>
                <a:gd name="T82" fmla="*/ 373 w 503"/>
                <a:gd name="T83" fmla="*/ 229 h 473"/>
                <a:gd name="T84" fmla="*/ 326 w 503"/>
                <a:gd name="T85" fmla="*/ 266 h 473"/>
                <a:gd name="T86" fmla="*/ 303 w 503"/>
                <a:gd name="T87" fmla="*/ 321 h 473"/>
                <a:gd name="T88" fmla="*/ 312 w 503"/>
                <a:gd name="T89" fmla="*/ 381 h 473"/>
                <a:gd name="T90" fmla="*/ 350 w 503"/>
                <a:gd name="T91" fmla="*/ 428 h 473"/>
                <a:gd name="T92" fmla="*/ 406 w 503"/>
                <a:gd name="T93" fmla="*/ 449 h 473"/>
                <a:gd name="T94" fmla="*/ 465 w 503"/>
                <a:gd name="T95" fmla="*/ 439 h 473"/>
                <a:gd name="T96" fmla="*/ 450 w 503"/>
                <a:gd name="T97" fmla="*/ 453 h 473"/>
                <a:gd name="T98" fmla="*/ 383 w 503"/>
                <a:gd name="T99" fmla="*/ 472 h 473"/>
                <a:gd name="T100" fmla="*/ 315 w 503"/>
                <a:gd name="T101" fmla="*/ 458 h 47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03"/>
                <a:gd name="T154" fmla="*/ 0 h 473"/>
                <a:gd name="T155" fmla="*/ 503 w 503"/>
                <a:gd name="T156" fmla="*/ 473 h 47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03" h="473">
                  <a:moveTo>
                    <a:pt x="251" y="439"/>
                  </a:moveTo>
                  <a:lnTo>
                    <a:pt x="238" y="449"/>
                  </a:lnTo>
                  <a:lnTo>
                    <a:pt x="224" y="457"/>
                  </a:lnTo>
                  <a:lnTo>
                    <a:pt x="209" y="464"/>
                  </a:lnTo>
                  <a:lnTo>
                    <a:pt x="193" y="469"/>
                  </a:lnTo>
                  <a:lnTo>
                    <a:pt x="177" y="472"/>
                  </a:lnTo>
                  <a:lnTo>
                    <a:pt x="161" y="473"/>
                  </a:lnTo>
                  <a:lnTo>
                    <a:pt x="145" y="473"/>
                  </a:lnTo>
                  <a:lnTo>
                    <a:pt x="129" y="470"/>
                  </a:lnTo>
                  <a:lnTo>
                    <a:pt x="113" y="466"/>
                  </a:lnTo>
                  <a:lnTo>
                    <a:pt x="98" y="460"/>
                  </a:lnTo>
                  <a:lnTo>
                    <a:pt x="83" y="452"/>
                  </a:lnTo>
                  <a:lnTo>
                    <a:pt x="70" y="443"/>
                  </a:lnTo>
                  <a:lnTo>
                    <a:pt x="57" y="432"/>
                  </a:lnTo>
                  <a:lnTo>
                    <a:pt x="58" y="433"/>
                  </a:lnTo>
                  <a:lnTo>
                    <a:pt x="71" y="440"/>
                  </a:lnTo>
                  <a:lnTo>
                    <a:pt x="85" y="445"/>
                  </a:lnTo>
                  <a:lnTo>
                    <a:pt x="100" y="448"/>
                  </a:lnTo>
                  <a:lnTo>
                    <a:pt x="115" y="450"/>
                  </a:lnTo>
                  <a:lnTo>
                    <a:pt x="130" y="449"/>
                  </a:lnTo>
                  <a:lnTo>
                    <a:pt x="145" y="446"/>
                  </a:lnTo>
                  <a:lnTo>
                    <a:pt x="159" y="442"/>
                  </a:lnTo>
                  <a:lnTo>
                    <a:pt x="173" y="435"/>
                  </a:lnTo>
                  <a:lnTo>
                    <a:pt x="186" y="427"/>
                  </a:lnTo>
                  <a:lnTo>
                    <a:pt x="197" y="417"/>
                  </a:lnTo>
                  <a:lnTo>
                    <a:pt x="207" y="406"/>
                  </a:lnTo>
                  <a:lnTo>
                    <a:pt x="216" y="394"/>
                  </a:lnTo>
                  <a:lnTo>
                    <a:pt x="222" y="380"/>
                  </a:lnTo>
                  <a:lnTo>
                    <a:pt x="227" y="366"/>
                  </a:lnTo>
                  <a:lnTo>
                    <a:pt x="230" y="351"/>
                  </a:lnTo>
                  <a:lnTo>
                    <a:pt x="232" y="336"/>
                  </a:lnTo>
                  <a:lnTo>
                    <a:pt x="231" y="321"/>
                  </a:lnTo>
                  <a:lnTo>
                    <a:pt x="228" y="306"/>
                  </a:lnTo>
                  <a:lnTo>
                    <a:pt x="223" y="292"/>
                  </a:lnTo>
                  <a:lnTo>
                    <a:pt x="216" y="278"/>
                  </a:lnTo>
                  <a:lnTo>
                    <a:pt x="208" y="266"/>
                  </a:lnTo>
                  <a:lnTo>
                    <a:pt x="198" y="254"/>
                  </a:lnTo>
                  <a:lnTo>
                    <a:pt x="186" y="244"/>
                  </a:lnTo>
                  <a:lnTo>
                    <a:pt x="173" y="236"/>
                  </a:lnTo>
                  <a:lnTo>
                    <a:pt x="160" y="230"/>
                  </a:lnTo>
                  <a:lnTo>
                    <a:pt x="146" y="225"/>
                  </a:lnTo>
                  <a:lnTo>
                    <a:pt x="131" y="222"/>
                  </a:lnTo>
                  <a:lnTo>
                    <a:pt x="116" y="222"/>
                  </a:lnTo>
                  <a:lnTo>
                    <a:pt x="101" y="223"/>
                  </a:lnTo>
                  <a:lnTo>
                    <a:pt x="86" y="226"/>
                  </a:lnTo>
                  <a:lnTo>
                    <a:pt x="72" y="231"/>
                  </a:lnTo>
                  <a:lnTo>
                    <a:pt x="58" y="238"/>
                  </a:lnTo>
                  <a:lnTo>
                    <a:pt x="46" y="247"/>
                  </a:lnTo>
                  <a:lnTo>
                    <a:pt x="35" y="257"/>
                  </a:lnTo>
                  <a:lnTo>
                    <a:pt x="25" y="269"/>
                  </a:lnTo>
                  <a:lnTo>
                    <a:pt x="17" y="282"/>
                  </a:lnTo>
                  <a:lnTo>
                    <a:pt x="11" y="295"/>
                  </a:lnTo>
                  <a:lnTo>
                    <a:pt x="6" y="310"/>
                  </a:lnTo>
                  <a:lnTo>
                    <a:pt x="4" y="325"/>
                  </a:lnTo>
                  <a:lnTo>
                    <a:pt x="4" y="340"/>
                  </a:lnTo>
                  <a:lnTo>
                    <a:pt x="1" y="324"/>
                  </a:lnTo>
                  <a:lnTo>
                    <a:pt x="0" y="308"/>
                  </a:lnTo>
                  <a:lnTo>
                    <a:pt x="1" y="292"/>
                  </a:lnTo>
                  <a:lnTo>
                    <a:pt x="3" y="276"/>
                  </a:lnTo>
                  <a:lnTo>
                    <a:pt x="8" y="260"/>
                  </a:lnTo>
                  <a:lnTo>
                    <a:pt x="14" y="246"/>
                  </a:lnTo>
                  <a:lnTo>
                    <a:pt x="22" y="232"/>
                  </a:lnTo>
                  <a:lnTo>
                    <a:pt x="31" y="219"/>
                  </a:lnTo>
                  <a:lnTo>
                    <a:pt x="42" y="207"/>
                  </a:lnTo>
                  <a:lnTo>
                    <a:pt x="54" y="196"/>
                  </a:lnTo>
                  <a:lnTo>
                    <a:pt x="68" y="187"/>
                  </a:lnTo>
                  <a:lnTo>
                    <a:pt x="82" y="180"/>
                  </a:lnTo>
                  <a:lnTo>
                    <a:pt x="97" y="174"/>
                  </a:lnTo>
                  <a:lnTo>
                    <a:pt x="94" y="157"/>
                  </a:lnTo>
                  <a:lnTo>
                    <a:pt x="93" y="139"/>
                  </a:lnTo>
                  <a:lnTo>
                    <a:pt x="94" y="122"/>
                  </a:lnTo>
                  <a:lnTo>
                    <a:pt x="97" y="106"/>
                  </a:lnTo>
                  <a:lnTo>
                    <a:pt x="101" y="89"/>
                  </a:lnTo>
                  <a:lnTo>
                    <a:pt x="108" y="74"/>
                  </a:lnTo>
                  <a:lnTo>
                    <a:pt x="117" y="59"/>
                  </a:lnTo>
                  <a:lnTo>
                    <a:pt x="127" y="45"/>
                  </a:lnTo>
                  <a:lnTo>
                    <a:pt x="139" y="33"/>
                  </a:lnTo>
                  <a:lnTo>
                    <a:pt x="152" y="22"/>
                  </a:lnTo>
                  <a:lnTo>
                    <a:pt x="166" y="13"/>
                  </a:lnTo>
                  <a:lnTo>
                    <a:pt x="182" y="6"/>
                  </a:lnTo>
                  <a:lnTo>
                    <a:pt x="198" y="0"/>
                  </a:lnTo>
                  <a:lnTo>
                    <a:pt x="185" y="8"/>
                  </a:lnTo>
                  <a:lnTo>
                    <a:pt x="173" y="18"/>
                  </a:lnTo>
                  <a:lnTo>
                    <a:pt x="163" y="29"/>
                  </a:lnTo>
                  <a:lnTo>
                    <a:pt x="154" y="42"/>
                  </a:lnTo>
                  <a:lnTo>
                    <a:pt x="147" y="55"/>
                  </a:lnTo>
                  <a:lnTo>
                    <a:pt x="141" y="69"/>
                  </a:lnTo>
                  <a:lnTo>
                    <a:pt x="138" y="84"/>
                  </a:lnTo>
                  <a:lnTo>
                    <a:pt x="137" y="99"/>
                  </a:lnTo>
                  <a:lnTo>
                    <a:pt x="137" y="114"/>
                  </a:lnTo>
                  <a:lnTo>
                    <a:pt x="140" y="129"/>
                  </a:lnTo>
                  <a:lnTo>
                    <a:pt x="145" y="145"/>
                  </a:lnTo>
                  <a:lnTo>
                    <a:pt x="151" y="159"/>
                  </a:lnTo>
                  <a:lnTo>
                    <a:pt x="160" y="171"/>
                  </a:lnTo>
                  <a:lnTo>
                    <a:pt x="169" y="183"/>
                  </a:lnTo>
                  <a:lnTo>
                    <a:pt x="181" y="193"/>
                  </a:lnTo>
                  <a:lnTo>
                    <a:pt x="193" y="202"/>
                  </a:lnTo>
                  <a:lnTo>
                    <a:pt x="207" y="208"/>
                  </a:lnTo>
                  <a:lnTo>
                    <a:pt x="221" y="213"/>
                  </a:lnTo>
                  <a:lnTo>
                    <a:pt x="236" y="216"/>
                  </a:lnTo>
                  <a:lnTo>
                    <a:pt x="253" y="217"/>
                  </a:lnTo>
                  <a:lnTo>
                    <a:pt x="268" y="216"/>
                  </a:lnTo>
                  <a:lnTo>
                    <a:pt x="283" y="213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3" y="193"/>
                  </a:lnTo>
                  <a:lnTo>
                    <a:pt x="334" y="183"/>
                  </a:lnTo>
                  <a:lnTo>
                    <a:pt x="344" y="171"/>
                  </a:lnTo>
                  <a:lnTo>
                    <a:pt x="353" y="158"/>
                  </a:lnTo>
                  <a:lnTo>
                    <a:pt x="359" y="145"/>
                  </a:lnTo>
                  <a:lnTo>
                    <a:pt x="364" y="129"/>
                  </a:lnTo>
                  <a:lnTo>
                    <a:pt x="366" y="114"/>
                  </a:lnTo>
                  <a:lnTo>
                    <a:pt x="367" y="99"/>
                  </a:lnTo>
                  <a:lnTo>
                    <a:pt x="365" y="84"/>
                  </a:lnTo>
                  <a:lnTo>
                    <a:pt x="362" y="69"/>
                  </a:lnTo>
                  <a:lnTo>
                    <a:pt x="357" y="55"/>
                  </a:lnTo>
                  <a:lnTo>
                    <a:pt x="350" y="41"/>
                  </a:lnTo>
                  <a:lnTo>
                    <a:pt x="341" y="29"/>
                  </a:lnTo>
                  <a:lnTo>
                    <a:pt x="330" y="18"/>
                  </a:lnTo>
                  <a:lnTo>
                    <a:pt x="319" y="8"/>
                  </a:lnTo>
                  <a:lnTo>
                    <a:pt x="306" y="0"/>
                  </a:lnTo>
                  <a:lnTo>
                    <a:pt x="305" y="0"/>
                  </a:lnTo>
                  <a:lnTo>
                    <a:pt x="321" y="6"/>
                  </a:lnTo>
                  <a:lnTo>
                    <a:pt x="336" y="13"/>
                  </a:lnTo>
                  <a:lnTo>
                    <a:pt x="350" y="21"/>
                  </a:lnTo>
                  <a:lnTo>
                    <a:pt x="362" y="32"/>
                  </a:lnTo>
                  <a:lnTo>
                    <a:pt x="374" y="43"/>
                  </a:lnTo>
                  <a:lnTo>
                    <a:pt x="384" y="56"/>
                  </a:lnTo>
                  <a:lnTo>
                    <a:pt x="392" y="70"/>
                  </a:lnTo>
                  <a:lnTo>
                    <a:pt x="399" y="85"/>
                  </a:lnTo>
                  <a:lnTo>
                    <a:pt x="404" y="101"/>
                  </a:lnTo>
                  <a:lnTo>
                    <a:pt x="407" y="117"/>
                  </a:lnTo>
                  <a:lnTo>
                    <a:pt x="409" y="133"/>
                  </a:lnTo>
                  <a:lnTo>
                    <a:pt x="408" y="151"/>
                  </a:lnTo>
                  <a:lnTo>
                    <a:pt x="405" y="167"/>
                  </a:lnTo>
                  <a:lnTo>
                    <a:pt x="420" y="173"/>
                  </a:lnTo>
                  <a:lnTo>
                    <a:pt x="435" y="181"/>
                  </a:lnTo>
                  <a:lnTo>
                    <a:pt x="449" y="190"/>
                  </a:lnTo>
                  <a:lnTo>
                    <a:pt x="461" y="201"/>
                  </a:lnTo>
                  <a:lnTo>
                    <a:pt x="472" y="213"/>
                  </a:lnTo>
                  <a:lnTo>
                    <a:pt x="482" y="227"/>
                  </a:lnTo>
                  <a:lnTo>
                    <a:pt x="490" y="242"/>
                  </a:lnTo>
                  <a:lnTo>
                    <a:pt x="496" y="257"/>
                  </a:lnTo>
                  <a:lnTo>
                    <a:pt x="500" y="273"/>
                  </a:lnTo>
                  <a:lnTo>
                    <a:pt x="502" y="289"/>
                  </a:lnTo>
                  <a:lnTo>
                    <a:pt x="503" y="306"/>
                  </a:lnTo>
                  <a:lnTo>
                    <a:pt x="501" y="322"/>
                  </a:lnTo>
                  <a:lnTo>
                    <a:pt x="498" y="338"/>
                  </a:lnTo>
                  <a:lnTo>
                    <a:pt x="498" y="339"/>
                  </a:lnTo>
                  <a:lnTo>
                    <a:pt x="498" y="323"/>
                  </a:lnTo>
                  <a:lnTo>
                    <a:pt x="495" y="308"/>
                  </a:lnTo>
                  <a:lnTo>
                    <a:pt x="491" y="294"/>
                  </a:lnTo>
                  <a:lnTo>
                    <a:pt x="484" y="280"/>
                  </a:lnTo>
                  <a:lnTo>
                    <a:pt x="476" y="267"/>
                  </a:lnTo>
                  <a:lnTo>
                    <a:pt x="466" y="256"/>
                  </a:lnTo>
                  <a:lnTo>
                    <a:pt x="455" y="245"/>
                  </a:lnTo>
                  <a:lnTo>
                    <a:pt x="443" y="237"/>
                  </a:lnTo>
                  <a:lnTo>
                    <a:pt x="429" y="230"/>
                  </a:lnTo>
                  <a:lnTo>
                    <a:pt x="415" y="225"/>
                  </a:lnTo>
                  <a:lnTo>
                    <a:pt x="400" y="222"/>
                  </a:lnTo>
                  <a:lnTo>
                    <a:pt x="385" y="220"/>
                  </a:lnTo>
                  <a:lnTo>
                    <a:pt x="370" y="221"/>
                  </a:lnTo>
                  <a:lnTo>
                    <a:pt x="355" y="224"/>
                  </a:lnTo>
                  <a:lnTo>
                    <a:pt x="340" y="229"/>
                  </a:lnTo>
                  <a:lnTo>
                    <a:pt x="327" y="236"/>
                  </a:lnTo>
                  <a:lnTo>
                    <a:pt x="314" y="244"/>
                  </a:lnTo>
                  <a:lnTo>
                    <a:pt x="303" y="254"/>
                  </a:lnTo>
                  <a:lnTo>
                    <a:pt x="293" y="266"/>
                  </a:lnTo>
                  <a:lnTo>
                    <a:pt x="284" y="278"/>
                  </a:lnTo>
                  <a:lnTo>
                    <a:pt x="278" y="292"/>
                  </a:lnTo>
                  <a:lnTo>
                    <a:pt x="273" y="306"/>
                  </a:lnTo>
                  <a:lnTo>
                    <a:pt x="270" y="321"/>
                  </a:lnTo>
                  <a:lnTo>
                    <a:pt x="269" y="337"/>
                  </a:lnTo>
                  <a:lnTo>
                    <a:pt x="271" y="352"/>
                  </a:lnTo>
                  <a:lnTo>
                    <a:pt x="274" y="366"/>
                  </a:lnTo>
                  <a:lnTo>
                    <a:pt x="279" y="381"/>
                  </a:lnTo>
                  <a:lnTo>
                    <a:pt x="286" y="394"/>
                  </a:lnTo>
                  <a:lnTo>
                    <a:pt x="295" y="407"/>
                  </a:lnTo>
                  <a:lnTo>
                    <a:pt x="305" y="418"/>
                  </a:lnTo>
                  <a:lnTo>
                    <a:pt x="317" y="428"/>
                  </a:lnTo>
                  <a:lnTo>
                    <a:pt x="329" y="436"/>
                  </a:lnTo>
                  <a:lnTo>
                    <a:pt x="343" y="442"/>
                  </a:lnTo>
                  <a:lnTo>
                    <a:pt x="358" y="446"/>
                  </a:lnTo>
                  <a:lnTo>
                    <a:pt x="373" y="449"/>
                  </a:lnTo>
                  <a:lnTo>
                    <a:pt x="388" y="449"/>
                  </a:lnTo>
                  <a:lnTo>
                    <a:pt x="403" y="448"/>
                  </a:lnTo>
                  <a:lnTo>
                    <a:pt x="418" y="444"/>
                  </a:lnTo>
                  <a:lnTo>
                    <a:pt x="432" y="439"/>
                  </a:lnTo>
                  <a:lnTo>
                    <a:pt x="445" y="431"/>
                  </a:lnTo>
                  <a:lnTo>
                    <a:pt x="432" y="443"/>
                  </a:lnTo>
                  <a:lnTo>
                    <a:pt x="417" y="453"/>
                  </a:lnTo>
                  <a:lnTo>
                    <a:pt x="402" y="461"/>
                  </a:lnTo>
                  <a:lnTo>
                    <a:pt x="385" y="467"/>
                  </a:lnTo>
                  <a:lnTo>
                    <a:pt x="368" y="471"/>
                  </a:lnTo>
                  <a:lnTo>
                    <a:pt x="350" y="472"/>
                  </a:lnTo>
                  <a:lnTo>
                    <a:pt x="333" y="472"/>
                  </a:lnTo>
                  <a:lnTo>
                    <a:pt x="315" y="470"/>
                  </a:lnTo>
                  <a:lnTo>
                    <a:pt x="298" y="465"/>
                  </a:lnTo>
                  <a:lnTo>
                    <a:pt x="282" y="458"/>
                  </a:lnTo>
                  <a:lnTo>
                    <a:pt x="266" y="450"/>
                  </a:lnTo>
                  <a:lnTo>
                    <a:pt x="251" y="4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8" name="Freeform 29"/>
            <p:cNvSpPr>
              <a:spLocks/>
            </p:cNvSpPr>
            <p:nvPr/>
          </p:nvSpPr>
          <p:spPr bwMode="auto">
            <a:xfrm>
              <a:off x="4209" y="4273"/>
              <a:ext cx="504" cy="473"/>
            </a:xfrm>
            <a:custGeom>
              <a:avLst/>
              <a:gdLst>
                <a:gd name="T0" fmla="*/ 209 w 503"/>
                <a:gd name="T1" fmla="*/ 464 h 473"/>
                <a:gd name="T2" fmla="*/ 145 w 503"/>
                <a:gd name="T3" fmla="*/ 473 h 473"/>
                <a:gd name="T4" fmla="*/ 83 w 503"/>
                <a:gd name="T5" fmla="*/ 452 h 473"/>
                <a:gd name="T6" fmla="*/ 71 w 503"/>
                <a:gd name="T7" fmla="*/ 440 h 473"/>
                <a:gd name="T8" fmla="*/ 130 w 503"/>
                <a:gd name="T9" fmla="*/ 449 h 473"/>
                <a:gd name="T10" fmla="*/ 186 w 503"/>
                <a:gd name="T11" fmla="*/ 427 h 473"/>
                <a:gd name="T12" fmla="*/ 222 w 503"/>
                <a:gd name="T13" fmla="*/ 380 h 473"/>
                <a:gd name="T14" fmla="*/ 231 w 503"/>
                <a:gd name="T15" fmla="*/ 321 h 473"/>
                <a:gd name="T16" fmla="*/ 208 w 503"/>
                <a:gd name="T17" fmla="*/ 266 h 473"/>
                <a:gd name="T18" fmla="*/ 160 w 503"/>
                <a:gd name="T19" fmla="*/ 230 h 473"/>
                <a:gd name="T20" fmla="*/ 101 w 503"/>
                <a:gd name="T21" fmla="*/ 223 h 473"/>
                <a:gd name="T22" fmla="*/ 46 w 503"/>
                <a:gd name="T23" fmla="*/ 247 h 473"/>
                <a:gd name="T24" fmla="*/ 11 w 503"/>
                <a:gd name="T25" fmla="*/ 295 h 473"/>
                <a:gd name="T26" fmla="*/ 4 w 503"/>
                <a:gd name="T27" fmla="*/ 340 h 473"/>
                <a:gd name="T28" fmla="*/ 3 w 503"/>
                <a:gd name="T29" fmla="*/ 276 h 473"/>
                <a:gd name="T30" fmla="*/ 31 w 503"/>
                <a:gd name="T31" fmla="*/ 219 h 473"/>
                <a:gd name="T32" fmla="*/ 82 w 503"/>
                <a:gd name="T33" fmla="*/ 180 h 473"/>
                <a:gd name="T34" fmla="*/ 93 w 503"/>
                <a:gd name="T35" fmla="*/ 139 h 473"/>
                <a:gd name="T36" fmla="*/ 108 w 503"/>
                <a:gd name="T37" fmla="*/ 74 h 473"/>
                <a:gd name="T38" fmla="*/ 152 w 503"/>
                <a:gd name="T39" fmla="*/ 22 h 473"/>
                <a:gd name="T40" fmla="*/ 198 w 503"/>
                <a:gd name="T41" fmla="*/ 0 h 473"/>
                <a:gd name="T42" fmla="*/ 154 w 503"/>
                <a:gd name="T43" fmla="*/ 42 h 473"/>
                <a:gd name="T44" fmla="*/ 137 w 503"/>
                <a:gd name="T45" fmla="*/ 99 h 473"/>
                <a:gd name="T46" fmla="*/ 151 w 503"/>
                <a:gd name="T47" fmla="*/ 159 h 473"/>
                <a:gd name="T48" fmla="*/ 193 w 503"/>
                <a:gd name="T49" fmla="*/ 202 h 473"/>
                <a:gd name="T50" fmla="*/ 286 w 503"/>
                <a:gd name="T51" fmla="*/ 217 h 473"/>
                <a:gd name="T52" fmla="*/ 344 w 503"/>
                <a:gd name="T53" fmla="*/ 201 h 473"/>
                <a:gd name="T54" fmla="*/ 386 w 503"/>
                <a:gd name="T55" fmla="*/ 158 h 473"/>
                <a:gd name="T56" fmla="*/ 400 w 503"/>
                <a:gd name="T57" fmla="*/ 99 h 473"/>
                <a:gd name="T58" fmla="*/ 383 w 503"/>
                <a:gd name="T59" fmla="*/ 41 h 473"/>
                <a:gd name="T60" fmla="*/ 339 w 503"/>
                <a:gd name="T61" fmla="*/ 0 h 473"/>
                <a:gd name="T62" fmla="*/ 383 w 503"/>
                <a:gd name="T63" fmla="*/ 21 h 473"/>
                <a:gd name="T64" fmla="*/ 425 w 503"/>
                <a:gd name="T65" fmla="*/ 70 h 473"/>
                <a:gd name="T66" fmla="*/ 442 w 503"/>
                <a:gd name="T67" fmla="*/ 133 h 473"/>
                <a:gd name="T68" fmla="*/ 453 w 503"/>
                <a:gd name="T69" fmla="*/ 173 h 473"/>
                <a:gd name="T70" fmla="*/ 505 w 503"/>
                <a:gd name="T71" fmla="*/ 213 h 473"/>
                <a:gd name="T72" fmla="*/ 533 w 503"/>
                <a:gd name="T73" fmla="*/ 273 h 473"/>
                <a:gd name="T74" fmla="*/ 531 w 503"/>
                <a:gd name="T75" fmla="*/ 338 h 473"/>
                <a:gd name="T76" fmla="*/ 524 w 503"/>
                <a:gd name="T77" fmla="*/ 294 h 473"/>
                <a:gd name="T78" fmla="*/ 488 w 503"/>
                <a:gd name="T79" fmla="*/ 245 h 473"/>
                <a:gd name="T80" fmla="*/ 433 w 503"/>
                <a:gd name="T81" fmla="*/ 222 h 473"/>
                <a:gd name="T82" fmla="*/ 373 w 503"/>
                <a:gd name="T83" fmla="*/ 229 h 473"/>
                <a:gd name="T84" fmla="*/ 326 w 503"/>
                <a:gd name="T85" fmla="*/ 266 h 473"/>
                <a:gd name="T86" fmla="*/ 303 w 503"/>
                <a:gd name="T87" fmla="*/ 321 h 473"/>
                <a:gd name="T88" fmla="*/ 312 w 503"/>
                <a:gd name="T89" fmla="*/ 381 h 473"/>
                <a:gd name="T90" fmla="*/ 350 w 503"/>
                <a:gd name="T91" fmla="*/ 428 h 473"/>
                <a:gd name="T92" fmla="*/ 406 w 503"/>
                <a:gd name="T93" fmla="*/ 449 h 473"/>
                <a:gd name="T94" fmla="*/ 465 w 503"/>
                <a:gd name="T95" fmla="*/ 439 h 473"/>
                <a:gd name="T96" fmla="*/ 450 w 503"/>
                <a:gd name="T97" fmla="*/ 453 h 473"/>
                <a:gd name="T98" fmla="*/ 383 w 503"/>
                <a:gd name="T99" fmla="*/ 472 h 473"/>
                <a:gd name="T100" fmla="*/ 315 w 503"/>
                <a:gd name="T101" fmla="*/ 458 h 473"/>
                <a:gd name="T102" fmla="*/ 251 w 503"/>
                <a:gd name="T103" fmla="*/ 439 h 47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03"/>
                <a:gd name="T157" fmla="*/ 0 h 473"/>
                <a:gd name="T158" fmla="*/ 503 w 503"/>
                <a:gd name="T159" fmla="*/ 473 h 47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03" h="473">
                  <a:moveTo>
                    <a:pt x="251" y="439"/>
                  </a:moveTo>
                  <a:lnTo>
                    <a:pt x="238" y="449"/>
                  </a:lnTo>
                  <a:lnTo>
                    <a:pt x="224" y="457"/>
                  </a:lnTo>
                  <a:lnTo>
                    <a:pt x="209" y="464"/>
                  </a:lnTo>
                  <a:lnTo>
                    <a:pt x="193" y="469"/>
                  </a:lnTo>
                  <a:lnTo>
                    <a:pt x="177" y="472"/>
                  </a:lnTo>
                  <a:lnTo>
                    <a:pt x="161" y="473"/>
                  </a:lnTo>
                  <a:lnTo>
                    <a:pt x="145" y="473"/>
                  </a:lnTo>
                  <a:lnTo>
                    <a:pt x="129" y="470"/>
                  </a:lnTo>
                  <a:lnTo>
                    <a:pt x="113" y="466"/>
                  </a:lnTo>
                  <a:lnTo>
                    <a:pt x="98" y="460"/>
                  </a:lnTo>
                  <a:lnTo>
                    <a:pt x="83" y="452"/>
                  </a:lnTo>
                  <a:lnTo>
                    <a:pt x="70" y="443"/>
                  </a:lnTo>
                  <a:lnTo>
                    <a:pt x="57" y="432"/>
                  </a:lnTo>
                  <a:lnTo>
                    <a:pt x="58" y="433"/>
                  </a:lnTo>
                  <a:lnTo>
                    <a:pt x="71" y="440"/>
                  </a:lnTo>
                  <a:lnTo>
                    <a:pt x="85" y="445"/>
                  </a:lnTo>
                  <a:lnTo>
                    <a:pt x="100" y="448"/>
                  </a:lnTo>
                  <a:lnTo>
                    <a:pt x="115" y="450"/>
                  </a:lnTo>
                  <a:lnTo>
                    <a:pt x="130" y="449"/>
                  </a:lnTo>
                  <a:lnTo>
                    <a:pt x="145" y="446"/>
                  </a:lnTo>
                  <a:lnTo>
                    <a:pt x="159" y="442"/>
                  </a:lnTo>
                  <a:lnTo>
                    <a:pt x="173" y="435"/>
                  </a:lnTo>
                  <a:lnTo>
                    <a:pt x="186" y="427"/>
                  </a:lnTo>
                  <a:lnTo>
                    <a:pt x="197" y="417"/>
                  </a:lnTo>
                  <a:lnTo>
                    <a:pt x="207" y="406"/>
                  </a:lnTo>
                  <a:lnTo>
                    <a:pt x="216" y="394"/>
                  </a:lnTo>
                  <a:lnTo>
                    <a:pt x="222" y="380"/>
                  </a:lnTo>
                  <a:lnTo>
                    <a:pt x="227" y="366"/>
                  </a:lnTo>
                  <a:lnTo>
                    <a:pt x="230" y="351"/>
                  </a:lnTo>
                  <a:lnTo>
                    <a:pt x="232" y="336"/>
                  </a:lnTo>
                  <a:lnTo>
                    <a:pt x="231" y="321"/>
                  </a:lnTo>
                  <a:lnTo>
                    <a:pt x="228" y="306"/>
                  </a:lnTo>
                  <a:lnTo>
                    <a:pt x="223" y="292"/>
                  </a:lnTo>
                  <a:lnTo>
                    <a:pt x="216" y="278"/>
                  </a:lnTo>
                  <a:lnTo>
                    <a:pt x="208" y="266"/>
                  </a:lnTo>
                  <a:lnTo>
                    <a:pt x="198" y="254"/>
                  </a:lnTo>
                  <a:lnTo>
                    <a:pt x="186" y="244"/>
                  </a:lnTo>
                  <a:lnTo>
                    <a:pt x="173" y="236"/>
                  </a:lnTo>
                  <a:lnTo>
                    <a:pt x="160" y="230"/>
                  </a:lnTo>
                  <a:lnTo>
                    <a:pt x="146" y="225"/>
                  </a:lnTo>
                  <a:lnTo>
                    <a:pt x="131" y="222"/>
                  </a:lnTo>
                  <a:lnTo>
                    <a:pt x="116" y="222"/>
                  </a:lnTo>
                  <a:lnTo>
                    <a:pt x="101" y="223"/>
                  </a:lnTo>
                  <a:lnTo>
                    <a:pt x="86" y="226"/>
                  </a:lnTo>
                  <a:lnTo>
                    <a:pt x="72" y="231"/>
                  </a:lnTo>
                  <a:lnTo>
                    <a:pt x="58" y="238"/>
                  </a:lnTo>
                  <a:lnTo>
                    <a:pt x="46" y="247"/>
                  </a:lnTo>
                  <a:lnTo>
                    <a:pt x="35" y="257"/>
                  </a:lnTo>
                  <a:lnTo>
                    <a:pt x="25" y="269"/>
                  </a:lnTo>
                  <a:lnTo>
                    <a:pt x="17" y="282"/>
                  </a:lnTo>
                  <a:lnTo>
                    <a:pt x="11" y="295"/>
                  </a:lnTo>
                  <a:lnTo>
                    <a:pt x="6" y="310"/>
                  </a:lnTo>
                  <a:lnTo>
                    <a:pt x="4" y="325"/>
                  </a:lnTo>
                  <a:lnTo>
                    <a:pt x="4" y="340"/>
                  </a:lnTo>
                  <a:lnTo>
                    <a:pt x="1" y="324"/>
                  </a:lnTo>
                  <a:lnTo>
                    <a:pt x="0" y="308"/>
                  </a:lnTo>
                  <a:lnTo>
                    <a:pt x="1" y="292"/>
                  </a:lnTo>
                  <a:lnTo>
                    <a:pt x="3" y="276"/>
                  </a:lnTo>
                  <a:lnTo>
                    <a:pt x="8" y="260"/>
                  </a:lnTo>
                  <a:lnTo>
                    <a:pt x="14" y="246"/>
                  </a:lnTo>
                  <a:lnTo>
                    <a:pt x="22" y="232"/>
                  </a:lnTo>
                  <a:lnTo>
                    <a:pt x="31" y="219"/>
                  </a:lnTo>
                  <a:lnTo>
                    <a:pt x="42" y="207"/>
                  </a:lnTo>
                  <a:lnTo>
                    <a:pt x="54" y="196"/>
                  </a:lnTo>
                  <a:lnTo>
                    <a:pt x="68" y="187"/>
                  </a:lnTo>
                  <a:lnTo>
                    <a:pt x="82" y="180"/>
                  </a:lnTo>
                  <a:lnTo>
                    <a:pt x="97" y="174"/>
                  </a:lnTo>
                  <a:lnTo>
                    <a:pt x="94" y="157"/>
                  </a:lnTo>
                  <a:lnTo>
                    <a:pt x="93" y="139"/>
                  </a:lnTo>
                  <a:lnTo>
                    <a:pt x="94" y="122"/>
                  </a:lnTo>
                  <a:lnTo>
                    <a:pt x="97" y="106"/>
                  </a:lnTo>
                  <a:lnTo>
                    <a:pt x="101" y="89"/>
                  </a:lnTo>
                  <a:lnTo>
                    <a:pt x="108" y="74"/>
                  </a:lnTo>
                  <a:lnTo>
                    <a:pt x="117" y="59"/>
                  </a:lnTo>
                  <a:lnTo>
                    <a:pt x="127" y="45"/>
                  </a:lnTo>
                  <a:lnTo>
                    <a:pt x="139" y="33"/>
                  </a:lnTo>
                  <a:lnTo>
                    <a:pt x="152" y="22"/>
                  </a:lnTo>
                  <a:lnTo>
                    <a:pt x="166" y="13"/>
                  </a:lnTo>
                  <a:lnTo>
                    <a:pt x="182" y="6"/>
                  </a:lnTo>
                  <a:lnTo>
                    <a:pt x="198" y="0"/>
                  </a:lnTo>
                  <a:lnTo>
                    <a:pt x="185" y="8"/>
                  </a:lnTo>
                  <a:lnTo>
                    <a:pt x="173" y="18"/>
                  </a:lnTo>
                  <a:lnTo>
                    <a:pt x="163" y="29"/>
                  </a:lnTo>
                  <a:lnTo>
                    <a:pt x="154" y="42"/>
                  </a:lnTo>
                  <a:lnTo>
                    <a:pt x="147" y="55"/>
                  </a:lnTo>
                  <a:lnTo>
                    <a:pt x="141" y="69"/>
                  </a:lnTo>
                  <a:lnTo>
                    <a:pt x="138" y="84"/>
                  </a:lnTo>
                  <a:lnTo>
                    <a:pt x="137" y="99"/>
                  </a:lnTo>
                  <a:lnTo>
                    <a:pt x="137" y="114"/>
                  </a:lnTo>
                  <a:lnTo>
                    <a:pt x="140" y="129"/>
                  </a:lnTo>
                  <a:lnTo>
                    <a:pt x="145" y="145"/>
                  </a:lnTo>
                  <a:lnTo>
                    <a:pt x="151" y="159"/>
                  </a:lnTo>
                  <a:lnTo>
                    <a:pt x="160" y="171"/>
                  </a:lnTo>
                  <a:lnTo>
                    <a:pt x="169" y="183"/>
                  </a:lnTo>
                  <a:lnTo>
                    <a:pt x="181" y="193"/>
                  </a:lnTo>
                  <a:lnTo>
                    <a:pt x="193" y="202"/>
                  </a:lnTo>
                  <a:lnTo>
                    <a:pt x="207" y="208"/>
                  </a:lnTo>
                  <a:lnTo>
                    <a:pt x="221" y="213"/>
                  </a:lnTo>
                  <a:lnTo>
                    <a:pt x="236" y="216"/>
                  </a:lnTo>
                  <a:lnTo>
                    <a:pt x="253" y="217"/>
                  </a:lnTo>
                  <a:lnTo>
                    <a:pt x="268" y="216"/>
                  </a:lnTo>
                  <a:lnTo>
                    <a:pt x="283" y="213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3" y="193"/>
                  </a:lnTo>
                  <a:lnTo>
                    <a:pt x="334" y="183"/>
                  </a:lnTo>
                  <a:lnTo>
                    <a:pt x="344" y="171"/>
                  </a:lnTo>
                  <a:lnTo>
                    <a:pt x="353" y="158"/>
                  </a:lnTo>
                  <a:lnTo>
                    <a:pt x="359" y="145"/>
                  </a:lnTo>
                  <a:lnTo>
                    <a:pt x="364" y="129"/>
                  </a:lnTo>
                  <a:lnTo>
                    <a:pt x="366" y="114"/>
                  </a:lnTo>
                  <a:lnTo>
                    <a:pt x="367" y="99"/>
                  </a:lnTo>
                  <a:lnTo>
                    <a:pt x="365" y="84"/>
                  </a:lnTo>
                  <a:lnTo>
                    <a:pt x="362" y="69"/>
                  </a:lnTo>
                  <a:lnTo>
                    <a:pt x="357" y="55"/>
                  </a:lnTo>
                  <a:lnTo>
                    <a:pt x="350" y="41"/>
                  </a:lnTo>
                  <a:lnTo>
                    <a:pt x="341" y="29"/>
                  </a:lnTo>
                  <a:lnTo>
                    <a:pt x="330" y="18"/>
                  </a:lnTo>
                  <a:lnTo>
                    <a:pt x="319" y="8"/>
                  </a:lnTo>
                  <a:lnTo>
                    <a:pt x="306" y="0"/>
                  </a:lnTo>
                  <a:lnTo>
                    <a:pt x="305" y="0"/>
                  </a:lnTo>
                  <a:lnTo>
                    <a:pt x="321" y="6"/>
                  </a:lnTo>
                  <a:lnTo>
                    <a:pt x="336" y="13"/>
                  </a:lnTo>
                  <a:lnTo>
                    <a:pt x="350" y="21"/>
                  </a:lnTo>
                  <a:lnTo>
                    <a:pt x="362" y="32"/>
                  </a:lnTo>
                  <a:lnTo>
                    <a:pt x="374" y="43"/>
                  </a:lnTo>
                  <a:lnTo>
                    <a:pt x="384" y="56"/>
                  </a:lnTo>
                  <a:lnTo>
                    <a:pt x="392" y="70"/>
                  </a:lnTo>
                  <a:lnTo>
                    <a:pt x="399" y="85"/>
                  </a:lnTo>
                  <a:lnTo>
                    <a:pt x="404" y="101"/>
                  </a:lnTo>
                  <a:lnTo>
                    <a:pt x="407" y="117"/>
                  </a:lnTo>
                  <a:lnTo>
                    <a:pt x="409" y="133"/>
                  </a:lnTo>
                  <a:lnTo>
                    <a:pt x="408" y="151"/>
                  </a:lnTo>
                  <a:lnTo>
                    <a:pt x="405" y="167"/>
                  </a:lnTo>
                  <a:lnTo>
                    <a:pt x="420" y="173"/>
                  </a:lnTo>
                  <a:lnTo>
                    <a:pt x="435" y="181"/>
                  </a:lnTo>
                  <a:lnTo>
                    <a:pt x="449" y="190"/>
                  </a:lnTo>
                  <a:lnTo>
                    <a:pt x="461" y="201"/>
                  </a:lnTo>
                  <a:lnTo>
                    <a:pt x="472" y="213"/>
                  </a:lnTo>
                  <a:lnTo>
                    <a:pt x="482" y="227"/>
                  </a:lnTo>
                  <a:lnTo>
                    <a:pt x="490" y="242"/>
                  </a:lnTo>
                  <a:lnTo>
                    <a:pt x="496" y="257"/>
                  </a:lnTo>
                  <a:lnTo>
                    <a:pt x="500" y="273"/>
                  </a:lnTo>
                  <a:lnTo>
                    <a:pt x="502" y="289"/>
                  </a:lnTo>
                  <a:lnTo>
                    <a:pt x="503" y="306"/>
                  </a:lnTo>
                  <a:lnTo>
                    <a:pt x="501" y="322"/>
                  </a:lnTo>
                  <a:lnTo>
                    <a:pt x="498" y="338"/>
                  </a:lnTo>
                  <a:lnTo>
                    <a:pt x="498" y="339"/>
                  </a:lnTo>
                  <a:lnTo>
                    <a:pt x="498" y="323"/>
                  </a:lnTo>
                  <a:lnTo>
                    <a:pt x="495" y="308"/>
                  </a:lnTo>
                  <a:lnTo>
                    <a:pt x="491" y="294"/>
                  </a:lnTo>
                  <a:lnTo>
                    <a:pt x="484" y="280"/>
                  </a:lnTo>
                  <a:lnTo>
                    <a:pt x="476" y="267"/>
                  </a:lnTo>
                  <a:lnTo>
                    <a:pt x="466" y="256"/>
                  </a:lnTo>
                  <a:lnTo>
                    <a:pt x="455" y="245"/>
                  </a:lnTo>
                  <a:lnTo>
                    <a:pt x="443" y="237"/>
                  </a:lnTo>
                  <a:lnTo>
                    <a:pt x="429" y="230"/>
                  </a:lnTo>
                  <a:lnTo>
                    <a:pt x="415" y="225"/>
                  </a:lnTo>
                  <a:lnTo>
                    <a:pt x="400" y="222"/>
                  </a:lnTo>
                  <a:lnTo>
                    <a:pt x="385" y="220"/>
                  </a:lnTo>
                  <a:lnTo>
                    <a:pt x="370" y="221"/>
                  </a:lnTo>
                  <a:lnTo>
                    <a:pt x="355" y="224"/>
                  </a:lnTo>
                  <a:lnTo>
                    <a:pt x="340" y="229"/>
                  </a:lnTo>
                  <a:lnTo>
                    <a:pt x="327" y="236"/>
                  </a:lnTo>
                  <a:lnTo>
                    <a:pt x="314" y="244"/>
                  </a:lnTo>
                  <a:lnTo>
                    <a:pt x="303" y="254"/>
                  </a:lnTo>
                  <a:lnTo>
                    <a:pt x="293" y="266"/>
                  </a:lnTo>
                  <a:lnTo>
                    <a:pt x="284" y="278"/>
                  </a:lnTo>
                  <a:lnTo>
                    <a:pt x="278" y="292"/>
                  </a:lnTo>
                  <a:lnTo>
                    <a:pt x="273" y="306"/>
                  </a:lnTo>
                  <a:lnTo>
                    <a:pt x="270" y="321"/>
                  </a:lnTo>
                  <a:lnTo>
                    <a:pt x="269" y="337"/>
                  </a:lnTo>
                  <a:lnTo>
                    <a:pt x="271" y="352"/>
                  </a:lnTo>
                  <a:lnTo>
                    <a:pt x="274" y="366"/>
                  </a:lnTo>
                  <a:lnTo>
                    <a:pt x="279" y="381"/>
                  </a:lnTo>
                  <a:lnTo>
                    <a:pt x="286" y="394"/>
                  </a:lnTo>
                  <a:lnTo>
                    <a:pt x="295" y="407"/>
                  </a:lnTo>
                  <a:lnTo>
                    <a:pt x="305" y="418"/>
                  </a:lnTo>
                  <a:lnTo>
                    <a:pt x="317" y="428"/>
                  </a:lnTo>
                  <a:lnTo>
                    <a:pt x="329" y="436"/>
                  </a:lnTo>
                  <a:lnTo>
                    <a:pt x="343" y="442"/>
                  </a:lnTo>
                  <a:lnTo>
                    <a:pt x="358" y="446"/>
                  </a:lnTo>
                  <a:lnTo>
                    <a:pt x="373" y="449"/>
                  </a:lnTo>
                  <a:lnTo>
                    <a:pt x="388" y="449"/>
                  </a:lnTo>
                  <a:lnTo>
                    <a:pt x="403" y="448"/>
                  </a:lnTo>
                  <a:lnTo>
                    <a:pt x="418" y="444"/>
                  </a:lnTo>
                  <a:lnTo>
                    <a:pt x="432" y="439"/>
                  </a:lnTo>
                  <a:lnTo>
                    <a:pt x="445" y="431"/>
                  </a:lnTo>
                  <a:lnTo>
                    <a:pt x="432" y="443"/>
                  </a:lnTo>
                  <a:lnTo>
                    <a:pt x="417" y="453"/>
                  </a:lnTo>
                  <a:lnTo>
                    <a:pt x="402" y="461"/>
                  </a:lnTo>
                  <a:lnTo>
                    <a:pt x="385" y="467"/>
                  </a:lnTo>
                  <a:lnTo>
                    <a:pt x="368" y="471"/>
                  </a:lnTo>
                  <a:lnTo>
                    <a:pt x="350" y="472"/>
                  </a:lnTo>
                  <a:lnTo>
                    <a:pt x="333" y="472"/>
                  </a:lnTo>
                  <a:lnTo>
                    <a:pt x="315" y="470"/>
                  </a:lnTo>
                  <a:lnTo>
                    <a:pt x="298" y="465"/>
                  </a:lnTo>
                  <a:lnTo>
                    <a:pt x="282" y="458"/>
                  </a:lnTo>
                  <a:lnTo>
                    <a:pt x="266" y="450"/>
                  </a:lnTo>
                  <a:lnTo>
                    <a:pt x="251" y="439"/>
                  </a:lnTo>
                </a:path>
              </a:pathLst>
            </a:cu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9" name="Freeform 30"/>
            <p:cNvSpPr>
              <a:spLocks/>
            </p:cNvSpPr>
            <p:nvPr/>
          </p:nvSpPr>
          <p:spPr bwMode="auto">
            <a:xfrm>
              <a:off x="4434" y="4503"/>
              <a:ext cx="54" cy="52"/>
            </a:xfrm>
            <a:custGeom>
              <a:avLst/>
              <a:gdLst>
                <a:gd name="T0" fmla="*/ 92 w 53"/>
                <a:gd name="T1" fmla="*/ 26 h 52"/>
                <a:gd name="T2" fmla="*/ 90 w 53"/>
                <a:gd name="T3" fmla="*/ 33 h 52"/>
                <a:gd name="T4" fmla="*/ 84 w 53"/>
                <a:gd name="T5" fmla="*/ 39 h 52"/>
                <a:gd name="T6" fmla="*/ 78 w 53"/>
                <a:gd name="T7" fmla="*/ 45 h 52"/>
                <a:gd name="T8" fmla="*/ 72 w 53"/>
                <a:gd name="T9" fmla="*/ 49 h 52"/>
                <a:gd name="T10" fmla="*/ 65 w 53"/>
                <a:gd name="T11" fmla="*/ 51 h 52"/>
                <a:gd name="T12" fmla="*/ 24 w 53"/>
                <a:gd name="T13" fmla="*/ 52 h 52"/>
                <a:gd name="T14" fmla="*/ 17 w 53"/>
                <a:gd name="T15" fmla="*/ 50 h 52"/>
                <a:gd name="T16" fmla="*/ 11 w 53"/>
                <a:gd name="T17" fmla="*/ 47 h 52"/>
                <a:gd name="T18" fmla="*/ 6 w 53"/>
                <a:gd name="T19" fmla="*/ 42 h 52"/>
                <a:gd name="T20" fmla="*/ 2 w 53"/>
                <a:gd name="T21" fmla="*/ 36 h 52"/>
                <a:gd name="T22" fmla="*/ 0 w 53"/>
                <a:gd name="T23" fmla="*/ 29 h 52"/>
                <a:gd name="T24" fmla="*/ 0 w 53"/>
                <a:gd name="T25" fmla="*/ 22 h 52"/>
                <a:gd name="T26" fmla="*/ 2 w 53"/>
                <a:gd name="T27" fmla="*/ 15 h 52"/>
                <a:gd name="T28" fmla="*/ 6 w 53"/>
                <a:gd name="T29" fmla="*/ 9 h 52"/>
                <a:gd name="T30" fmla="*/ 11 w 53"/>
                <a:gd name="T31" fmla="*/ 5 h 52"/>
                <a:gd name="T32" fmla="*/ 17 w 53"/>
                <a:gd name="T33" fmla="*/ 1 h 52"/>
                <a:gd name="T34" fmla="*/ 24 w 53"/>
                <a:gd name="T35" fmla="*/ 0 h 52"/>
                <a:gd name="T36" fmla="*/ 65 w 53"/>
                <a:gd name="T37" fmla="*/ 0 h 52"/>
                <a:gd name="T38" fmla="*/ 72 w 53"/>
                <a:gd name="T39" fmla="*/ 3 h 52"/>
                <a:gd name="T40" fmla="*/ 77 w 53"/>
                <a:gd name="T41" fmla="*/ 7 h 52"/>
                <a:gd name="T42" fmla="*/ 84 w 53"/>
                <a:gd name="T43" fmla="*/ 12 h 52"/>
                <a:gd name="T44" fmla="*/ 90 w 53"/>
                <a:gd name="T45" fmla="*/ 19 h 52"/>
                <a:gd name="T46" fmla="*/ 92 w 53"/>
                <a:gd name="T47" fmla="*/ 26 h 52"/>
                <a:gd name="T48" fmla="*/ 92 w 53"/>
                <a:gd name="T49" fmla="*/ 26 h 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3"/>
                <a:gd name="T76" fmla="*/ 0 h 52"/>
                <a:gd name="T77" fmla="*/ 53 w 53"/>
                <a:gd name="T78" fmla="*/ 52 h 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3" h="52">
                  <a:moveTo>
                    <a:pt x="53" y="26"/>
                  </a:moveTo>
                  <a:lnTo>
                    <a:pt x="52" y="33"/>
                  </a:lnTo>
                  <a:lnTo>
                    <a:pt x="49" y="39"/>
                  </a:lnTo>
                  <a:lnTo>
                    <a:pt x="45" y="45"/>
                  </a:lnTo>
                  <a:lnTo>
                    <a:pt x="39" y="49"/>
                  </a:lnTo>
                  <a:lnTo>
                    <a:pt x="32" y="51"/>
                  </a:lnTo>
                  <a:lnTo>
                    <a:pt x="24" y="52"/>
                  </a:lnTo>
                  <a:lnTo>
                    <a:pt x="17" y="50"/>
                  </a:lnTo>
                  <a:lnTo>
                    <a:pt x="11" y="47"/>
                  </a:lnTo>
                  <a:lnTo>
                    <a:pt x="6" y="42"/>
                  </a:lnTo>
                  <a:lnTo>
                    <a:pt x="2" y="36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2" y="15"/>
                  </a:lnTo>
                  <a:lnTo>
                    <a:pt x="6" y="9"/>
                  </a:lnTo>
                  <a:lnTo>
                    <a:pt x="11" y="5"/>
                  </a:lnTo>
                  <a:lnTo>
                    <a:pt x="17" y="1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39" y="3"/>
                  </a:lnTo>
                  <a:lnTo>
                    <a:pt x="44" y="7"/>
                  </a:lnTo>
                  <a:lnTo>
                    <a:pt x="49" y="12"/>
                  </a:lnTo>
                  <a:lnTo>
                    <a:pt x="52" y="19"/>
                  </a:lnTo>
                  <a:lnTo>
                    <a:pt x="53" y="26"/>
                  </a:lnTo>
                  <a:close/>
                </a:path>
              </a:pathLst>
            </a:custGeom>
            <a:solidFill>
              <a:srgbClr val="FFFFFF"/>
            </a:solidFill>
            <a:ln w="127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0" name="Rectangle 31"/>
            <p:cNvSpPr>
              <a:spLocks noChangeArrowheads="1"/>
            </p:cNvSpPr>
            <p:nvPr/>
          </p:nvSpPr>
          <p:spPr bwMode="auto">
            <a:xfrm>
              <a:off x="4455" y="4487"/>
              <a:ext cx="12" cy="19"/>
            </a:xfrm>
            <a:prstGeom prst="rect">
              <a:avLst/>
            </a:prstGeom>
            <a:solidFill>
              <a:srgbClr val="FFFFFF"/>
            </a:solidFill>
            <a:ln w="127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21" name="Freeform 32"/>
            <p:cNvSpPr>
              <a:spLocks/>
            </p:cNvSpPr>
            <p:nvPr/>
          </p:nvSpPr>
          <p:spPr bwMode="auto">
            <a:xfrm>
              <a:off x="4480" y="4532"/>
              <a:ext cx="25" cy="22"/>
            </a:xfrm>
            <a:custGeom>
              <a:avLst/>
              <a:gdLst>
                <a:gd name="T0" fmla="*/ 25 w 25"/>
                <a:gd name="T1" fmla="*/ 11 h 22"/>
                <a:gd name="T2" fmla="*/ 18 w 25"/>
                <a:gd name="T3" fmla="*/ 22 h 22"/>
                <a:gd name="T4" fmla="*/ 0 w 25"/>
                <a:gd name="T5" fmla="*/ 12 h 22"/>
                <a:gd name="T6" fmla="*/ 6 w 25"/>
                <a:gd name="T7" fmla="*/ 0 h 22"/>
                <a:gd name="T8" fmla="*/ 25 w 25"/>
                <a:gd name="T9" fmla="*/ 11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2"/>
                <a:gd name="T17" fmla="*/ 25 w 2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2">
                  <a:moveTo>
                    <a:pt x="25" y="11"/>
                  </a:moveTo>
                  <a:lnTo>
                    <a:pt x="18" y="22"/>
                  </a:lnTo>
                  <a:lnTo>
                    <a:pt x="0" y="12"/>
                  </a:lnTo>
                  <a:lnTo>
                    <a:pt x="6" y="0"/>
                  </a:lnTo>
                  <a:lnTo>
                    <a:pt x="25" y="11"/>
                  </a:lnTo>
                  <a:close/>
                </a:path>
              </a:pathLst>
            </a:custGeom>
            <a:solidFill>
              <a:srgbClr val="FFFFFF"/>
            </a:solidFill>
            <a:ln w="127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2" name="Freeform 33"/>
            <p:cNvSpPr>
              <a:spLocks/>
            </p:cNvSpPr>
            <p:nvPr/>
          </p:nvSpPr>
          <p:spPr bwMode="auto">
            <a:xfrm>
              <a:off x="4418" y="4532"/>
              <a:ext cx="26" cy="22"/>
            </a:xfrm>
            <a:custGeom>
              <a:avLst/>
              <a:gdLst>
                <a:gd name="T0" fmla="*/ 0 w 26"/>
                <a:gd name="T1" fmla="*/ 11 h 22"/>
                <a:gd name="T2" fmla="*/ 7 w 26"/>
                <a:gd name="T3" fmla="*/ 22 h 22"/>
                <a:gd name="T4" fmla="*/ 26 w 26"/>
                <a:gd name="T5" fmla="*/ 12 h 22"/>
                <a:gd name="T6" fmla="*/ 19 w 26"/>
                <a:gd name="T7" fmla="*/ 0 h 22"/>
                <a:gd name="T8" fmla="*/ 0 w 26"/>
                <a:gd name="T9" fmla="*/ 11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2"/>
                <a:gd name="T17" fmla="*/ 26 w 26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2">
                  <a:moveTo>
                    <a:pt x="0" y="11"/>
                  </a:moveTo>
                  <a:lnTo>
                    <a:pt x="7" y="22"/>
                  </a:lnTo>
                  <a:lnTo>
                    <a:pt x="26" y="12"/>
                  </a:lnTo>
                  <a:lnTo>
                    <a:pt x="19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 w="127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</p:grpSp>
      <p:pic>
        <p:nvPicPr>
          <p:cNvPr id="14" name="Afbeelding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23" name="Afgeronde rechthoek 22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C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411943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69390" y="260350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8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Gevaarlijke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stoffen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8.6 Industriële gascilinders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65113" indent="-265113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nl-NL" sz="2200" dirty="0" smtClean="0"/>
              <a:t>Aandachtspunten:</a:t>
            </a:r>
          </a:p>
          <a:p>
            <a:pPr marL="265113" indent="-265113">
              <a:lnSpc>
                <a:spcPct val="120000"/>
              </a:lnSpc>
              <a:spcBef>
                <a:spcPts val="0"/>
              </a:spcBef>
              <a:defRPr/>
            </a:pPr>
            <a:r>
              <a:rPr lang="nl-NL" sz="2200" dirty="0" smtClean="0"/>
              <a:t>Kleurcodering op schouder van cilinder</a:t>
            </a:r>
          </a:p>
          <a:p>
            <a:pPr marL="265113" indent="-265113">
              <a:lnSpc>
                <a:spcPct val="120000"/>
              </a:lnSpc>
              <a:spcBef>
                <a:spcPts val="0"/>
              </a:spcBef>
              <a:defRPr/>
            </a:pPr>
            <a:r>
              <a:rPr lang="nl-NL" sz="2200" dirty="0" smtClean="0"/>
              <a:t>Correct opslaan</a:t>
            </a:r>
          </a:p>
          <a:p>
            <a:pPr marL="265113" indent="-265113">
              <a:lnSpc>
                <a:spcPct val="120000"/>
              </a:lnSpc>
              <a:spcBef>
                <a:spcPts val="0"/>
              </a:spcBef>
              <a:defRPr/>
            </a:pPr>
            <a:r>
              <a:rPr lang="nl-NL" sz="2200" dirty="0" smtClean="0"/>
              <a:t>Voldoende ventilatie van opslagruimte</a:t>
            </a:r>
          </a:p>
          <a:p>
            <a:pPr marL="265113" indent="-265113">
              <a:lnSpc>
                <a:spcPct val="120000"/>
              </a:lnSpc>
              <a:spcBef>
                <a:spcPts val="0"/>
              </a:spcBef>
              <a:defRPr/>
            </a:pPr>
            <a:r>
              <a:rPr lang="nl-NL" sz="2200" dirty="0" smtClean="0"/>
              <a:t>Nooit opslaan in of bij kelders, putten en sleuven</a:t>
            </a:r>
          </a:p>
          <a:p>
            <a:pPr marL="265113" indent="-265113">
              <a:lnSpc>
                <a:spcPct val="120000"/>
              </a:lnSpc>
              <a:spcBef>
                <a:spcPts val="0"/>
              </a:spcBef>
              <a:defRPr/>
            </a:pPr>
            <a:r>
              <a:rPr lang="nl-NL" sz="2200" dirty="0" smtClean="0"/>
              <a:t>Zuurstofflessen gescheiden houden van flessen met brandbare gassen</a:t>
            </a:r>
          </a:p>
          <a:p>
            <a:pPr marL="265113" indent="-265113">
              <a:lnSpc>
                <a:spcPct val="120000"/>
              </a:lnSpc>
              <a:spcBef>
                <a:spcPts val="0"/>
              </a:spcBef>
              <a:defRPr/>
            </a:pPr>
            <a:r>
              <a:rPr lang="nl-NL" sz="2200" dirty="0" smtClean="0"/>
              <a:t>Aangepaste blusmiddelen</a:t>
            </a:r>
          </a:p>
          <a:p>
            <a:pPr marL="265113" indent="-265113">
              <a:lnSpc>
                <a:spcPct val="120000"/>
              </a:lnSpc>
              <a:spcBef>
                <a:spcPts val="0"/>
              </a:spcBef>
              <a:defRPr/>
            </a:pPr>
            <a:r>
              <a:rPr lang="nl-NL" sz="2200" dirty="0" smtClean="0"/>
              <a:t>Water als koelmiddel bij opslagruimte</a:t>
            </a:r>
          </a:p>
          <a:p>
            <a:endParaRPr lang="nl-NL" dirty="0"/>
          </a:p>
        </p:txBody>
      </p:sp>
      <p:pic>
        <p:nvPicPr>
          <p:cNvPr id="5122" name="Picture 2" descr="E:\120303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96136" y="4149080"/>
            <a:ext cx="2808152" cy="2106114"/>
          </a:xfrm>
          <a:prstGeom prst="rect">
            <a:avLst/>
          </a:prstGeom>
          <a:noFill/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C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251191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276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8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Gevaarlijke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stoffen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8.7 Toezicht door de leidinggevende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pPr marL="1790700" indent="-1790700">
              <a:lnSpc>
                <a:spcPct val="120000"/>
              </a:lnSpc>
              <a:spcBef>
                <a:spcPts val="0"/>
              </a:spcBef>
              <a:buFont typeface="Arial" charset="0"/>
              <a:buNone/>
              <a:tabLst>
                <a:tab pos="1433513" algn="l"/>
                <a:tab pos="1790700" algn="l"/>
              </a:tabLst>
              <a:defRPr/>
            </a:pPr>
            <a:r>
              <a:rPr lang="nl-NL" sz="2200" dirty="0" smtClean="0">
                <a:ea typeface="ＭＳ Ｐゴシック" charset="0"/>
              </a:rPr>
              <a:t>Toxicologie 	=	de leer van de inwerking van schadelijke stoffen op levende wezens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nl-NL" sz="2200" dirty="0" smtClean="0">
              <a:ea typeface="ＭＳ Ｐゴシック" charset="0"/>
            </a:endParaRPr>
          </a:p>
          <a:p>
            <a:pPr marL="1433513" indent="-1433513">
              <a:lnSpc>
                <a:spcPct val="120000"/>
              </a:lnSpc>
              <a:spcBef>
                <a:spcPts val="0"/>
              </a:spcBef>
              <a:buFont typeface="Arial" charset="0"/>
              <a:buNone/>
              <a:tabLst>
                <a:tab pos="1790700" algn="l"/>
              </a:tabLst>
              <a:defRPr/>
            </a:pPr>
            <a:r>
              <a:rPr lang="nl-NL" sz="2200" dirty="0" smtClean="0">
                <a:ea typeface="ＭＳ Ｐゴシック" charset="0"/>
              </a:rPr>
              <a:t>Toxiciteit 	=	giftigheid (eigenschap van een stof)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nl-NL" sz="2200" dirty="0" smtClean="0">
                <a:ea typeface="ＭＳ Ｐゴシック" charset="0"/>
              </a:rPr>
              <a:t>giftig voor alle levende organismen;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nl-NL" sz="2200" dirty="0" smtClean="0">
                <a:ea typeface="ＭＳ Ｐゴシック" charset="0"/>
              </a:rPr>
              <a:t>individuele gevoeligheid.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nl-NL" sz="2200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nl-NL" sz="2200" dirty="0" smtClean="0"/>
          </a:p>
          <a:p>
            <a:pPr marL="355600" indent="-355600">
              <a:spcBef>
                <a:spcPts val="0"/>
              </a:spcBef>
              <a:buNone/>
              <a:defRPr/>
            </a:pPr>
            <a:r>
              <a:rPr lang="nl-NL" sz="2200" dirty="0" smtClean="0"/>
              <a:t>Maatregelen om risico’</a:t>
            </a:r>
            <a:r>
              <a:rPr lang="nl-NL" altLang="ja-JP" sz="2200" dirty="0" smtClean="0"/>
              <a:t>s te beperken:</a:t>
            </a:r>
          </a:p>
          <a:p>
            <a:pPr lvl="1">
              <a:spcBef>
                <a:spcPts val="0"/>
              </a:spcBef>
              <a:buFont typeface="Arial" pitchFamily="34" charset="0"/>
              <a:buAutoNum type="arabicPeriod"/>
              <a:defRPr/>
            </a:pPr>
            <a:r>
              <a:rPr lang="nl-NL" sz="2200" dirty="0" smtClean="0"/>
              <a:t>aan de bron;</a:t>
            </a:r>
          </a:p>
          <a:p>
            <a:pPr lvl="1">
              <a:spcBef>
                <a:spcPts val="0"/>
              </a:spcBef>
              <a:buFont typeface="Arial" pitchFamily="34" charset="0"/>
              <a:buAutoNum type="arabicPeriod"/>
              <a:defRPr/>
            </a:pPr>
            <a:r>
              <a:rPr lang="nl-NL" sz="2200" dirty="0" smtClean="0"/>
              <a:t>technische, collectieve en organisatorische maatregelen.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</a:pPr>
            <a:endParaRPr lang="nl-NL" sz="2600" dirty="0" smtClean="0"/>
          </a:p>
          <a:p>
            <a:pPr>
              <a:spcBef>
                <a:spcPts val="0"/>
              </a:spcBef>
              <a:buNone/>
            </a:pPr>
            <a:endParaRPr lang="nl-NL" sz="2200" dirty="0"/>
          </a:p>
        </p:txBody>
      </p:sp>
      <p:sp>
        <p:nvSpPr>
          <p:cNvPr id="5" name="Rechthoek 4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indent="-355600">
              <a:defRPr/>
            </a:pPr>
            <a:endParaRPr lang="nl-NL" dirty="0" smtClean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C</a:t>
            </a:r>
            <a:endParaRPr lang="nl-NL" sz="4000" b="1" dirty="0"/>
          </a:p>
        </p:txBody>
      </p:sp>
      <p:sp>
        <p:nvSpPr>
          <p:cNvPr id="8" name="Rechthoek 7"/>
          <p:cNvSpPr/>
          <p:nvPr/>
        </p:nvSpPr>
        <p:spPr>
          <a:xfrm>
            <a:off x="0" y="0"/>
            <a:ext cx="9144000" cy="188640"/>
          </a:xfrm>
          <a:prstGeom prst="rect">
            <a:avLst/>
          </a:prstGeom>
          <a:solidFill>
            <a:srgbClr val="328E57"/>
          </a:solidFill>
          <a:ln>
            <a:solidFill>
              <a:srgbClr val="328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1456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67503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8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Gevaarlijke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stoffen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8.7 Toezicht door de leidinggevende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pPr marL="355600" indent="-35560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nl-NL" sz="2200" dirty="0" smtClean="0"/>
              <a:t>De leidinggevende maakt en houdt de medewerker bewust van: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200" dirty="0" smtClean="0"/>
              <a:t>de gevaren;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200" dirty="0" smtClean="0"/>
              <a:t>belang hygiëne;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200" dirty="0" smtClean="0"/>
              <a:t>het voorkomen van risico’</a:t>
            </a:r>
            <a:r>
              <a:rPr lang="nl-NL" altLang="ja-JP" sz="2200" dirty="0" smtClean="0"/>
              <a:t>s.</a:t>
            </a:r>
          </a:p>
          <a:p>
            <a:pPr marL="0" indent="0">
              <a:spcBef>
                <a:spcPts val="0"/>
              </a:spcBef>
              <a:buFont typeface="Arial" charset="0"/>
              <a:buNone/>
            </a:pPr>
            <a:endParaRPr lang="nl-NL" sz="2200" dirty="0" smtClean="0"/>
          </a:p>
          <a:p>
            <a:pPr marL="0" indent="0">
              <a:spcBef>
                <a:spcPts val="0"/>
              </a:spcBef>
              <a:buFont typeface="Arial" charset="0"/>
              <a:buNone/>
            </a:pPr>
            <a:r>
              <a:rPr lang="nl-NL" sz="2200" dirty="0" smtClean="0"/>
              <a:t>Extra toezicht houden op: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</a:pPr>
            <a:r>
              <a:rPr lang="nl-NL" sz="2200" dirty="0" smtClean="0"/>
              <a:t>juiste toepassing en gebruik van gevaarlijke stoffen;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</a:pPr>
            <a:r>
              <a:rPr lang="nl-NL" sz="2200" dirty="0" smtClean="0"/>
              <a:t>juist gebruik </a:t>
            </a:r>
            <a:r>
              <a:rPr lang="nl-NL" sz="2200" dirty="0" err="1" smtClean="0"/>
              <a:t>PBM’</a:t>
            </a:r>
            <a:r>
              <a:rPr lang="nl-NL" altLang="ja-JP" sz="2200" dirty="0" err="1" smtClean="0"/>
              <a:t>s</a:t>
            </a:r>
            <a:r>
              <a:rPr lang="nl-NL" altLang="ja-JP" sz="2200" dirty="0" smtClean="0"/>
              <a:t>;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</a:pPr>
            <a:r>
              <a:rPr lang="nl-NL" sz="2200" dirty="0" smtClean="0"/>
              <a:t>orde en netheid;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</a:pPr>
            <a:r>
              <a:rPr lang="nl-NL" sz="2200" dirty="0" smtClean="0"/>
              <a:t>reinigingen gereedschap en andere middelen;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</a:pPr>
            <a:r>
              <a:rPr lang="nl-NL" sz="2200" dirty="0" smtClean="0"/>
              <a:t>afvoeren afval.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</a:pPr>
            <a:endParaRPr lang="nl-NL" sz="2200" dirty="0" smtClean="0"/>
          </a:p>
          <a:p>
            <a:pPr lvl="1">
              <a:spcBef>
                <a:spcPts val="0"/>
              </a:spcBef>
              <a:buFont typeface="Arial" pitchFamily="34" charset="0"/>
              <a:buChar char="•"/>
            </a:pPr>
            <a:endParaRPr lang="nl-NL" sz="2200" dirty="0" smtClean="0"/>
          </a:p>
          <a:p>
            <a:pPr>
              <a:spcBef>
                <a:spcPts val="0"/>
              </a:spcBef>
              <a:buNone/>
            </a:pPr>
            <a:endParaRPr lang="nl-NL" sz="22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6" name="Afgeronde rechthoek 5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C</a:t>
            </a:r>
            <a:endParaRPr lang="nl-NL" sz="4000" b="1" dirty="0"/>
          </a:p>
        </p:txBody>
      </p:sp>
      <p:sp>
        <p:nvSpPr>
          <p:cNvPr id="7" name="Rechthoek 6"/>
          <p:cNvSpPr/>
          <p:nvPr/>
        </p:nvSpPr>
        <p:spPr>
          <a:xfrm>
            <a:off x="0" y="0"/>
            <a:ext cx="9144000" cy="188640"/>
          </a:xfrm>
          <a:prstGeom prst="rect">
            <a:avLst/>
          </a:prstGeom>
          <a:solidFill>
            <a:srgbClr val="328E57"/>
          </a:solidFill>
          <a:ln>
            <a:solidFill>
              <a:srgbClr val="328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1456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80151" y="265212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9. Elektriciteit</a:t>
            </a:r>
            <a: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9.1 Elektriciteit, gevaren en risico’s</a:t>
            </a:r>
            <a:endParaRPr lang="nl-NL" sz="28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nl-NL" sz="2600" dirty="0" smtClean="0"/>
              <a:t>Ongevallen:</a:t>
            </a:r>
          </a:p>
          <a:p>
            <a:pPr>
              <a:buNone/>
            </a:pPr>
            <a:r>
              <a:rPr lang="nl-NL" sz="2400" dirty="0" smtClean="0"/>
              <a:t>weerstand kleiner </a:t>
            </a:r>
            <a:r>
              <a:rPr lang="en-US" sz="2400" dirty="0" smtClean="0">
                <a:sym typeface="Wingdings" charset="0"/>
              </a:rPr>
              <a:t> </a:t>
            </a:r>
            <a:r>
              <a:rPr lang="nl-NL" sz="2400" dirty="0" smtClean="0"/>
              <a:t>stroomsterkte groter </a:t>
            </a:r>
            <a:r>
              <a:rPr lang="en-US" sz="2400" dirty="0" smtClean="0">
                <a:sym typeface="Wingdings" charset="0"/>
              </a:rPr>
              <a:t> </a:t>
            </a:r>
            <a:r>
              <a:rPr lang="en-US" sz="2400" dirty="0" smtClean="0"/>
              <a:t>w</a:t>
            </a:r>
            <a:r>
              <a:rPr lang="nl-NL" sz="2400" dirty="0" err="1" smtClean="0"/>
              <a:t>armte</a:t>
            </a:r>
            <a:r>
              <a:rPr lang="nl-NL" sz="2400" dirty="0" smtClean="0"/>
              <a:t> ontwikkeling </a:t>
            </a:r>
            <a:r>
              <a:rPr lang="nl-NL" sz="2400" dirty="0"/>
              <a:t>groter</a:t>
            </a:r>
            <a:endParaRPr lang="nl-NL" sz="2400" dirty="0" smtClean="0"/>
          </a:p>
          <a:p>
            <a:pPr>
              <a:buNone/>
            </a:pPr>
            <a:endParaRPr lang="nl-NL" sz="2800" dirty="0" smtClean="0"/>
          </a:p>
          <a:p>
            <a:pPr marL="0" indent="0">
              <a:lnSpc>
                <a:spcPct val="120000"/>
              </a:lnSpc>
              <a:buFont typeface="Arial" charset="0"/>
              <a:buNone/>
              <a:defRPr/>
            </a:pPr>
            <a:r>
              <a:rPr lang="nl-NL" sz="2600" dirty="0" smtClean="0"/>
              <a:t>De grootte en aard van het letsel is afhankelijk van:</a:t>
            </a:r>
          </a:p>
          <a:p>
            <a:pPr marL="400050" lvl="1" indent="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nl-NL" sz="2400" dirty="0" smtClean="0"/>
              <a:t>  weg van stroom door lichaam</a:t>
            </a:r>
          </a:p>
          <a:p>
            <a:pPr marL="400050" lvl="1" indent="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nl-NL" sz="2400" dirty="0" smtClean="0"/>
              <a:t>  aanrakingsoppervlak</a:t>
            </a:r>
          </a:p>
          <a:p>
            <a:pPr marL="400050" lvl="1" indent="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nl-NL" sz="2400" dirty="0" smtClean="0"/>
              <a:t>  stroomsterkte</a:t>
            </a:r>
          </a:p>
          <a:p>
            <a:pPr marL="400050" lvl="1" indent="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nl-NL" sz="2400" dirty="0" smtClean="0"/>
              <a:t>  tijd</a:t>
            </a:r>
            <a:r>
              <a:rPr lang="en-US" sz="2400" dirty="0" smtClean="0"/>
              <a:t> </a:t>
            </a:r>
            <a:r>
              <a:rPr lang="nl-NL" sz="2400" dirty="0" smtClean="0"/>
              <a:t>stroomdoorgang</a:t>
            </a:r>
          </a:p>
          <a:p>
            <a:pPr marL="400050" lvl="1" indent="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nl-NL" sz="2400" dirty="0" smtClean="0"/>
              <a:t>  soort en hoogte spanning </a:t>
            </a:r>
          </a:p>
          <a:p>
            <a:pPr marL="400050" lvl="1" indent="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nl-NL" sz="2400" dirty="0" smtClean="0"/>
              <a:t>  lichamelijke conditie </a:t>
            </a:r>
          </a:p>
          <a:p>
            <a:pPr>
              <a:buNone/>
            </a:pPr>
            <a:endParaRPr lang="nl-NL" sz="2800" dirty="0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54025" y="3573016"/>
            <a:ext cx="2355726" cy="2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C</a:t>
            </a:r>
            <a:endParaRPr lang="nl-NL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229600" cy="106613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9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Elektriciteit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9.2 Veilig werken met elektriciteit</a:t>
            </a:r>
            <a:endParaRPr lang="nl-NL" sz="2800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709120"/>
          </a:xfrm>
        </p:spPr>
        <p:txBody>
          <a:bodyPr>
            <a:normAutofit/>
          </a:bodyPr>
          <a:lstStyle/>
          <a:p>
            <a:r>
              <a:rPr lang="nl-NL" sz="2200" dirty="0" smtClean="0"/>
              <a:t>Gebruik dubbel geïsoleerd gereedschap</a:t>
            </a:r>
          </a:p>
          <a:p>
            <a:pPr>
              <a:lnSpc>
                <a:spcPct val="110000"/>
              </a:lnSpc>
            </a:pPr>
            <a:r>
              <a:rPr lang="nl-NL" sz="2200" dirty="0" smtClean="0"/>
              <a:t>Laat installaties en gereedschap keuren (NEN3140)</a:t>
            </a:r>
          </a:p>
          <a:p>
            <a:pPr>
              <a:lnSpc>
                <a:spcPct val="110000"/>
              </a:lnSpc>
              <a:defRPr/>
            </a:pPr>
            <a:r>
              <a:rPr lang="nl-NL" sz="2200" dirty="0" smtClean="0"/>
              <a:t>Alleen handelingen door deskundigen</a:t>
            </a:r>
            <a:r>
              <a:rPr lang="en-US" sz="2200" dirty="0" smtClean="0"/>
              <a:t>:</a:t>
            </a:r>
          </a:p>
          <a:p>
            <a:pPr marL="457200" lvl="1" indent="0">
              <a:lnSpc>
                <a:spcPct val="110000"/>
              </a:lnSpc>
              <a:buNone/>
              <a:defRPr/>
            </a:pPr>
            <a:r>
              <a:rPr lang="nl-NL" sz="2200" dirty="0" smtClean="0"/>
              <a:t>	Geen </a:t>
            </a:r>
            <a:r>
              <a:rPr lang="nl-NL" sz="2200" dirty="0"/>
              <a:t>deskundigheid?  NIET AANKOMEN!</a:t>
            </a:r>
          </a:p>
          <a:p>
            <a:pPr>
              <a:lnSpc>
                <a:spcPct val="110000"/>
              </a:lnSpc>
              <a:buNone/>
              <a:defRPr/>
            </a:pPr>
            <a:endParaRPr lang="nl-NL" sz="2200" dirty="0" smtClean="0"/>
          </a:p>
          <a:p>
            <a:pPr>
              <a:lnSpc>
                <a:spcPct val="110000"/>
              </a:lnSpc>
              <a:defRPr/>
            </a:pPr>
            <a:r>
              <a:rPr lang="nl-NL" sz="2200" dirty="0" smtClean="0"/>
              <a:t>Bij </a:t>
            </a:r>
            <a:r>
              <a:rPr lang="nl-NL" sz="2200" dirty="0" err="1" smtClean="0"/>
              <a:t>bouwstroomaansluiting</a:t>
            </a:r>
            <a:r>
              <a:rPr lang="nl-NL" sz="2200" dirty="0" smtClean="0"/>
              <a:t>: aardlekschakelaar in elektrische voeding (aanspreekwaarde 30 mA);</a:t>
            </a:r>
          </a:p>
          <a:p>
            <a:pPr>
              <a:lnSpc>
                <a:spcPct val="110000"/>
              </a:lnSpc>
              <a:defRPr/>
            </a:pPr>
            <a:r>
              <a:rPr lang="nl-NL" sz="2200" dirty="0" smtClean="0"/>
              <a:t>Aarding van metalen werkplaats- en opslagcontainers;</a:t>
            </a:r>
          </a:p>
          <a:p>
            <a:r>
              <a:rPr lang="nl-NL" sz="2200" dirty="0" smtClean="0"/>
              <a:t>Aarding stalen steigers;</a:t>
            </a:r>
          </a:p>
          <a:p>
            <a:r>
              <a:rPr lang="nl-NL" sz="2200" dirty="0" smtClean="0"/>
              <a:t>Veilige spanning: max. 110 V  gelijkspanning   (=) of</a:t>
            </a:r>
          </a:p>
          <a:p>
            <a:pPr>
              <a:buNone/>
            </a:pPr>
            <a:r>
              <a:rPr lang="nl-NL" sz="2200" dirty="0" smtClean="0"/>
              <a:t>                                     max.   50 V wisselspanning</a:t>
            </a:r>
            <a:r>
              <a:rPr lang="nl-NL" sz="1400" dirty="0" smtClean="0"/>
              <a:t>	</a:t>
            </a:r>
            <a:r>
              <a:rPr lang="nl-NL" sz="2200" dirty="0" smtClean="0"/>
              <a:t>(</a:t>
            </a:r>
            <a:r>
              <a:rPr lang="nl-NL" sz="2400" dirty="0" smtClean="0"/>
              <a:t>~) </a:t>
            </a:r>
          </a:p>
          <a:p>
            <a:endParaRPr lang="nl-NL" sz="2200" dirty="0"/>
          </a:p>
        </p:txBody>
      </p:sp>
      <p:pic>
        <p:nvPicPr>
          <p:cNvPr id="6" name="Picture 16"/>
          <p:cNvPicPr>
            <a:picLocks noChangeAspect="1" noChangeArrowheads="1"/>
          </p:cNvPicPr>
          <p:nvPr/>
        </p:nvPicPr>
        <p:blipFill>
          <a:blip r:embed="rId2" cstate="email">
            <a:grayscl/>
          </a:blip>
          <a:srcRect/>
          <a:stretch>
            <a:fillRect/>
          </a:stretch>
        </p:blipFill>
        <p:spPr bwMode="auto">
          <a:xfrm>
            <a:off x="5796136" y="1484784"/>
            <a:ext cx="540714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E:\Goedgekeurde stroomvoorziening met C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96336" y="2780928"/>
            <a:ext cx="1368152" cy="1026114"/>
          </a:xfrm>
          <a:prstGeom prst="rect">
            <a:avLst/>
          </a:prstGeom>
          <a:noFill/>
        </p:spPr>
      </p:pic>
      <p:sp>
        <p:nvSpPr>
          <p:cNvPr id="7" name="Afgeronde rechthoek 6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C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313325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None/>
            </a:pPr>
            <a:r>
              <a:rPr lang="nl-NL" sz="2400" dirty="0" smtClean="0">
                <a:ea typeface="ＭＳ Ｐゴシック" charset="0"/>
              </a:rPr>
              <a:t>Arbeidstijdenwet: regels werk- en rusttijden</a:t>
            </a:r>
            <a:endParaRPr lang="nl-NL" sz="2400" dirty="0" smtClean="0">
              <a:ea typeface="ＭＳ Ｐゴシック" pitchFamily="34" charset="-128"/>
            </a:endParaRPr>
          </a:p>
          <a:p>
            <a:pPr marL="0" indent="0">
              <a:buFont typeface="Arial" charset="0"/>
              <a:buNone/>
            </a:pPr>
            <a:r>
              <a:rPr lang="nl-NL" sz="2400" dirty="0" smtClean="0">
                <a:ea typeface="ＭＳ Ｐゴシック" pitchFamily="34" charset="-128"/>
              </a:rPr>
              <a:t>Rekening houden met werknemer zijn zorgtaken in gezin</a:t>
            </a:r>
          </a:p>
          <a:p>
            <a:pPr>
              <a:buNone/>
              <a:defRPr/>
            </a:pPr>
            <a:endParaRPr lang="nl-NL" sz="2200" dirty="0" smtClean="0">
              <a:ea typeface="ＭＳ Ｐゴシック" charset="0"/>
            </a:endParaRPr>
          </a:p>
          <a:p>
            <a:pPr>
              <a:buNone/>
              <a:defRPr/>
            </a:pPr>
            <a:r>
              <a:rPr lang="nl-NL" sz="2400" dirty="0" smtClean="0">
                <a:ea typeface="ＭＳ Ｐゴシック" charset="0"/>
              </a:rPr>
              <a:t>Wet Milieubeheer: regels ter bescherming van mens en milieu</a:t>
            </a:r>
          </a:p>
          <a:p>
            <a:pPr>
              <a:buNone/>
              <a:defRPr/>
            </a:pPr>
            <a:r>
              <a:rPr lang="nl-NL" sz="2400" dirty="0" smtClean="0">
                <a:ea typeface="ＭＳ Ｐゴシック" charset="0"/>
              </a:rPr>
              <a:t>en doelmatige verwijdering van afvalstoffen</a:t>
            </a:r>
          </a:p>
          <a:p>
            <a:pPr>
              <a:buNone/>
              <a:defRPr/>
            </a:pPr>
            <a:endParaRPr lang="nl-NL" sz="2400" dirty="0">
              <a:ea typeface="ＭＳ Ｐゴシック" charset="0"/>
            </a:endParaRPr>
          </a:p>
          <a:p>
            <a:pPr>
              <a:buNone/>
              <a:defRPr/>
            </a:pPr>
            <a:r>
              <a:rPr lang="nl-NL" sz="2400" dirty="0" smtClean="0">
                <a:ea typeface="ＭＳ Ｐゴシック" charset="0"/>
              </a:rPr>
              <a:t>Europese richtlijnen: nationale wet- en regelgeving aanpassen </a:t>
            </a:r>
          </a:p>
          <a:p>
            <a:pPr>
              <a:buNone/>
              <a:defRPr/>
            </a:pPr>
            <a:r>
              <a:rPr lang="nl-NL" sz="2400" dirty="0" smtClean="0">
                <a:ea typeface="ＭＳ Ｐゴシック" charset="0"/>
              </a:rPr>
              <a:t>aan Europese richtlijnen</a:t>
            </a:r>
          </a:p>
          <a:p>
            <a:pPr>
              <a:buNone/>
              <a:defRPr/>
            </a:pPr>
            <a:endParaRPr lang="nl-NL" sz="2200" dirty="0">
              <a:ea typeface="ＭＳ Ｐゴシック" charset="0"/>
            </a:endParaRPr>
          </a:p>
          <a:p>
            <a:endParaRPr lang="nl-NL" sz="2400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251520" y="284536"/>
            <a:ext cx="8229600" cy="106613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1. Regelgeving en veiligheidsregels</a:t>
            </a:r>
            <a:b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1.3 Arbeidstijdenwet, milieuwet en CE</a:t>
            </a:r>
            <a:endParaRPr lang="nl-NL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hthoek 6"/>
          <p:cNvSpPr/>
          <p:nvPr/>
        </p:nvSpPr>
        <p:spPr>
          <a:xfrm>
            <a:off x="6156176" y="4221088"/>
            <a:ext cx="2232248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16216" y="4581128"/>
            <a:ext cx="1959112" cy="1656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9" name="Afgeronde rechthoek 8"/>
          <p:cNvSpPr/>
          <p:nvPr/>
        </p:nvSpPr>
        <p:spPr>
          <a:xfrm>
            <a:off x="7956376" y="284536"/>
            <a:ext cx="1187624" cy="100811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/>
              <a:t>t</a:t>
            </a:r>
            <a:r>
              <a:rPr lang="nl-NL" sz="1400" b="1" dirty="0" smtClean="0"/>
              <a:t>hema</a:t>
            </a:r>
          </a:p>
          <a:p>
            <a:pPr algn="ctr"/>
            <a:r>
              <a:rPr lang="nl-NL" sz="3200" b="1" dirty="0"/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9788" y="274638"/>
            <a:ext cx="8229600" cy="106613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9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Elektriciteit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9.3 Bijzondere gevaren bij elektriciteit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nl-NL" sz="2600" dirty="0" smtClean="0"/>
              <a:t>Statische elektriciteit, veiligheidsmaatregelen: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nl-NL" sz="2600" dirty="0" smtClean="0"/>
              <a:t>toevoegen </a:t>
            </a:r>
            <a:r>
              <a:rPr lang="nl-NL" sz="2600" dirty="0" err="1" smtClean="0"/>
              <a:t>anti-statische</a:t>
            </a:r>
            <a:r>
              <a:rPr lang="nl-NL" sz="2600" dirty="0" smtClean="0"/>
              <a:t> dope (ASA)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nl-NL" sz="2600" dirty="0" smtClean="0"/>
              <a:t>beperken stroomsnelheid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nl-NL" sz="2600" dirty="0" smtClean="0"/>
              <a:t>valhoogte van product in opslagvat beperken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nl-NL" sz="2600" dirty="0" smtClean="0"/>
              <a:t>goede aarding leidingen, apparatuur, tanks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nl-NL" sz="2600" dirty="0" smtClean="0"/>
              <a:t>hogedrukspuit aarden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nl-NL" sz="2600" dirty="0" smtClean="0"/>
              <a:t>toepassen inert gas (</a:t>
            </a:r>
            <a:r>
              <a:rPr lang="nl-NL" sz="2600" dirty="0" err="1" smtClean="0"/>
              <a:t>bijv</a:t>
            </a:r>
            <a:r>
              <a:rPr lang="en-US" sz="2600" dirty="0" err="1" smtClean="0"/>
              <a:t>oorbeeld</a:t>
            </a:r>
            <a:r>
              <a:rPr lang="nl-NL" sz="2600" dirty="0" smtClean="0"/>
              <a:t> stikstof)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nl-NL" sz="2600" dirty="0" smtClean="0"/>
              <a:t>aansluiten op aardleidingnet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nl-NL" sz="2600" dirty="0" smtClean="0"/>
              <a:t>verhogen luchtvochtigheid bij droge stof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nl-NL" sz="2600" dirty="0" smtClean="0"/>
              <a:t>draag altijd antistatische </a:t>
            </a:r>
            <a:r>
              <a:rPr lang="nl-NL" sz="2600" dirty="0" err="1" smtClean="0"/>
              <a:t>PBM’s</a:t>
            </a:r>
            <a:r>
              <a:rPr lang="nl-NL" sz="2600" dirty="0" smtClean="0"/>
              <a:t>  </a:t>
            </a:r>
            <a:endParaRPr lang="en-US" sz="2600" dirty="0" smtClean="0"/>
          </a:p>
          <a:p>
            <a:pPr>
              <a:buNone/>
            </a:pPr>
            <a:endParaRPr lang="nl-NL" sz="2200" dirty="0" smtClean="0">
              <a:ea typeface="ＭＳ Ｐゴシック" pitchFamily="34" charset="-128"/>
            </a:endParaRPr>
          </a:p>
          <a:p>
            <a:pPr marL="355600" indent="-355600">
              <a:buNone/>
              <a:defRPr/>
            </a:pPr>
            <a:endParaRPr lang="nl-NL" sz="22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40152" y="5731221"/>
            <a:ext cx="3810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44208" y="3478510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C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107643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8229600" cy="106613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9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Elektriciteit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9.4 Straling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  <a:buNone/>
              <a:defRPr/>
            </a:pPr>
            <a:r>
              <a:rPr lang="nl-NL" sz="2200" dirty="0" smtClean="0">
                <a:ea typeface="ＭＳ Ｐゴシック" charset="0"/>
              </a:rPr>
              <a:t>Ioniserende straling: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200" dirty="0" smtClean="0">
                <a:ea typeface="ＭＳ Ｐゴシック" charset="0"/>
              </a:rPr>
              <a:t>genoeg energie om bestraalde materiaal te veranderen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200" dirty="0" smtClean="0">
                <a:ea typeface="ＭＳ Ｐゴシック" charset="0"/>
              </a:rPr>
              <a:t>afhankelijk van sterkte, dosis en blootstelling schadelijk voor mens en omgeving 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nl-NL" sz="2200" dirty="0" smtClean="0">
                <a:ea typeface="ＭＳ Ｐゴシック" charset="0"/>
              </a:rPr>
              <a:t>Bijvoorbeeld: geneeskunde, kerncentrales,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nl-NL" sz="2200" dirty="0" smtClean="0">
                <a:ea typeface="ＭＳ Ｐゴシック" charset="0"/>
              </a:rPr>
              <a:t>meet/detectieapparatuur, aardgaswinning en ertsverwerking</a:t>
            </a:r>
          </a:p>
          <a:p>
            <a:pPr>
              <a:spcBef>
                <a:spcPts val="0"/>
              </a:spcBef>
              <a:buNone/>
              <a:defRPr/>
            </a:pPr>
            <a:endParaRPr lang="nl-NL" sz="2200" dirty="0" smtClean="0">
              <a:ea typeface="ＭＳ Ｐゴシック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nl-NL" sz="2200" dirty="0" smtClean="0">
                <a:ea typeface="ＭＳ Ｐゴシック" charset="0"/>
              </a:rPr>
              <a:t>Niet-ioniserende straling: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200" dirty="0" smtClean="0">
                <a:ea typeface="ＭＳ Ｐゴシック" charset="0"/>
              </a:rPr>
              <a:t>niet van invloed op materiaalstructuur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200" dirty="0" smtClean="0">
                <a:ea typeface="ＭＳ Ｐゴシック" charset="0"/>
              </a:rPr>
              <a:t>hoge dosis / langdurige blootstelling wel schadelijk (letsel)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nl-NL" sz="2200" dirty="0" smtClean="0">
                <a:ea typeface="ＭＳ Ｐゴシック" charset="0"/>
              </a:rPr>
              <a:t>Bijvoorbeeld zonlicht, ultraviolet/infrarood straling, laserstralen, radio- 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nl-NL" sz="2200" dirty="0" smtClean="0">
                <a:ea typeface="ＭＳ Ｐゴシック" charset="0"/>
              </a:rPr>
              <a:t>of microgolven</a:t>
            </a:r>
          </a:p>
          <a:p>
            <a:pPr>
              <a:spcBef>
                <a:spcPts val="0"/>
              </a:spcBef>
            </a:pPr>
            <a:endParaRPr lang="nl-NL" sz="22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6" name="Afgeronde rechthoek 5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C</a:t>
            </a:r>
            <a:endParaRPr lang="nl-NL" sz="4000" b="1" dirty="0"/>
          </a:p>
        </p:txBody>
      </p:sp>
      <p:sp>
        <p:nvSpPr>
          <p:cNvPr id="7" name="Rechthoek 6"/>
          <p:cNvSpPr/>
          <p:nvPr/>
        </p:nvSpPr>
        <p:spPr>
          <a:xfrm>
            <a:off x="0" y="0"/>
            <a:ext cx="9144000" cy="188640"/>
          </a:xfrm>
          <a:prstGeom prst="rect">
            <a:avLst/>
          </a:prstGeom>
          <a:solidFill>
            <a:srgbClr val="328E57"/>
          </a:solidFill>
          <a:ln>
            <a:solidFill>
              <a:srgbClr val="328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5207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265113" indent="-265113">
              <a:spcBef>
                <a:spcPts val="0"/>
              </a:spcBef>
              <a:defRPr/>
            </a:pPr>
            <a:r>
              <a:rPr lang="nl-NL" sz="2200" dirty="0" smtClean="0"/>
              <a:t>Veiligheidsmaatregelen bij het werken met straling zijn: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200" dirty="0" smtClean="0"/>
              <a:t>afstand houden;</a:t>
            </a:r>
            <a:r>
              <a:rPr lang="nl-NL" sz="2400" b="1" dirty="0" smtClean="0">
                <a:solidFill>
                  <a:srgbClr val="FF0000"/>
                </a:solidFill>
              </a:rPr>
              <a:t> </a:t>
            </a:r>
            <a:r>
              <a:rPr lang="nl-NL" sz="2200" b="1" dirty="0" smtClean="0">
                <a:solidFill>
                  <a:srgbClr val="FF0000"/>
                </a:solidFill>
              </a:rPr>
              <a:t>afstand 4x groter </a:t>
            </a:r>
            <a:r>
              <a:rPr lang="nl-NL" sz="2200" b="1" dirty="0" smtClean="0">
                <a:solidFill>
                  <a:srgbClr val="FF0000"/>
                </a:solidFill>
                <a:sym typeface="Wingdings" pitchFamily="2" charset="2"/>
              </a:rPr>
              <a:t></a:t>
            </a:r>
            <a:r>
              <a:rPr lang="nl-NL" sz="2200" b="1" dirty="0" smtClean="0">
                <a:solidFill>
                  <a:srgbClr val="FF0000"/>
                </a:solidFill>
              </a:rPr>
              <a:t> stralingsdosis 16x kleiner</a:t>
            </a:r>
            <a:endParaRPr lang="nl-NL" sz="2200" b="1" dirty="0" smtClean="0"/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200" dirty="0" smtClean="0"/>
              <a:t>verpakkingen van de materialen niet beschadigen;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200" dirty="0" smtClean="0"/>
              <a:t>gebied rond de bron afzetten,waarschuwingsborden plaatsen;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altLang="ja-JP" sz="2200" dirty="0" err="1" smtClean="0"/>
              <a:t>PBM’s</a:t>
            </a:r>
            <a:r>
              <a:rPr lang="nl-NL" altLang="ja-JP" sz="2200" dirty="0" smtClean="0"/>
              <a:t> gebruiken;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200" dirty="0" smtClean="0"/>
              <a:t>permanent meten;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200" dirty="0" smtClean="0"/>
              <a:t>stralingsdeskundige aanwezig.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endParaRPr lang="nl-NL" sz="2200" dirty="0" smtClean="0"/>
          </a:p>
          <a:p>
            <a:pPr marL="265113" indent="-265113">
              <a:spcBef>
                <a:spcPts val="0"/>
              </a:spcBef>
              <a:defRPr/>
            </a:pPr>
            <a:r>
              <a:rPr lang="nl-NL" sz="2200" dirty="0" smtClean="0"/>
              <a:t>Medewerkers zijn verplicht om: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200" dirty="0" smtClean="0"/>
              <a:t>de persoonlijke dosis straling te laten meten;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200" dirty="0" smtClean="0"/>
              <a:t>nauwkeurig alle voorschriften te volgen;</a:t>
            </a:r>
          </a:p>
          <a:p>
            <a:pPr lvl="1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nl-NL" sz="2200" dirty="0" smtClean="0"/>
              <a:t>een medische keuring te ondergaan.</a:t>
            </a:r>
          </a:p>
          <a:p>
            <a:pPr>
              <a:spcBef>
                <a:spcPts val="0"/>
              </a:spcBef>
            </a:pPr>
            <a:endParaRPr lang="nl-NL" sz="2200" dirty="0"/>
          </a:p>
        </p:txBody>
      </p:sp>
      <p:pic>
        <p:nvPicPr>
          <p:cNvPr id="4" name="Picture 5" descr="radioactie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36296" y="4898584"/>
            <a:ext cx="1233065" cy="106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54092" y="274638"/>
            <a:ext cx="8229600" cy="106613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9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Elektriciteit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9.4 Straling</a:t>
            </a:r>
            <a:endParaRPr lang="nl-NL" sz="2800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C</a:t>
            </a:r>
            <a:endParaRPr lang="nl-NL" sz="4000" b="1" dirty="0"/>
          </a:p>
        </p:txBody>
      </p:sp>
      <p:sp>
        <p:nvSpPr>
          <p:cNvPr id="9" name="Rechthoek 8"/>
          <p:cNvSpPr/>
          <p:nvPr/>
        </p:nvSpPr>
        <p:spPr>
          <a:xfrm>
            <a:off x="0" y="0"/>
            <a:ext cx="9144000" cy="188640"/>
          </a:xfrm>
          <a:prstGeom prst="rect">
            <a:avLst/>
          </a:prstGeom>
          <a:solidFill>
            <a:srgbClr val="328E57"/>
          </a:solidFill>
          <a:ln>
            <a:solidFill>
              <a:srgbClr val="328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69776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10. Brand en explosie</a:t>
            </a:r>
            <a:r>
              <a:rPr lang="nl-NL" sz="1800" b="1" dirty="0" smtClean="0"/>
              <a:t>	</a:t>
            </a:r>
            <a:r>
              <a:rPr lang="nl-NL" sz="3200" b="1" dirty="0" smtClean="0"/>
              <a:t/>
            </a:r>
            <a:br>
              <a:rPr lang="nl-NL" sz="3200" b="1" dirty="0" smtClean="0"/>
            </a:br>
            <a:r>
              <a:rPr lang="nl-NL" sz="2800" b="1" dirty="0" smtClean="0"/>
              <a:t>10.1 Brand en explosie</a:t>
            </a:r>
            <a:endParaRPr lang="nl-NL" sz="2800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l-NL" sz="2200" dirty="0" smtClean="0"/>
              <a:t>Brand: brandbare stof + zuurstof + ontsteking</a:t>
            </a:r>
          </a:p>
          <a:p>
            <a:pPr>
              <a:buNone/>
            </a:pPr>
            <a:endParaRPr lang="nl-NL" sz="2200" dirty="0" smtClean="0"/>
          </a:p>
          <a:p>
            <a:pPr>
              <a:buNone/>
            </a:pPr>
            <a:r>
              <a:rPr lang="nl-NL" sz="2200" dirty="0" smtClean="0"/>
              <a:t>Explosie: veel schade door drukgolf</a:t>
            </a:r>
          </a:p>
          <a:p>
            <a:pPr>
              <a:buNone/>
            </a:pPr>
            <a:endParaRPr lang="nl-NL" sz="2200" dirty="0" smtClean="0"/>
          </a:p>
          <a:p>
            <a:pPr>
              <a:buNone/>
            </a:pPr>
            <a:r>
              <a:rPr lang="nl-NL" sz="2200" dirty="0" smtClean="0"/>
              <a:t>Rook:  beperkt zicht</a:t>
            </a:r>
          </a:p>
          <a:p>
            <a:pPr>
              <a:buNone/>
            </a:pPr>
            <a:r>
              <a:rPr lang="nl-NL" sz="2200" dirty="0" smtClean="0"/>
              <a:t>            schadelijke stoffen en gassen</a:t>
            </a:r>
          </a:p>
          <a:p>
            <a:pPr>
              <a:buNone/>
            </a:pPr>
            <a:endParaRPr lang="nl-NL" sz="2200" dirty="0" smtClean="0"/>
          </a:p>
          <a:p>
            <a:pPr>
              <a:buNone/>
            </a:pPr>
            <a:r>
              <a:rPr lang="nl-NL" sz="2200" dirty="0" smtClean="0"/>
              <a:t>Hitte: kans op ernstig letsel (huid, luchtwegen)</a:t>
            </a:r>
          </a:p>
          <a:p>
            <a:pPr>
              <a:buNone/>
            </a:pPr>
            <a:endParaRPr lang="nl-NL" sz="2200" dirty="0" smtClean="0"/>
          </a:p>
          <a:p>
            <a:pPr>
              <a:buNone/>
            </a:pPr>
            <a:r>
              <a:rPr lang="nl-NL" sz="2200" dirty="0" smtClean="0"/>
              <a:t>Extra brandgevaar: zuurstof &gt;22%</a:t>
            </a:r>
          </a:p>
          <a:p>
            <a:pPr>
              <a:buNone/>
            </a:pPr>
            <a:r>
              <a:rPr lang="nl-NL" sz="2200" dirty="0" smtClean="0"/>
              <a:t>			</a:t>
            </a:r>
            <a:endParaRPr lang="nl-NL" sz="2200" dirty="0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76256" y="1412776"/>
            <a:ext cx="1800200" cy="498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C</a:t>
            </a:r>
            <a:endParaRPr lang="nl-NL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68153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10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Brand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en 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explosie</a:t>
            </a:r>
            <a:r>
              <a:rPr lang="nl-NL" sz="3200" b="1" dirty="0"/>
              <a:t/>
            </a:r>
            <a:br>
              <a:rPr lang="nl-NL" sz="3200" b="1" dirty="0"/>
            </a:br>
            <a:r>
              <a:rPr lang="nl-NL" sz="2800" b="1" dirty="0" smtClean="0"/>
              <a:t>10.2 Brand en explosiegevaarlijke omgeving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l-NL" sz="2200" dirty="0" smtClean="0"/>
              <a:t>Vlampunt: </a:t>
            </a:r>
          </a:p>
          <a:p>
            <a:pPr>
              <a:buNone/>
            </a:pPr>
            <a:r>
              <a:rPr lang="nl-NL" sz="2200" dirty="0" smtClean="0"/>
              <a:t>temperatuur waarbij damp van vloeistof kan ontsteken</a:t>
            </a:r>
          </a:p>
          <a:p>
            <a:pPr>
              <a:buNone/>
            </a:pPr>
            <a:endParaRPr lang="nl-NL" sz="2200" dirty="0" smtClean="0"/>
          </a:p>
          <a:p>
            <a:pPr>
              <a:buNone/>
            </a:pPr>
            <a:r>
              <a:rPr lang="nl-NL" sz="2200" dirty="0" smtClean="0"/>
              <a:t>Explosie: zeer snelle brand met drukgolf</a:t>
            </a:r>
          </a:p>
          <a:p>
            <a:pPr>
              <a:buNone/>
            </a:pPr>
            <a:r>
              <a:rPr lang="nl-NL" sz="2200" dirty="0" smtClean="0"/>
              <a:t>Explosiegebied: tussen explosiegrens LEL en UEL</a:t>
            </a:r>
          </a:p>
          <a:p>
            <a:pPr>
              <a:buNone/>
            </a:pPr>
            <a:endParaRPr lang="nl-NL" sz="2200" dirty="0" smtClean="0"/>
          </a:p>
          <a:p>
            <a:pPr>
              <a:buNone/>
            </a:pPr>
            <a:r>
              <a:rPr lang="nl-NL" sz="2200" dirty="0" smtClean="0"/>
              <a:t>Werken in explosiegevaarlijke omgeving:</a:t>
            </a:r>
          </a:p>
          <a:p>
            <a:r>
              <a:rPr lang="nl-NL" sz="2200" dirty="0" smtClean="0"/>
              <a:t>gebruik alleen explosieveilig gereedschap</a:t>
            </a:r>
          </a:p>
          <a:p>
            <a:r>
              <a:rPr lang="nl-NL" sz="2200" dirty="0" smtClean="0"/>
              <a:t>draag antistatische kleding</a:t>
            </a:r>
          </a:p>
          <a:p>
            <a:pPr>
              <a:buNone/>
            </a:pPr>
            <a:endParaRPr lang="nl-NL" sz="2200" dirty="0" smtClean="0"/>
          </a:p>
          <a:p>
            <a:pPr>
              <a:buNone/>
            </a:pPr>
            <a:endParaRPr lang="nl-NL" sz="2200" dirty="0" smtClean="0"/>
          </a:p>
          <a:p>
            <a:pPr>
              <a:buNone/>
            </a:pPr>
            <a:endParaRPr lang="nl-NL" sz="2200" dirty="0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92280" y="1646758"/>
            <a:ext cx="1784041" cy="4907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68144" y="4437112"/>
            <a:ext cx="936103" cy="85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C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160291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65212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10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Brand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en explosie</a:t>
            </a:r>
            <a:r>
              <a:rPr lang="nl-NL" sz="1800" b="1" dirty="0"/>
              <a:t>	</a:t>
            </a:r>
            <a:br>
              <a:rPr lang="nl-NL" sz="1800" b="1" dirty="0"/>
            </a:br>
            <a:r>
              <a:rPr lang="nl-NL" sz="2800" b="1" dirty="0" smtClean="0"/>
              <a:t>10.3 Brandklassen en blusmiddelen</a:t>
            </a:r>
            <a:endParaRPr lang="nl-NL" sz="2800" dirty="0"/>
          </a:p>
        </p:txBody>
      </p:sp>
      <p:pic>
        <p:nvPicPr>
          <p:cNvPr id="2150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5616" y="1628800"/>
            <a:ext cx="640900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6" name="Afgeronde rechthoek 5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C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390439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65212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10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Brand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en explosie</a:t>
            </a:r>
            <a:r>
              <a:rPr lang="nl-NL" sz="1800" b="1" dirty="0"/>
              <a:t>	</a:t>
            </a:r>
            <a:br>
              <a:rPr lang="nl-NL" sz="1800" b="1" dirty="0"/>
            </a:br>
            <a:r>
              <a:rPr lang="nl-NL" sz="2800" b="1" dirty="0" smtClean="0"/>
              <a:t>10.4 Wat te doen bij brand?</a:t>
            </a:r>
            <a:endParaRPr lang="nl-NL" sz="2800" dirty="0"/>
          </a:p>
        </p:txBody>
      </p:sp>
      <p:pic>
        <p:nvPicPr>
          <p:cNvPr id="2048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92280" y="1556792"/>
            <a:ext cx="170329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kstvak 5"/>
          <p:cNvSpPr txBox="1"/>
          <p:nvPr/>
        </p:nvSpPr>
        <p:spPr>
          <a:xfrm>
            <a:off x="395536" y="1700808"/>
            <a:ext cx="640871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dirty="0" smtClean="0"/>
              <a:t>Bij ontdekken brand: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eigen veiligheid eerst!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meld de brand (112 of intern alarmnummer)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waarschuw anderen in de omgeving 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sluit ramen en deuren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volg de aangegeven vluchtroute</a:t>
            </a:r>
          </a:p>
          <a:p>
            <a:pPr>
              <a:buFont typeface="Arial" pitchFamily="34" charset="0"/>
              <a:buChar char="•"/>
            </a:pPr>
            <a:endParaRPr lang="nl-NL" sz="2200" dirty="0" smtClean="0"/>
          </a:p>
          <a:p>
            <a:r>
              <a:rPr lang="nl-NL" sz="2200" dirty="0" smtClean="0"/>
              <a:t>Alleen blussen als het mogelijk is!</a:t>
            </a:r>
          </a:p>
          <a:p>
            <a:endParaRPr lang="nl-NL" sz="2200" dirty="0" smtClean="0"/>
          </a:p>
          <a:p>
            <a:r>
              <a:rPr lang="nl-NL" sz="2200" dirty="0" smtClean="0"/>
              <a:t>Bij alarm: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schakel ontstekingsbronnen uit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verlaat de ruimte / omgeving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meld je op de verzamelplaats</a:t>
            </a:r>
          </a:p>
          <a:p>
            <a:endParaRPr lang="nl-NL" sz="2200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C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165840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7228" y="260350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10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Brand </a:t>
            </a:r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en explosie</a:t>
            </a:r>
            <a:r>
              <a:rPr lang="nl-NL" sz="1800" b="1" dirty="0"/>
              <a:t>	</a:t>
            </a:r>
            <a:br>
              <a:rPr lang="nl-NL" sz="1800" b="1" dirty="0"/>
            </a:br>
            <a:r>
              <a:rPr lang="nl-NL" sz="2800" b="1" dirty="0" smtClean="0"/>
              <a:t>10.5 Explosiegevaarlijke werkomgeving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Font typeface="Arial" charset="0"/>
              <a:buNone/>
              <a:defRPr/>
            </a:pPr>
            <a:r>
              <a:rPr lang="nl-NL" sz="2200" dirty="0" smtClean="0">
                <a:ea typeface="ＭＳ Ｐゴシック" charset="0"/>
              </a:rPr>
              <a:t>In explosiegevaarlijke omgevingen is het streng verboden om:</a:t>
            </a:r>
          </a:p>
          <a:p>
            <a:pPr>
              <a:spcBef>
                <a:spcPts val="0"/>
              </a:spcBef>
              <a:defRPr/>
            </a:pPr>
            <a:r>
              <a:rPr lang="nl-NL" sz="2200" dirty="0" smtClean="0">
                <a:ea typeface="ＭＳ Ｐゴシック" charset="0"/>
              </a:rPr>
              <a:t>zonder toestemming te betreden;</a:t>
            </a:r>
          </a:p>
          <a:p>
            <a:pPr>
              <a:spcBef>
                <a:spcPts val="0"/>
              </a:spcBef>
              <a:defRPr/>
            </a:pPr>
            <a:r>
              <a:rPr lang="nl-NL" sz="2200" dirty="0" smtClean="0">
                <a:ea typeface="ＭＳ Ｐゴシック" charset="0"/>
              </a:rPr>
              <a:t>zonder toestemming materialen en middelen mee te nemen die een gevaar kunnen opleveren;</a:t>
            </a:r>
          </a:p>
          <a:p>
            <a:pPr>
              <a:spcBef>
                <a:spcPts val="0"/>
              </a:spcBef>
              <a:defRPr/>
            </a:pPr>
            <a:r>
              <a:rPr lang="nl-NL" sz="2200" dirty="0" smtClean="0">
                <a:ea typeface="ＭＳ Ｐゴシック" charset="0"/>
              </a:rPr>
              <a:t>zonder werkvergunning werkzaamheden uit te voeren.</a:t>
            </a:r>
          </a:p>
          <a:p>
            <a:pPr>
              <a:spcBef>
                <a:spcPts val="0"/>
              </a:spcBef>
              <a:defRPr/>
            </a:pPr>
            <a:endParaRPr lang="nl-NL" sz="2200" dirty="0" smtClean="0">
              <a:ea typeface="ＭＳ Ｐゴシック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nl-NL" sz="2200" dirty="0" smtClean="0">
                <a:ea typeface="ＭＳ Ｐゴシック" charset="0"/>
              </a:rPr>
              <a:t>Bij werkzaamheden brandwacht of </a:t>
            </a:r>
            <a:r>
              <a:rPr lang="nl-NL" sz="2200" dirty="0" err="1" smtClean="0">
                <a:ea typeface="ＭＳ Ｐゴシック" charset="0"/>
              </a:rPr>
              <a:t>heetwerkwacht</a:t>
            </a:r>
            <a:r>
              <a:rPr lang="nl-NL" sz="2200" dirty="0" smtClean="0">
                <a:ea typeface="ＭＳ Ｐゴシック" charset="0"/>
              </a:rPr>
              <a:t> aanwezig</a:t>
            </a:r>
          </a:p>
          <a:p>
            <a:pPr>
              <a:spcBef>
                <a:spcPts val="0"/>
              </a:spcBef>
              <a:defRPr/>
            </a:pPr>
            <a:endParaRPr lang="nl-NL" sz="2200" dirty="0" smtClean="0">
              <a:ea typeface="ＭＳ Ｐゴシック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nl-NL" sz="2200" dirty="0" smtClean="0">
                <a:ea typeface="ＭＳ Ｐゴシック" charset="0"/>
              </a:rPr>
              <a:t>Zoneaanduiding:</a:t>
            </a:r>
          </a:p>
          <a:p>
            <a:pPr>
              <a:spcBef>
                <a:spcPts val="0"/>
              </a:spcBef>
              <a:defRPr/>
            </a:pPr>
            <a:r>
              <a:rPr lang="nl-NL" sz="2200" dirty="0" smtClean="0">
                <a:ea typeface="ＭＳ Ｐゴシック" charset="0"/>
              </a:rPr>
              <a:t>gas/damp:	zone 0, 1 of 2</a:t>
            </a:r>
          </a:p>
          <a:p>
            <a:pPr>
              <a:spcBef>
                <a:spcPts val="0"/>
              </a:spcBef>
              <a:defRPr/>
            </a:pPr>
            <a:r>
              <a:rPr lang="nl-NL" sz="2200" dirty="0" smtClean="0">
                <a:ea typeface="ＭＳ Ｐゴシック" charset="0"/>
              </a:rPr>
              <a:t>stof:		zone 20, 21 of 22</a:t>
            </a:r>
          </a:p>
          <a:p>
            <a:pPr>
              <a:spcBef>
                <a:spcPts val="0"/>
              </a:spcBef>
              <a:defRPr/>
            </a:pPr>
            <a:endParaRPr lang="nl-NL" sz="2200" dirty="0" smtClean="0">
              <a:ea typeface="ＭＳ Ｐゴシック" charset="0"/>
            </a:endParaRPr>
          </a:p>
          <a:p>
            <a:pPr>
              <a:spcBef>
                <a:spcPts val="0"/>
              </a:spcBef>
              <a:buNone/>
              <a:defRPr/>
            </a:pPr>
            <a:endParaRPr lang="nl-NL" sz="2200" dirty="0" smtClean="0">
              <a:ea typeface="ＭＳ Ｐゴシック" charset="0"/>
            </a:endParaRPr>
          </a:p>
        </p:txBody>
      </p:sp>
      <p:pic>
        <p:nvPicPr>
          <p:cNvPr id="6" name="Picture 9" descr="W00344_1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24328" y="4725144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6376" y="332656"/>
            <a:ext cx="1187624" cy="1008112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C</a:t>
            </a:r>
            <a:endParaRPr lang="nl-NL" sz="4000" b="1" dirty="0"/>
          </a:p>
        </p:txBody>
      </p:sp>
      <p:sp>
        <p:nvSpPr>
          <p:cNvPr id="9" name="Rechthoek 8"/>
          <p:cNvSpPr/>
          <p:nvPr/>
        </p:nvSpPr>
        <p:spPr>
          <a:xfrm>
            <a:off x="0" y="0"/>
            <a:ext cx="9144000" cy="188640"/>
          </a:xfrm>
          <a:prstGeom prst="rect">
            <a:avLst/>
          </a:prstGeom>
          <a:solidFill>
            <a:srgbClr val="328E57"/>
          </a:solidFill>
          <a:ln>
            <a:solidFill>
              <a:srgbClr val="328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325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4043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11. Ongevallen</a:t>
            </a:r>
            <a:b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11.1 Wat te doen bij incidenten?</a:t>
            </a:r>
            <a:r>
              <a:rPr lang="nl-NL" sz="3200" b="1" dirty="0" smtClean="0"/>
              <a:t>	</a:t>
            </a:r>
            <a:endParaRPr lang="nl-NL" sz="3200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0" hangingPunct="0">
              <a:spcBef>
                <a:spcPts val="0"/>
              </a:spcBef>
              <a:buNone/>
            </a:pPr>
            <a:r>
              <a:rPr lang="nl-NL" sz="2200" dirty="0" smtClean="0"/>
              <a:t>Een </a:t>
            </a:r>
            <a:r>
              <a:rPr lang="nl-NL" sz="2200" b="1" dirty="0" smtClean="0">
                <a:solidFill>
                  <a:srgbClr val="FF0000"/>
                </a:solidFill>
              </a:rPr>
              <a:t>ongeval</a:t>
            </a:r>
            <a:r>
              <a:rPr lang="nl-NL" sz="2200" dirty="0" smtClean="0"/>
              <a:t> is ongewenst met schade en/of letsel</a:t>
            </a:r>
          </a:p>
          <a:p>
            <a:pPr eaLnBrk="0" hangingPunct="0">
              <a:spcBef>
                <a:spcPts val="0"/>
              </a:spcBef>
              <a:buNone/>
            </a:pPr>
            <a:r>
              <a:rPr lang="nl-NL" sz="2200" dirty="0" smtClean="0"/>
              <a:t>tot gevolg</a:t>
            </a:r>
          </a:p>
          <a:p>
            <a:pPr eaLnBrk="0" hangingPunct="0">
              <a:spcBef>
                <a:spcPts val="0"/>
              </a:spcBef>
              <a:buNone/>
            </a:pPr>
            <a:endParaRPr lang="nl-NL" sz="2200" dirty="0" smtClean="0"/>
          </a:p>
          <a:p>
            <a:pPr eaLnBrk="0" hangingPunct="0">
              <a:spcBef>
                <a:spcPts val="0"/>
              </a:spcBef>
              <a:buNone/>
            </a:pPr>
            <a:r>
              <a:rPr lang="nl-NL" sz="2200" dirty="0" smtClean="0"/>
              <a:t>Een </a:t>
            </a:r>
            <a:r>
              <a:rPr lang="nl-NL" sz="2200" b="1" dirty="0" err="1" smtClean="0">
                <a:solidFill>
                  <a:srgbClr val="FF0000"/>
                </a:solidFill>
              </a:rPr>
              <a:t>bijna-ongeval</a:t>
            </a:r>
            <a:r>
              <a:rPr lang="nl-NL" sz="2200" b="1" dirty="0" smtClean="0">
                <a:solidFill>
                  <a:srgbClr val="FF0000"/>
                </a:solidFill>
              </a:rPr>
              <a:t> </a:t>
            </a:r>
            <a:r>
              <a:rPr lang="nl-NL" sz="2200" dirty="0" smtClean="0"/>
              <a:t>is ongewenst maar heeft geen </a:t>
            </a:r>
          </a:p>
          <a:p>
            <a:pPr eaLnBrk="0" hangingPunct="0">
              <a:spcBef>
                <a:spcPts val="0"/>
              </a:spcBef>
              <a:buNone/>
            </a:pPr>
            <a:r>
              <a:rPr lang="nl-NL" sz="2200" dirty="0" smtClean="0"/>
              <a:t>schade en/of letsel tot gevolg</a:t>
            </a:r>
          </a:p>
          <a:p>
            <a:pPr eaLnBrk="0" hangingPunct="0">
              <a:spcBef>
                <a:spcPts val="0"/>
              </a:spcBef>
              <a:buNone/>
            </a:pPr>
            <a:r>
              <a:rPr lang="nl-NL" sz="2200" dirty="0" smtClean="0"/>
              <a:t>Meld deze incidenten bij de leidinggevende</a:t>
            </a:r>
          </a:p>
          <a:p>
            <a:pPr>
              <a:buNone/>
            </a:pPr>
            <a:endParaRPr lang="nl-NL" sz="2200" dirty="0" smtClean="0"/>
          </a:p>
          <a:p>
            <a:pPr>
              <a:buNone/>
            </a:pPr>
            <a:endParaRPr lang="nl-NL" sz="2200" dirty="0" smtClean="0"/>
          </a:p>
          <a:p>
            <a:pPr>
              <a:spcBef>
                <a:spcPts val="0"/>
              </a:spcBef>
              <a:buNone/>
            </a:pPr>
            <a:r>
              <a:rPr lang="nl-NL" sz="2200" dirty="0" smtClean="0"/>
              <a:t>Goede melding:</a:t>
            </a:r>
          </a:p>
          <a:p>
            <a:pPr>
              <a:spcBef>
                <a:spcPts val="0"/>
              </a:spcBef>
            </a:pPr>
            <a:r>
              <a:rPr lang="nl-NL" sz="2200" dirty="0" smtClean="0"/>
              <a:t>naam</a:t>
            </a:r>
          </a:p>
          <a:p>
            <a:pPr>
              <a:spcBef>
                <a:spcPts val="0"/>
              </a:spcBef>
            </a:pPr>
            <a:r>
              <a:rPr lang="nl-NL" sz="2200" dirty="0" smtClean="0"/>
              <a:t>locatie</a:t>
            </a:r>
          </a:p>
          <a:p>
            <a:pPr>
              <a:spcBef>
                <a:spcPts val="0"/>
              </a:spcBef>
            </a:pPr>
            <a:r>
              <a:rPr lang="nl-NL" sz="2200" dirty="0" smtClean="0"/>
              <a:t>aard incident</a:t>
            </a:r>
          </a:p>
          <a:p>
            <a:pPr>
              <a:spcBef>
                <a:spcPts val="0"/>
              </a:spcBef>
            </a:pPr>
            <a:r>
              <a:rPr lang="nl-NL" sz="2200" dirty="0" smtClean="0"/>
              <a:t>aantal slachtoffers en letsel</a:t>
            </a:r>
            <a:endParaRPr lang="nl-NL" sz="2200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76256" y="1556792"/>
            <a:ext cx="1771129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6156176" y="4149080"/>
            <a:ext cx="720080" cy="648073"/>
          </a:xfrm>
          <a:prstGeom prst="cloudCallout">
            <a:avLst>
              <a:gd name="adj1" fmla="val 55412"/>
              <a:gd name="adj2" fmla="val 5390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nl-NL" sz="1600" b="1" i="1" dirty="0">
                <a:solidFill>
                  <a:srgbClr val="FF0000"/>
                </a:solidFill>
              </a:rPr>
              <a:t>Intern</a:t>
            </a:r>
          </a:p>
          <a:p>
            <a:pPr algn="ctr" eaLnBrk="0" hangingPunct="0"/>
            <a:r>
              <a:rPr lang="nl-NL" sz="1600" b="1" i="1" dirty="0">
                <a:solidFill>
                  <a:srgbClr val="FF0000"/>
                </a:solidFill>
              </a:rPr>
              <a:t>nummer</a:t>
            </a:r>
            <a:endParaRPr lang="nl-NL" sz="1600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7519" y="498129"/>
            <a:ext cx="1187624" cy="100811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D</a:t>
            </a:r>
            <a:endParaRPr lang="nl-NL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66486" y="260350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11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Ongevallen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11.2 Ongevalsonderzoek en registratie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nl-NL" sz="2200" dirty="0" smtClean="0"/>
              <a:t>Registratie van:</a:t>
            </a:r>
          </a:p>
          <a:p>
            <a:pPr marL="355600" indent="-355600">
              <a:lnSpc>
                <a:spcPct val="120000"/>
              </a:lnSpc>
              <a:spcBef>
                <a:spcPts val="0"/>
              </a:spcBef>
              <a:defRPr/>
            </a:pPr>
            <a:r>
              <a:rPr lang="nl-NL" sz="2200" dirty="0" smtClean="0"/>
              <a:t>ongevallen en bijna ongevallen</a:t>
            </a:r>
          </a:p>
          <a:p>
            <a:pPr marL="355600" indent="-355600">
              <a:lnSpc>
                <a:spcPct val="120000"/>
              </a:lnSpc>
              <a:spcBef>
                <a:spcPts val="0"/>
              </a:spcBef>
              <a:defRPr/>
            </a:pPr>
            <a:r>
              <a:rPr lang="nl-NL" sz="2200" dirty="0" smtClean="0"/>
              <a:t>milieu incidenten</a:t>
            </a:r>
          </a:p>
          <a:p>
            <a:pPr marL="355600" indent="-355600">
              <a:lnSpc>
                <a:spcPct val="120000"/>
              </a:lnSpc>
              <a:spcBef>
                <a:spcPts val="0"/>
              </a:spcBef>
              <a:defRPr/>
            </a:pPr>
            <a:r>
              <a:rPr lang="nl-NL" sz="2200" dirty="0" smtClean="0"/>
              <a:t>brand en explosie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nl-NL" sz="2200" dirty="0" smtClean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nl-NL" sz="2200" dirty="0" smtClean="0"/>
              <a:t>Registratie is belangrijk:</a:t>
            </a:r>
          </a:p>
          <a:p>
            <a:pPr marL="355600" indent="-355600">
              <a:lnSpc>
                <a:spcPct val="120000"/>
              </a:lnSpc>
              <a:spcBef>
                <a:spcPts val="0"/>
              </a:spcBef>
              <a:defRPr/>
            </a:pPr>
            <a:r>
              <a:rPr lang="nl-NL" sz="2200" dirty="0" smtClean="0"/>
              <a:t>vastleggen gegevens voor </a:t>
            </a:r>
            <a:r>
              <a:rPr lang="nl-NL" sz="2200" dirty="0" err="1" smtClean="0"/>
              <a:t>arbobeleid</a:t>
            </a:r>
            <a:endParaRPr lang="nl-NL" sz="2200" dirty="0" smtClean="0"/>
          </a:p>
          <a:p>
            <a:pPr marL="355600" indent="-355600">
              <a:lnSpc>
                <a:spcPct val="120000"/>
              </a:lnSpc>
              <a:spcBef>
                <a:spcPts val="0"/>
              </a:spcBef>
              <a:defRPr/>
            </a:pPr>
            <a:r>
              <a:rPr lang="nl-NL" sz="2200" dirty="0" smtClean="0"/>
              <a:t>voldoen aan wettelijke eisen en aan </a:t>
            </a:r>
            <a:r>
              <a:rPr lang="nl-NL" sz="2200" dirty="0" err="1" smtClean="0"/>
              <a:t>VCA-eisen</a:t>
            </a:r>
            <a:endParaRPr lang="nl-NL" sz="2200" dirty="0" smtClean="0"/>
          </a:p>
          <a:p>
            <a:pPr marL="355600" indent="-355600">
              <a:lnSpc>
                <a:spcPct val="120000"/>
              </a:lnSpc>
              <a:spcBef>
                <a:spcPts val="0"/>
              </a:spcBef>
              <a:defRPr/>
            </a:pPr>
            <a:r>
              <a:rPr lang="nl-NL" sz="2200" dirty="0" smtClean="0"/>
              <a:t>maatregelen om ongevallen te voorkomen</a:t>
            </a:r>
          </a:p>
          <a:p>
            <a:pPr marL="355600" indent="-35560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nl-NL" sz="2200" dirty="0" smtClean="0"/>
          </a:p>
          <a:p>
            <a:pPr marL="355600" indent="-355600">
              <a:lnSpc>
                <a:spcPct val="120000"/>
              </a:lnSpc>
              <a:spcBef>
                <a:spcPts val="0"/>
              </a:spcBef>
              <a:defRPr/>
            </a:pPr>
            <a:endParaRPr lang="nl-NL" sz="2200" dirty="0" smtClean="0"/>
          </a:p>
          <a:p>
            <a:pPr marL="355600" indent="-35560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nl-NL" sz="2200" dirty="0" smtClean="0"/>
          </a:p>
          <a:p>
            <a:pPr marL="0" indent="0">
              <a:buFont typeface="Arial" charset="0"/>
              <a:buNone/>
              <a:defRPr/>
            </a:pPr>
            <a:endParaRPr lang="nl-NL" sz="2400" dirty="0" smtClean="0">
              <a:ea typeface="ＭＳ Ｐゴシック" charset="0"/>
            </a:endParaRPr>
          </a:p>
          <a:p>
            <a:pPr marL="0" indent="0">
              <a:spcBef>
                <a:spcPts val="0"/>
              </a:spcBef>
              <a:defRPr/>
            </a:pPr>
            <a:endParaRPr lang="nl-NL" sz="2200" dirty="0" smtClean="0"/>
          </a:p>
          <a:p>
            <a:pPr>
              <a:buNone/>
            </a:pPr>
            <a:endParaRPr lang="nl-NL" sz="22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6" name="Afgeronde rechthoek 5"/>
          <p:cNvSpPr/>
          <p:nvPr/>
        </p:nvSpPr>
        <p:spPr>
          <a:xfrm>
            <a:off x="7957519" y="498129"/>
            <a:ext cx="1187624" cy="100811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D</a:t>
            </a:r>
            <a:endParaRPr lang="nl-NL" sz="4000" b="1" dirty="0"/>
          </a:p>
        </p:txBody>
      </p:sp>
      <p:sp>
        <p:nvSpPr>
          <p:cNvPr id="7" name="Rechthoek 6"/>
          <p:cNvSpPr/>
          <p:nvPr/>
        </p:nvSpPr>
        <p:spPr>
          <a:xfrm>
            <a:off x="0" y="0"/>
            <a:ext cx="9144000" cy="188640"/>
          </a:xfrm>
          <a:prstGeom prst="rect">
            <a:avLst/>
          </a:prstGeom>
          <a:solidFill>
            <a:srgbClr val="328E57"/>
          </a:solidFill>
          <a:ln>
            <a:solidFill>
              <a:srgbClr val="328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404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3"/>
          <p:cNvSpPr>
            <a:spLocks noGrp="1"/>
          </p:cNvSpPr>
          <p:nvPr>
            <p:ph idx="1"/>
          </p:nvPr>
        </p:nvSpPr>
        <p:spPr>
          <a:xfrm>
            <a:off x="251520" y="1340768"/>
            <a:ext cx="5106988" cy="4911725"/>
          </a:xfrm>
        </p:spPr>
        <p:txBody>
          <a:bodyPr>
            <a:normAutofit fontScale="85000" lnSpcReduction="20000"/>
          </a:bodyPr>
          <a:lstStyle/>
          <a:p>
            <a:pPr marL="0" indent="0">
              <a:buFont typeface="Arial" pitchFamily="34" charset="0"/>
              <a:buNone/>
              <a:defRPr/>
            </a:pPr>
            <a:endParaRPr lang="nl-NL" sz="3100" b="1" dirty="0" smtClean="0"/>
          </a:p>
          <a:p>
            <a:pPr marL="0" indent="0">
              <a:buFont typeface="Arial" pitchFamily="34" charset="0"/>
              <a:buNone/>
              <a:defRPr/>
            </a:pPr>
            <a:r>
              <a:rPr lang="nl-NL" sz="3100" b="1" dirty="0" smtClean="0"/>
              <a:t>CE-KEURMERK</a:t>
            </a:r>
          </a:p>
          <a:p>
            <a:pPr marL="0" indent="0">
              <a:buFont typeface="Arial" pitchFamily="34" charset="0"/>
              <a:buNone/>
              <a:defRPr/>
            </a:pPr>
            <a:endParaRPr lang="nl-NL" sz="3100" dirty="0" smtClean="0"/>
          </a:p>
          <a:p>
            <a:pPr marL="0" indent="0">
              <a:buFont typeface="Arial" pitchFamily="34" charset="0"/>
              <a:buNone/>
              <a:defRPr/>
            </a:pPr>
            <a:r>
              <a:rPr lang="nl-NL" sz="3100" dirty="0" smtClean="0"/>
              <a:t>CE = </a:t>
            </a:r>
            <a:r>
              <a:rPr lang="nl-NL" sz="3100" dirty="0" err="1" smtClean="0"/>
              <a:t>Conformité</a:t>
            </a:r>
            <a:r>
              <a:rPr lang="nl-NL" sz="3100" dirty="0" smtClean="0"/>
              <a:t> </a:t>
            </a:r>
            <a:r>
              <a:rPr lang="nl-NL" sz="3100" dirty="0" err="1" smtClean="0"/>
              <a:t>Européene</a:t>
            </a:r>
            <a:endParaRPr lang="nl-NL" sz="3100" dirty="0" smtClean="0"/>
          </a:p>
          <a:p>
            <a:pPr marL="625475" indent="-625475">
              <a:buFont typeface="Arial" pitchFamily="34" charset="0"/>
              <a:buNone/>
              <a:defRPr/>
            </a:pPr>
            <a:r>
              <a:rPr lang="nl-NL" sz="3100" dirty="0" smtClean="0"/>
              <a:t>CE = Europese richtlijn voor gebruiksveiligheid van producten</a:t>
            </a:r>
          </a:p>
          <a:p>
            <a:pPr marL="0" indent="0">
              <a:buFont typeface="Arial" pitchFamily="34" charset="0"/>
              <a:buNone/>
              <a:defRPr/>
            </a:pPr>
            <a:endParaRPr lang="nl-NL" sz="3100" dirty="0" smtClean="0"/>
          </a:p>
          <a:p>
            <a:pPr marL="0" indent="0">
              <a:buFont typeface="Arial" pitchFamily="34" charset="0"/>
              <a:buNone/>
              <a:defRPr/>
            </a:pPr>
            <a:r>
              <a:rPr lang="nl-NL" sz="3100" dirty="0" smtClean="0"/>
              <a:t>Verplicht voor o.a. arbeidsmiddelen, werkkleding, persoonlijke beschermingsmiddelen etc.</a:t>
            </a:r>
          </a:p>
          <a:p>
            <a:pPr marL="0" indent="0">
              <a:buFont typeface="Arial" pitchFamily="34" charset="0"/>
              <a:buNone/>
              <a:defRPr/>
            </a:pPr>
            <a:endParaRPr lang="nl-NL" sz="3100" dirty="0" smtClean="0"/>
          </a:p>
          <a:p>
            <a:pPr marL="0" indent="0">
              <a:buFont typeface="Arial" pitchFamily="34" charset="0"/>
              <a:buNone/>
              <a:defRPr/>
            </a:pPr>
            <a:r>
              <a:rPr lang="nl-NL" sz="3100" dirty="0" smtClean="0"/>
              <a:t>Verplicht in alle EU-landen</a:t>
            </a:r>
          </a:p>
          <a:p>
            <a:pPr marL="0" indent="0">
              <a:buFont typeface="Arial" pitchFamily="34" charset="0"/>
              <a:buNone/>
              <a:defRPr/>
            </a:pPr>
            <a:endParaRPr lang="en-US" dirty="0" smtClean="0"/>
          </a:p>
        </p:txBody>
      </p:sp>
      <p:pic>
        <p:nvPicPr>
          <p:cNvPr id="31748" name="Picture 9" descr="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80112" y="1772816"/>
            <a:ext cx="3324225" cy="424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51520" y="284536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1. Regelgeving en veiligheidsregels</a:t>
            </a:r>
            <a: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1.3 Arbeidstijdenwet, milieuwet en CE</a:t>
            </a:r>
            <a:endParaRPr lang="nl-NL" sz="2800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9" name="Afgeronde rechthoek 8"/>
          <p:cNvSpPr/>
          <p:nvPr/>
        </p:nvSpPr>
        <p:spPr>
          <a:xfrm>
            <a:off x="7956376" y="284536"/>
            <a:ext cx="1187624" cy="100811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/>
              <a:t>t</a:t>
            </a:r>
            <a:r>
              <a:rPr lang="nl-NL" sz="1400" b="1" dirty="0" smtClean="0"/>
              <a:t>hema</a:t>
            </a:r>
          </a:p>
          <a:p>
            <a:pPr algn="ctr"/>
            <a:r>
              <a:rPr lang="nl-NL" sz="3200" b="1" dirty="0"/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nl-NL" sz="2200" dirty="0" smtClean="0">
                <a:ea typeface="ＭＳ Ｐゴシック" charset="0"/>
              </a:rPr>
              <a:t>Doelen ongevallenonderzoek:</a:t>
            </a:r>
          </a:p>
          <a:p>
            <a:pPr>
              <a:defRPr/>
            </a:pPr>
            <a:r>
              <a:rPr lang="nl-NL" sz="2200" dirty="0" smtClean="0">
                <a:ea typeface="ＭＳ Ｐゴシック" charset="0"/>
              </a:rPr>
              <a:t>welke factoren zijn oorzaak van het ongeval?</a:t>
            </a:r>
          </a:p>
          <a:p>
            <a:pPr>
              <a:defRPr/>
            </a:pPr>
            <a:r>
              <a:rPr lang="nl-NL" sz="2200" dirty="0" smtClean="0">
                <a:ea typeface="ＭＳ Ｐゴシック" charset="0"/>
              </a:rPr>
              <a:t>gericht op voorkomen ongevallen </a:t>
            </a:r>
          </a:p>
          <a:p>
            <a:pPr marL="457200" indent="-457200">
              <a:spcBef>
                <a:spcPts val="0"/>
              </a:spcBef>
              <a:buNone/>
              <a:defRPr/>
            </a:pPr>
            <a:endParaRPr lang="nl-NL" sz="2200" dirty="0" smtClean="0">
              <a:ea typeface="ＭＳ Ｐゴシック" charset="0"/>
            </a:endParaRPr>
          </a:p>
          <a:p>
            <a:pPr marL="457200" indent="-457200">
              <a:spcBef>
                <a:spcPts val="0"/>
              </a:spcBef>
              <a:buNone/>
              <a:defRPr/>
            </a:pPr>
            <a:endParaRPr lang="nl-NL" sz="2200" dirty="0" smtClean="0">
              <a:ea typeface="ＭＳ Ｐゴシック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nl-NL" sz="2200" dirty="0" smtClean="0">
                <a:ea typeface="ＭＳ Ｐゴシック" charset="0"/>
              </a:rPr>
              <a:t>Onderdelen ongevalsonderzoek: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  <a:defRPr/>
            </a:pPr>
            <a:r>
              <a:rPr lang="nl-NL" sz="2200" dirty="0">
                <a:ea typeface="ＭＳ Ｐゴシック" charset="0"/>
              </a:rPr>
              <a:t>o</a:t>
            </a:r>
            <a:r>
              <a:rPr lang="nl-NL" sz="2200" dirty="0" smtClean="0">
                <a:ea typeface="ＭＳ Ｐゴシック" charset="0"/>
              </a:rPr>
              <a:t>nderzoek ter plekke van ongeval 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  <a:defRPr/>
            </a:pPr>
            <a:r>
              <a:rPr lang="nl-NL" sz="2200" dirty="0">
                <a:ea typeface="ＭＳ Ｐゴシック" charset="0"/>
              </a:rPr>
              <a:t>b</a:t>
            </a:r>
            <a:r>
              <a:rPr lang="nl-NL" sz="2200" dirty="0" smtClean="0">
                <a:ea typeface="ＭＳ Ｐゴシック" charset="0"/>
              </a:rPr>
              <a:t>ewijsmateriaal bewaren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  <a:defRPr/>
            </a:pPr>
            <a:r>
              <a:rPr lang="nl-NL" sz="2200" dirty="0">
                <a:ea typeface="ＭＳ Ｐゴシック" charset="0"/>
              </a:rPr>
              <a:t>i</a:t>
            </a:r>
            <a:r>
              <a:rPr lang="nl-NL" sz="2200" dirty="0" smtClean="0">
                <a:ea typeface="ＭＳ Ｐゴシック" charset="0"/>
              </a:rPr>
              <a:t>nterviewen getuigen/betrokkenen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  <a:defRPr/>
            </a:pPr>
            <a:r>
              <a:rPr lang="nl-NL" sz="2200" dirty="0">
                <a:ea typeface="ＭＳ Ｐゴシック" charset="0"/>
              </a:rPr>
              <a:t>a</a:t>
            </a:r>
            <a:r>
              <a:rPr lang="nl-NL" sz="2200" dirty="0" smtClean="0">
                <a:ea typeface="ＭＳ Ｐゴシック" charset="0"/>
              </a:rPr>
              <a:t>nalyse onderzoeksresultaten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  <a:defRPr/>
            </a:pPr>
            <a:r>
              <a:rPr lang="nl-NL" sz="2200" dirty="0">
                <a:ea typeface="ＭＳ Ｐゴシック" charset="0"/>
              </a:rPr>
              <a:t>e</a:t>
            </a:r>
            <a:r>
              <a:rPr lang="nl-NL" sz="2200" dirty="0" smtClean="0">
                <a:ea typeface="ＭＳ Ｐゴシック" charset="0"/>
              </a:rPr>
              <a:t>indrapport (conclusies/aanbevelingen)</a:t>
            </a:r>
          </a:p>
          <a:p>
            <a:endParaRPr lang="nl-NL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250825" y="28259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11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Ongevallen</a:t>
            </a:r>
            <a:r>
              <a:rPr lang="nl-NL" sz="3200" b="1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nl-NL" sz="32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11.2 Ongevalsonderzoek en registratie</a:t>
            </a:r>
            <a:endParaRPr lang="nl-NL" sz="280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7519" y="498129"/>
            <a:ext cx="1187624" cy="100811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D</a:t>
            </a:r>
            <a:endParaRPr lang="nl-NL" sz="4000" b="1" dirty="0"/>
          </a:p>
        </p:txBody>
      </p:sp>
      <p:sp>
        <p:nvSpPr>
          <p:cNvPr id="8" name="Rechthoek 7"/>
          <p:cNvSpPr/>
          <p:nvPr/>
        </p:nvSpPr>
        <p:spPr>
          <a:xfrm>
            <a:off x="0" y="0"/>
            <a:ext cx="9144000" cy="188640"/>
          </a:xfrm>
          <a:prstGeom prst="rect">
            <a:avLst/>
          </a:prstGeom>
          <a:solidFill>
            <a:srgbClr val="328E57"/>
          </a:solidFill>
          <a:ln>
            <a:solidFill>
              <a:srgbClr val="328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5906" y="260350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12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Noodsituaties</a:t>
            </a:r>
            <a:r>
              <a:rPr lang="nl-NL" sz="1800" b="1" dirty="0"/>
              <a:t>	</a:t>
            </a:r>
            <a:br>
              <a:rPr lang="nl-NL" sz="1800" b="1" dirty="0"/>
            </a:br>
            <a:r>
              <a:rPr lang="nl-NL" sz="2800" b="1" dirty="0" smtClean="0"/>
              <a:t>12.1 Noodsituaties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781128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Font typeface="Arial" charset="0"/>
              <a:buNone/>
              <a:defRPr/>
            </a:pPr>
            <a:r>
              <a:rPr lang="nl-NL" sz="2200" b="1" dirty="0" smtClean="0">
                <a:ea typeface="ＭＳ Ｐゴシック" charset="0"/>
              </a:rPr>
              <a:t>Inhoud bedrijfsnoodplan</a:t>
            </a:r>
            <a:endParaRPr lang="nl-NL" sz="2200" dirty="0">
              <a:ea typeface="ＭＳ Ｐゴシック" charset="0"/>
            </a:endParaRPr>
          </a:p>
          <a:p>
            <a:pPr>
              <a:lnSpc>
                <a:spcPct val="120000"/>
              </a:lnSpc>
              <a:defRPr/>
            </a:pPr>
            <a:r>
              <a:rPr lang="nl-NL" sz="2200" dirty="0">
                <a:ea typeface="ＭＳ Ｐゴシック" charset="0"/>
              </a:rPr>
              <a:t>Maatregelen en voorzieningen om de effecten van een calamiteit te </a:t>
            </a:r>
            <a:r>
              <a:rPr lang="nl-NL" sz="2200" dirty="0" smtClean="0">
                <a:ea typeface="ＭＳ Ｐゴシック" charset="0"/>
              </a:rPr>
              <a:t>beperken </a:t>
            </a:r>
            <a:r>
              <a:rPr lang="nl-NL" sz="2200" dirty="0">
                <a:ea typeface="ＭＳ Ｐゴシック" charset="0"/>
              </a:rPr>
              <a:t>en te bestrijden</a:t>
            </a:r>
          </a:p>
          <a:p>
            <a:pPr>
              <a:lnSpc>
                <a:spcPct val="120000"/>
              </a:lnSpc>
              <a:defRPr/>
            </a:pPr>
            <a:r>
              <a:rPr lang="nl-NL" sz="2200" dirty="0">
                <a:ea typeface="ＭＳ Ｐゴシック" charset="0"/>
              </a:rPr>
              <a:t>Op basis van ingeschatte calamiteiten c.q. </a:t>
            </a:r>
            <a:r>
              <a:rPr lang="nl-NL" sz="2200" dirty="0" smtClean="0">
                <a:ea typeface="ＭＳ Ｐゴシック" charset="0"/>
              </a:rPr>
              <a:t>incidenten (</a:t>
            </a:r>
            <a:r>
              <a:rPr lang="nl-NL" sz="2200" dirty="0" err="1" smtClean="0">
                <a:ea typeface="ＭＳ Ｐゴシック" charset="0"/>
              </a:rPr>
              <a:t>oa</a:t>
            </a:r>
            <a:r>
              <a:rPr lang="nl-NL" sz="2200" dirty="0" smtClean="0">
                <a:ea typeface="ＭＳ Ｐゴシック" charset="0"/>
              </a:rPr>
              <a:t>. RI&amp;E)</a:t>
            </a:r>
            <a:endParaRPr lang="nl-NL" sz="2200" dirty="0">
              <a:ea typeface="ＭＳ Ｐゴシック" charset="0"/>
            </a:endParaRPr>
          </a:p>
          <a:p>
            <a:pPr marL="457200" lvl="1" indent="0">
              <a:lnSpc>
                <a:spcPct val="120000"/>
              </a:lnSpc>
              <a:buNone/>
              <a:defRPr/>
            </a:pPr>
            <a:endParaRPr lang="nl-NL" sz="2200" dirty="0" smtClean="0">
              <a:ea typeface="ＭＳ Ｐゴシック" charset="0"/>
            </a:endParaRPr>
          </a:p>
          <a:p>
            <a:pPr marL="457200" lvl="1" indent="0">
              <a:lnSpc>
                <a:spcPct val="120000"/>
              </a:lnSpc>
              <a:buNone/>
              <a:defRPr/>
            </a:pPr>
            <a:r>
              <a:rPr lang="nl-NL" sz="2200" dirty="0" smtClean="0">
                <a:ea typeface="ＭＳ Ｐゴシック" charset="0"/>
              </a:rPr>
              <a:t>Medewerkers en bezoekers  moeten op de hoogte zijn van:</a:t>
            </a:r>
          </a:p>
          <a:p>
            <a:pPr marL="457200" lvl="1" indent="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nl-NL" sz="2200" dirty="0" smtClean="0">
                <a:ea typeface="ＭＳ Ｐゴシック" charset="0"/>
              </a:rPr>
              <a:t>  procedure bij noodsituaties</a:t>
            </a:r>
          </a:p>
          <a:p>
            <a:pPr marL="457200" lvl="1" indent="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nl-NL" sz="2200" dirty="0" smtClean="0">
                <a:ea typeface="ＭＳ Ｐゴシック" charset="0"/>
              </a:rPr>
              <a:t>  evacuatieplaatsen</a:t>
            </a:r>
            <a:endParaRPr lang="nl-NL" sz="2200" dirty="0">
              <a:ea typeface="ＭＳ Ｐゴシック" charset="0"/>
            </a:endParaRP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60232" y="4437112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7519" y="498129"/>
            <a:ext cx="1187624" cy="100811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D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1974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1663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12. Noodsituaties</a:t>
            </a:r>
            <a:r>
              <a:rPr lang="nl-NL" sz="1800" b="1" dirty="0" smtClean="0"/>
              <a:t>	</a:t>
            </a:r>
            <a:r>
              <a:rPr lang="nl-NL" sz="1800" b="1" dirty="0"/>
              <a:t/>
            </a:r>
            <a:br>
              <a:rPr lang="nl-NL" sz="1800" b="1" dirty="0"/>
            </a:br>
            <a:r>
              <a:rPr lang="nl-NL" sz="2800" b="1" dirty="0" smtClean="0"/>
              <a:t>12.1 Noodsituaties</a:t>
            </a:r>
            <a:endParaRPr lang="nl-NL" sz="2800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  <a:defRPr/>
            </a:pPr>
            <a:r>
              <a:rPr lang="nl-NL" sz="2400" dirty="0" smtClean="0">
                <a:ea typeface="ＭＳ Ｐゴシック" charset="0"/>
              </a:rPr>
              <a:t>Het </a:t>
            </a:r>
            <a:r>
              <a:rPr lang="nl-NL" sz="2400" dirty="0">
                <a:ea typeface="ＭＳ Ｐゴシック" charset="0"/>
              </a:rPr>
              <a:t>bedrijfsnoodplan omvat: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ea typeface="ＭＳ Ｐゴシック" charset="0"/>
              </a:rPr>
              <a:t>plattegrond;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ea typeface="ＭＳ Ｐゴシック" charset="0"/>
              </a:rPr>
              <a:t>waarschuwingsmiddelen;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ea typeface="ＭＳ Ｐゴシック" charset="0"/>
              </a:rPr>
              <a:t>alarm;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ea typeface="ＭＳ Ｐゴシック" charset="0"/>
              </a:rPr>
              <a:t>oefeningen;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ea typeface="ＭＳ Ｐゴシック" charset="0"/>
              </a:rPr>
              <a:t>hulpmiddelen;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ea typeface="ＭＳ Ｐゴシック" charset="0"/>
              </a:rPr>
              <a:t>eerste hulp;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ea typeface="ＭＳ Ｐゴシック" charset="0"/>
              </a:rPr>
              <a:t>wegnemen oorzaak;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ea typeface="ＭＳ Ｐゴシック" charset="0"/>
              </a:rPr>
              <a:t>melden;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ea typeface="ＭＳ Ｐゴシック" charset="0"/>
              </a:rPr>
              <a:t>waarschuwing hulpdiensten.</a:t>
            </a:r>
          </a:p>
          <a:p>
            <a:pPr>
              <a:defRPr/>
            </a:pPr>
            <a:endParaRPr lang="nl-NL" sz="2400" dirty="0">
              <a:ea typeface="ＭＳ Ｐゴシック" charset="0"/>
            </a:endParaRPr>
          </a:p>
          <a:p>
            <a:pPr marL="0" indent="0">
              <a:buNone/>
              <a:defRPr/>
            </a:pPr>
            <a:r>
              <a:rPr lang="nl-NL" sz="2400" dirty="0">
                <a:ea typeface="ＭＳ Ｐゴシック" charset="0"/>
              </a:rPr>
              <a:t>Aan het plan kan ook het aanvalsplan zijn toegevoegd</a:t>
            </a:r>
          </a:p>
          <a:p>
            <a:endParaRPr lang="nl-NL" dirty="0"/>
          </a:p>
        </p:txBody>
      </p:sp>
      <p:pic>
        <p:nvPicPr>
          <p:cNvPr id="6" name="Afbeelding 5" descr="http://www.tandra.nl/images/Ontruimingsplattegrond-NEN1414.jpg">
            <a:hlinkClick r:id="rId2" tooltip="&quot;Ontruimingsplattegrond NEN1414&quot;"/>
          </p:cNvPr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6056" y="1556792"/>
            <a:ext cx="3888432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7519" y="498129"/>
            <a:ext cx="1187624" cy="100811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D</a:t>
            </a:r>
            <a:endParaRPr lang="nl-NL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6632" y="260350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12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Noodsituaties</a:t>
            </a:r>
            <a:r>
              <a:rPr lang="nl-NL" sz="1800" b="1" dirty="0"/>
              <a:t>	</a:t>
            </a:r>
            <a:br>
              <a:rPr lang="nl-NL" sz="1800" b="1" dirty="0"/>
            </a:br>
            <a:r>
              <a:rPr lang="nl-NL" sz="2800" b="1" dirty="0" smtClean="0"/>
              <a:t>12.1 Noodsituaties</a:t>
            </a:r>
            <a:endParaRPr lang="nl-NL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  <a:defRPr/>
            </a:pPr>
            <a:r>
              <a:rPr lang="nl-NL" dirty="0" smtClean="0"/>
              <a:t>Fasering:</a:t>
            </a:r>
            <a:endParaRPr lang="nl-NL" dirty="0"/>
          </a:p>
          <a:p>
            <a:pPr marL="355600" indent="-355600">
              <a:lnSpc>
                <a:spcPct val="150000"/>
              </a:lnSpc>
              <a:defRPr/>
            </a:pPr>
            <a:r>
              <a:rPr lang="nl-NL" dirty="0" smtClean="0"/>
              <a:t>eerste </a:t>
            </a:r>
            <a:r>
              <a:rPr lang="nl-NL" dirty="0"/>
              <a:t>melding/antwoord</a:t>
            </a:r>
          </a:p>
          <a:p>
            <a:pPr marL="355600" indent="-355600">
              <a:lnSpc>
                <a:spcPct val="150000"/>
              </a:lnSpc>
              <a:defRPr/>
            </a:pPr>
            <a:r>
              <a:rPr lang="nl-NL" dirty="0" smtClean="0"/>
              <a:t>klassering </a:t>
            </a:r>
            <a:r>
              <a:rPr lang="nl-NL" dirty="0"/>
              <a:t>van incident bekend maken</a:t>
            </a:r>
          </a:p>
          <a:p>
            <a:pPr marL="355600" indent="-355600">
              <a:lnSpc>
                <a:spcPct val="150000"/>
              </a:lnSpc>
              <a:defRPr/>
            </a:pPr>
            <a:r>
              <a:rPr lang="nl-NL" dirty="0" smtClean="0"/>
              <a:t>handelingen/maatregelen</a:t>
            </a:r>
            <a:r>
              <a:rPr lang="nl-NL" dirty="0"/>
              <a:t>: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nl-NL" dirty="0"/>
              <a:t>s</a:t>
            </a:r>
            <a:r>
              <a:rPr lang="nl-NL" dirty="0" smtClean="0"/>
              <a:t>toppen </a:t>
            </a:r>
            <a:r>
              <a:rPr lang="nl-NL" dirty="0"/>
              <a:t>met werken, telefoon niet </a:t>
            </a:r>
            <a:r>
              <a:rPr lang="nl-NL" dirty="0" smtClean="0"/>
              <a:t>gebruiken;</a:t>
            </a:r>
            <a:endParaRPr lang="nl-NL" dirty="0"/>
          </a:p>
          <a:p>
            <a:pPr lvl="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nl-NL" dirty="0"/>
              <a:t>u</a:t>
            </a:r>
            <a:r>
              <a:rPr lang="nl-NL" dirty="0" smtClean="0"/>
              <a:t>itschakelen apparatuur;</a:t>
            </a:r>
            <a:endParaRPr lang="nl-NL" dirty="0"/>
          </a:p>
          <a:p>
            <a:pPr lvl="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nl-NL" dirty="0"/>
              <a:t>n</a:t>
            </a:r>
            <a:r>
              <a:rPr lang="nl-NL" dirty="0" smtClean="0"/>
              <a:t>aar </a:t>
            </a:r>
            <a:r>
              <a:rPr lang="nl-NL" dirty="0"/>
              <a:t>verzamelplaats en melden bij </a:t>
            </a:r>
            <a:r>
              <a:rPr lang="nl-NL" dirty="0" smtClean="0"/>
              <a:t>coördinator;</a:t>
            </a:r>
            <a:endParaRPr lang="nl-NL" dirty="0"/>
          </a:p>
          <a:p>
            <a:pPr lvl="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nl-NL" dirty="0"/>
              <a:t>b</a:t>
            </a:r>
            <a:r>
              <a:rPr lang="nl-NL" dirty="0" smtClean="0"/>
              <a:t>eëindiging </a:t>
            </a:r>
            <a:r>
              <a:rPr lang="nl-NL" dirty="0"/>
              <a:t>incident en sporen oorzaak incident veilig </a:t>
            </a:r>
            <a:r>
              <a:rPr lang="nl-NL" dirty="0" smtClean="0"/>
              <a:t>stellen.</a:t>
            </a:r>
            <a:endParaRPr lang="nl-NL" dirty="0"/>
          </a:p>
          <a:p>
            <a:endParaRPr lang="nl-NL" dirty="0"/>
          </a:p>
        </p:txBody>
      </p:sp>
      <p:pic>
        <p:nvPicPr>
          <p:cNvPr id="6" name="Picture 4" descr="vluchtrout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36295" y="1916832"/>
            <a:ext cx="1777355" cy="950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7519" y="498129"/>
            <a:ext cx="1187624" cy="100811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D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380266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12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Noodsituaties</a:t>
            </a:r>
            <a:r>
              <a:rPr lang="nl-NL" sz="1800" b="1" dirty="0"/>
              <a:t>	</a:t>
            </a:r>
            <a:br>
              <a:rPr lang="nl-NL" sz="1800" b="1" dirty="0"/>
            </a:br>
            <a:r>
              <a:rPr lang="nl-NL" sz="2800" b="1" dirty="0" smtClean="0"/>
              <a:t>12.1 Noodsituaties</a:t>
            </a:r>
            <a:endParaRPr lang="nl-NL" sz="2800" dirty="0"/>
          </a:p>
        </p:txBody>
      </p:sp>
      <p:pic>
        <p:nvPicPr>
          <p:cNvPr id="1331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8064" y="1556792"/>
            <a:ext cx="316817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kstvak 5"/>
          <p:cNvSpPr txBox="1"/>
          <p:nvPr/>
        </p:nvSpPr>
        <p:spPr>
          <a:xfrm>
            <a:off x="395536" y="1628800"/>
            <a:ext cx="446449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dirty="0" smtClean="0"/>
              <a:t>Fasen noodsituatie: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 melden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 handelen en maatregelen nemen</a:t>
            </a:r>
          </a:p>
          <a:p>
            <a:r>
              <a:rPr lang="nl-NL" sz="2200" dirty="0" smtClean="0"/>
              <a:t>    situatie veilig stellen 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 beëindiging noodsituatie</a:t>
            </a:r>
          </a:p>
          <a:p>
            <a:pPr>
              <a:buFont typeface="Arial" pitchFamily="34" charset="0"/>
              <a:buChar char="•"/>
            </a:pPr>
            <a:endParaRPr lang="nl-NL" sz="2200" dirty="0" smtClean="0"/>
          </a:p>
          <a:p>
            <a:r>
              <a:rPr lang="nl-NL" sz="2200" dirty="0" smtClean="0"/>
              <a:t>Op de verzamelplaats: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verzamelplaats niet verlaten</a:t>
            </a:r>
          </a:p>
          <a:p>
            <a:pPr>
              <a:buFont typeface="Arial" pitchFamily="34" charset="0"/>
              <a:buChar char="•"/>
            </a:pPr>
            <a:r>
              <a:rPr lang="nl-NL" sz="2200" dirty="0" smtClean="0"/>
              <a:t>  wacht op instructies </a:t>
            </a:r>
            <a:r>
              <a:rPr lang="nl-NL" sz="2200" dirty="0" err="1" smtClean="0"/>
              <a:t>BHV-er</a:t>
            </a:r>
            <a:endParaRPr lang="nl-NL" sz="2200" dirty="0" smtClean="0"/>
          </a:p>
          <a:p>
            <a:pPr>
              <a:buFont typeface="Arial" pitchFamily="34" charset="0"/>
              <a:buChar char="•"/>
            </a:pPr>
            <a:endParaRPr lang="nl-NL" sz="2200" dirty="0" smtClean="0"/>
          </a:p>
          <a:p>
            <a:pPr>
              <a:buFont typeface="Arial" pitchFamily="34" charset="0"/>
              <a:buChar char="•"/>
            </a:pPr>
            <a:endParaRPr lang="nl-NL" sz="2200" dirty="0" smtClean="0"/>
          </a:p>
          <a:p>
            <a:r>
              <a:rPr lang="nl-NL" sz="2200" dirty="0" smtClean="0"/>
              <a:t>T.b.v. onderzoek:</a:t>
            </a:r>
          </a:p>
          <a:p>
            <a:r>
              <a:rPr lang="nl-NL" sz="2200" dirty="0" smtClean="0"/>
              <a:t>verander niets aan de plaats van het ongeval</a:t>
            </a:r>
          </a:p>
          <a:p>
            <a:endParaRPr lang="nl-NL" sz="2200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7519" y="498129"/>
            <a:ext cx="1187624" cy="100811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D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308024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>
                <a:solidFill>
                  <a:schemeClr val="bg1">
                    <a:lumMod val="65000"/>
                  </a:schemeClr>
                </a:solidFill>
              </a:rPr>
              <a:t>12</a:t>
            </a:r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. Noodsituaties</a:t>
            </a:r>
            <a:r>
              <a:rPr lang="nl-NL" sz="3200" b="1" dirty="0"/>
              <a:t/>
            </a:r>
            <a:br>
              <a:rPr lang="nl-NL" sz="3200" b="1" dirty="0"/>
            </a:br>
            <a:r>
              <a:rPr lang="nl-NL" sz="2800" b="1" dirty="0" smtClean="0"/>
              <a:t>12.2 Bedrijfshulpverlening (BHV)</a:t>
            </a:r>
            <a:endParaRPr lang="nl-NL" sz="2800" dirty="0" smtClean="0"/>
          </a:p>
        </p:txBody>
      </p:sp>
      <p:sp>
        <p:nvSpPr>
          <p:cNvPr id="55300" name="Rectangle 3"/>
          <p:cNvSpPr>
            <a:spLocks noGrp="1" noChangeArrowheads="1"/>
          </p:cNvSpPr>
          <p:nvPr>
            <p:ph idx="1"/>
          </p:nvPr>
        </p:nvSpPr>
        <p:spPr>
          <a:xfrm>
            <a:off x="462191" y="1916832"/>
            <a:ext cx="82296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Font typeface="Arial" charset="0"/>
              <a:buNone/>
              <a:defRPr/>
            </a:pPr>
            <a:r>
              <a:rPr lang="nl-NL" sz="2200" dirty="0" smtClean="0">
                <a:ea typeface="ＭＳ Ｐゴシック" charset="0"/>
                <a:cs typeface="+mn-cs"/>
              </a:rPr>
              <a:t>Arbowetverplichting:</a:t>
            </a:r>
          </a:p>
          <a:p>
            <a:pPr>
              <a:lnSpc>
                <a:spcPct val="150000"/>
              </a:lnSpc>
              <a:defRPr/>
            </a:pPr>
            <a:r>
              <a:rPr lang="nl-NL" sz="2200" dirty="0" smtClean="0">
                <a:ea typeface="ＭＳ Ｐゴシック" charset="0"/>
              </a:rPr>
              <a:t>i</a:t>
            </a:r>
            <a:r>
              <a:rPr lang="nl-NL" sz="2200" dirty="0" smtClean="0">
                <a:ea typeface="ＭＳ Ｐゴシック" charset="0"/>
                <a:cs typeface="+mn-cs"/>
              </a:rPr>
              <a:t>n elk bedrijf voldoende bedrijfshulpverleners of</a:t>
            </a:r>
          </a:p>
          <a:p>
            <a:pPr>
              <a:lnSpc>
                <a:spcPct val="150000"/>
              </a:lnSpc>
              <a:defRPr/>
            </a:pPr>
            <a:r>
              <a:rPr lang="nl-NL" sz="2200" dirty="0">
                <a:ea typeface="ＭＳ Ｐゴシック" charset="0"/>
              </a:rPr>
              <a:t>d</a:t>
            </a:r>
            <a:r>
              <a:rPr lang="nl-NL" sz="2200" dirty="0" smtClean="0">
                <a:ea typeface="ＭＳ Ｐゴシック" charset="0"/>
                <a:cs typeface="+mn-cs"/>
              </a:rPr>
              <a:t>e bedrijfshulpverlening geregeld met bv. buurbedrijven</a:t>
            </a:r>
          </a:p>
          <a:p>
            <a:pPr>
              <a:lnSpc>
                <a:spcPct val="150000"/>
              </a:lnSpc>
              <a:defRPr/>
            </a:pPr>
            <a:r>
              <a:rPr lang="nl-NL" sz="2200" dirty="0" smtClean="0">
                <a:ea typeface="ＭＳ Ｐゴシック" charset="0"/>
              </a:rPr>
              <a:t>m</a:t>
            </a:r>
            <a:r>
              <a:rPr lang="nl-NL" sz="2200" dirty="0" smtClean="0">
                <a:ea typeface="ＭＳ Ｐゴシック" charset="0"/>
                <a:cs typeface="+mn-cs"/>
              </a:rPr>
              <a:t>ede op basis van RI&amp;E wordt invulling BHV-organisatie bepaald</a:t>
            </a:r>
          </a:p>
          <a:p>
            <a:pPr>
              <a:lnSpc>
                <a:spcPct val="150000"/>
              </a:lnSpc>
              <a:defRPr/>
            </a:pPr>
            <a:r>
              <a:rPr lang="nl-NL" sz="2200" dirty="0" smtClean="0">
                <a:ea typeface="ＭＳ Ｐゴシック" charset="0"/>
              </a:rPr>
              <a:t>e</a:t>
            </a:r>
            <a:r>
              <a:rPr lang="nl-NL" sz="2200" dirty="0" smtClean="0">
                <a:ea typeface="ＭＳ Ｐゴシック" charset="0"/>
                <a:cs typeface="+mn-cs"/>
              </a:rPr>
              <a:t>isen van deskundigheid </a:t>
            </a:r>
            <a:r>
              <a:rPr lang="nl-NL" sz="2200" dirty="0" err="1" smtClean="0">
                <a:ea typeface="ＭＳ Ｐゴシック" charset="0"/>
                <a:cs typeface="+mn-cs"/>
              </a:rPr>
              <a:t>BHV-ers</a:t>
            </a:r>
            <a:endParaRPr lang="nl-NL" sz="2200" dirty="0" smtClean="0">
              <a:ea typeface="ＭＳ Ｐゴシック" charset="0"/>
              <a:cs typeface="+mn-cs"/>
            </a:endParaRPr>
          </a:p>
          <a:p>
            <a:pPr>
              <a:lnSpc>
                <a:spcPct val="150000"/>
              </a:lnSpc>
              <a:defRPr/>
            </a:pPr>
            <a:r>
              <a:rPr lang="nl-NL" sz="2200" dirty="0" smtClean="0">
                <a:ea typeface="ＭＳ Ｐゴシック" charset="0"/>
              </a:rPr>
              <a:t>o</a:t>
            </a:r>
            <a:r>
              <a:rPr lang="nl-NL" sz="2200" dirty="0" smtClean="0">
                <a:ea typeface="ＭＳ Ｐゴシック" charset="0"/>
                <a:cs typeface="+mn-cs"/>
              </a:rPr>
              <a:t>ntruimingsoefening tenminste eenmaal per jaar</a:t>
            </a:r>
          </a:p>
        </p:txBody>
      </p:sp>
      <p:pic>
        <p:nvPicPr>
          <p:cNvPr id="63492" name="Picture 4" descr="ehbo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07138" y="4725144"/>
            <a:ext cx="1543050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7519" y="498129"/>
            <a:ext cx="1187624" cy="100811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D</a:t>
            </a:r>
            <a:endParaRPr lang="nl-NL" sz="4000" b="1" dirty="0"/>
          </a:p>
        </p:txBody>
      </p:sp>
      <p:sp>
        <p:nvSpPr>
          <p:cNvPr id="9" name="Rechthoek 8"/>
          <p:cNvSpPr/>
          <p:nvPr/>
        </p:nvSpPr>
        <p:spPr>
          <a:xfrm>
            <a:off x="0" y="0"/>
            <a:ext cx="9144000" cy="188640"/>
          </a:xfrm>
          <a:prstGeom prst="rect">
            <a:avLst/>
          </a:prstGeom>
          <a:solidFill>
            <a:srgbClr val="328E57"/>
          </a:solidFill>
          <a:ln>
            <a:solidFill>
              <a:srgbClr val="328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43" y="282599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12. Noodsituaties</a:t>
            </a:r>
            <a:b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nl-NL" sz="2800" b="1" dirty="0" smtClean="0"/>
              <a:t>12.2 Bedrijfshulpverlening </a:t>
            </a:r>
            <a:r>
              <a:rPr lang="nl-NL" sz="2800" b="1" dirty="0"/>
              <a:t>(BHV)</a:t>
            </a:r>
            <a:endParaRPr lang="nl-NL" sz="2800" dirty="0" smtClean="0"/>
          </a:p>
        </p:txBody>
      </p:sp>
      <p:sp>
        <p:nvSpPr>
          <p:cNvPr id="49156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  <a:defRPr/>
            </a:pPr>
            <a:r>
              <a:rPr lang="nl-NL" sz="2400" dirty="0">
                <a:ea typeface="ＭＳ Ｐゴシック" charset="0"/>
              </a:rPr>
              <a:t>Voor bedrijfshulpverlening geldt: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nl-NL" sz="2400" dirty="0" smtClean="0">
                <a:ea typeface="ＭＳ Ｐゴシック" charset="0"/>
              </a:rPr>
              <a:t>moet </a:t>
            </a:r>
            <a:r>
              <a:rPr lang="nl-NL" sz="2400" dirty="0">
                <a:ea typeface="ＭＳ Ｐゴシック" charset="0"/>
              </a:rPr>
              <a:t>in ieder organisatie geregeld en gewaarborgd </a:t>
            </a:r>
            <a:r>
              <a:rPr lang="nl-NL" sz="2400" dirty="0" smtClean="0">
                <a:ea typeface="ＭＳ Ｐゴシック" charset="0"/>
              </a:rPr>
              <a:t>zijn</a:t>
            </a:r>
            <a:endParaRPr lang="nl-NL" sz="2400" dirty="0">
              <a:ea typeface="ＭＳ Ｐゴシック" charset="0"/>
            </a:endParaRP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ea typeface="ＭＳ Ｐゴシック" charset="0"/>
              </a:rPr>
              <a:t>BHV-</a:t>
            </a:r>
            <a:r>
              <a:rPr lang="nl-NL" sz="2400" dirty="0" err="1">
                <a:ea typeface="ＭＳ Ｐゴシック" charset="0"/>
              </a:rPr>
              <a:t>ers</a:t>
            </a:r>
            <a:r>
              <a:rPr lang="nl-NL" sz="2400" dirty="0">
                <a:ea typeface="ＭＳ Ｐゴシック" charset="0"/>
              </a:rPr>
              <a:t> moeten voldoende opgeleid </a:t>
            </a:r>
            <a:r>
              <a:rPr lang="nl-NL" sz="2400" dirty="0" smtClean="0">
                <a:ea typeface="ＭＳ Ｐゴシック" charset="0"/>
              </a:rPr>
              <a:t>zijn</a:t>
            </a:r>
            <a:endParaRPr lang="nl-NL" sz="2400" dirty="0">
              <a:ea typeface="ＭＳ Ｐゴシック" charset="0"/>
            </a:endParaRP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nl-NL" sz="2400" dirty="0" smtClean="0">
                <a:ea typeface="ＭＳ Ｐゴシック" charset="0"/>
              </a:rPr>
              <a:t>er </a:t>
            </a:r>
            <a:r>
              <a:rPr lang="nl-NL" sz="2400" dirty="0">
                <a:ea typeface="ＭＳ Ｐゴシック" charset="0"/>
              </a:rPr>
              <a:t>is een vastgesteld </a:t>
            </a:r>
            <a:r>
              <a:rPr lang="nl-NL" sz="2400" dirty="0" smtClean="0">
                <a:ea typeface="ＭＳ Ｐゴシック" charset="0"/>
              </a:rPr>
              <a:t>takenpakket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ea typeface="ＭＳ Ｐゴシック" charset="0"/>
              </a:rPr>
              <a:t>v</a:t>
            </a:r>
            <a:r>
              <a:rPr lang="nl-NL" sz="2400" dirty="0" smtClean="0">
                <a:ea typeface="ＭＳ Ｐゴシック" charset="0"/>
              </a:rPr>
              <a:t>astleggen waarschuwings- </a:t>
            </a:r>
            <a:r>
              <a:rPr lang="nl-NL" sz="2400" dirty="0">
                <a:ea typeface="ＭＳ Ｐゴシック" charset="0"/>
              </a:rPr>
              <a:t>en alarmeringsprocedures</a:t>
            </a:r>
            <a:endParaRPr lang="nl-NL" sz="2400" dirty="0" smtClean="0">
              <a:ea typeface="ＭＳ Ｐゴシック" charset="0"/>
            </a:endParaRPr>
          </a:p>
          <a:p>
            <a:pPr lvl="1">
              <a:buFont typeface="Arial" panose="020B0604020202020204" pitchFamily="34" charset="0"/>
              <a:buChar char="•"/>
              <a:defRPr/>
            </a:pPr>
            <a:endParaRPr lang="nl-NL" sz="2400" dirty="0">
              <a:ea typeface="ＭＳ Ｐゴシック" charset="0"/>
            </a:endParaRPr>
          </a:p>
          <a:p>
            <a:pPr marL="0" indent="0">
              <a:buNone/>
              <a:defRPr/>
            </a:pPr>
            <a:endParaRPr lang="nl-NL" sz="2400" dirty="0" smtClean="0">
              <a:ea typeface="ＭＳ Ｐゴシック" charset="0"/>
            </a:endParaRPr>
          </a:p>
          <a:p>
            <a:pPr marL="0" indent="0">
              <a:buNone/>
              <a:defRPr/>
            </a:pPr>
            <a:r>
              <a:rPr lang="nl-NL" sz="2400" dirty="0" smtClean="0">
                <a:ea typeface="ＭＳ Ｐゴシック" charset="0"/>
              </a:rPr>
              <a:t>Taken </a:t>
            </a:r>
            <a:r>
              <a:rPr lang="nl-NL" sz="2400" dirty="0">
                <a:ea typeface="ＭＳ Ｐゴシック" charset="0"/>
              </a:rPr>
              <a:t>van de BHV-er zijn: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nl-NL" sz="2400" dirty="0" smtClean="0">
                <a:ea typeface="ＭＳ Ｐゴシック" charset="0"/>
              </a:rPr>
              <a:t>verlenen </a:t>
            </a:r>
            <a:r>
              <a:rPr lang="nl-NL" sz="2400" dirty="0">
                <a:ea typeface="ＭＳ Ｐゴシック" charset="0"/>
              </a:rPr>
              <a:t>eerste </a:t>
            </a:r>
            <a:r>
              <a:rPr lang="nl-NL" sz="2400" dirty="0" smtClean="0">
                <a:ea typeface="ＭＳ Ｐゴシック" charset="0"/>
              </a:rPr>
              <a:t>hulp</a:t>
            </a:r>
            <a:endParaRPr lang="nl-NL" sz="2400" dirty="0">
              <a:ea typeface="ＭＳ Ｐゴシック" charset="0"/>
            </a:endParaRP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nl-NL" sz="2400" dirty="0" smtClean="0">
                <a:ea typeface="ＭＳ Ｐゴシック" charset="0"/>
              </a:rPr>
              <a:t>bestrijden </a:t>
            </a:r>
            <a:r>
              <a:rPr lang="nl-NL" sz="2400" dirty="0">
                <a:ea typeface="ＭＳ Ｐゴシック" charset="0"/>
              </a:rPr>
              <a:t>beginnende </a:t>
            </a:r>
            <a:r>
              <a:rPr lang="nl-NL" sz="2400" dirty="0" smtClean="0">
                <a:ea typeface="ＭＳ Ｐゴシック" charset="0"/>
              </a:rPr>
              <a:t>brand</a:t>
            </a:r>
            <a:endParaRPr lang="nl-NL" sz="2400" dirty="0">
              <a:ea typeface="ＭＳ Ｐゴシック" charset="0"/>
            </a:endParaRP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nl-NL" sz="2400" dirty="0" smtClean="0">
                <a:ea typeface="ＭＳ Ｐゴシック" charset="0"/>
              </a:rPr>
              <a:t>evacuatie</a:t>
            </a:r>
            <a:endParaRPr lang="nl-NL" sz="2400" dirty="0">
              <a:ea typeface="ＭＳ Ｐゴシック" charset="0"/>
            </a:endParaRP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nl-NL" sz="2400" dirty="0" smtClean="0">
                <a:ea typeface="ＭＳ Ｐゴシック" charset="0"/>
              </a:rPr>
              <a:t>communicatie </a:t>
            </a:r>
            <a:r>
              <a:rPr lang="nl-NL" sz="2400" dirty="0">
                <a:ea typeface="ＭＳ Ｐゴシック" charset="0"/>
              </a:rPr>
              <a:t>met </a:t>
            </a:r>
            <a:r>
              <a:rPr lang="nl-NL" sz="2400" dirty="0" smtClean="0">
                <a:ea typeface="ＭＳ Ｐゴシック" charset="0"/>
              </a:rPr>
              <a:t>hulpdiensten</a:t>
            </a:r>
            <a:endParaRPr lang="nl-NL" sz="2400" dirty="0">
              <a:ea typeface="ＭＳ Ｐゴシック" charset="0"/>
            </a:endParaRP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nl-NL" sz="2400" dirty="0" smtClean="0">
                <a:ea typeface="ＭＳ Ｐゴシック" charset="0"/>
              </a:rPr>
              <a:t>preventie</a:t>
            </a:r>
            <a:endParaRPr lang="nl-NL" sz="2400" dirty="0">
              <a:ea typeface="ＭＳ Ｐゴシック" charset="0"/>
            </a:endParaRPr>
          </a:p>
          <a:p>
            <a:pPr marL="0" indent="0" algn="ctr">
              <a:buFont typeface="Arial" charset="0"/>
              <a:buNone/>
              <a:defRPr/>
            </a:pPr>
            <a:endParaRPr lang="nl-NL" dirty="0">
              <a:ea typeface="ＭＳ Ｐゴシック" charset="0"/>
              <a:cs typeface="+mn-cs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9293" y="3789041"/>
            <a:ext cx="265603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7519" y="498129"/>
            <a:ext cx="1187624" cy="100811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D</a:t>
            </a:r>
            <a:endParaRPr lang="nl-NL" sz="4000" b="1" dirty="0"/>
          </a:p>
        </p:txBody>
      </p:sp>
      <p:sp>
        <p:nvSpPr>
          <p:cNvPr id="8" name="Rechthoek 7"/>
          <p:cNvSpPr/>
          <p:nvPr/>
        </p:nvSpPr>
        <p:spPr>
          <a:xfrm>
            <a:off x="0" y="0"/>
            <a:ext cx="9144000" cy="188640"/>
          </a:xfrm>
          <a:prstGeom prst="rect">
            <a:avLst/>
          </a:prstGeom>
          <a:solidFill>
            <a:srgbClr val="328E57"/>
          </a:solidFill>
          <a:ln>
            <a:solidFill>
              <a:srgbClr val="328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8037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1800" b="1" dirty="0" smtClean="0">
                <a:solidFill>
                  <a:schemeClr val="bg1">
                    <a:lumMod val="65000"/>
                  </a:schemeClr>
                </a:solidFill>
              </a:rPr>
              <a:t>12. Noodsituaties</a:t>
            </a:r>
            <a:r>
              <a:rPr lang="nl-NL" sz="3200" b="1" dirty="0"/>
              <a:t/>
            </a:r>
            <a:br>
              <a:rPr lang="nl-NL" sz="3200" b="1" dirty="0"/>
            </a:br>
            <a:r>
              <a:rPr lang="nl-NL" sz="2800" b="1" dirty="0" smtClean="0"/>
              <a:t>12.2</a:t>
            </a:r>
            <a:r>
              <a:rPr lang="nl-NL" sz="2800" b="1" dirty="0"/>
              <a:t> </a:t>
            </a:r>
            <a:r>
              <a:rPr lang="nl-NL" sz="2800" b="1" dirty="0" smtClean="0"/>
              <a:t>Bedrijfshulpverlening (BHV)</a:t>
            </a:r>
            <a:endParaRPr lang="nl-NL" sz="2800" dirty="0" smtClean="0"/>
          </a:p>
        </p:txBody>
      </p:sp>
      <p:sp>
        <p:nvSpPr>
          <p:cNvPr id="5837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84325"/>
            <a:ext cx="7715200" cy="4911725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nl-NL" sz="2200" dirty="0" smtClean="0">
                <a:ea typeface="ＭＳ Ｐゴシック" charset="0"/>
                <a:cs typeface="+mn-cs"/>
              </a:rPr>
              <a:t>Opleiding oefening en training: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nl-NL" sz="2200" dirty="0">
                <a:ea typeface="ＭＳ Ｐゴシック" charset="0"/>
              </a:rPr>
              <a:t>n</a:t>
            </a:r>
            <a:r>
              <a:rPr lang="nl-NL" sz="2200" dirty="0" smtClean="0">
                <a:ea typeface="ＭＳ Ｐゴシック" charset="0"/>
              </a:rPr>
              <a:t>odig voor testen van BHV-plan</a:t>
            </a:r>
          </a:p>
          <a:p>
            <a:pPr>
              <a:spcBef>
                <a:spcPts val="0"/>
              </a:spcBef>
              <a:defRPr/>
            </a:pPr>
            <a:r>
              <a:rPr lang="nl-NL" sz="2200" dirty="0">
                <a:ea typeface="ＭＳ Ｐゴシック" charset="0"/>
              </a:rPr>
              <a:t>o</a:t>
            </a:r>
            <a:r>
              <a:rPr lang="nl-NL" sz="2200" dirty="0" smtClean="0">
                <a:ea typeface="ＭＳ Ｐゴシック" charset="0"/>
              </a:rPr>
              <a:t>m medewerkers en BHV-</a:t>
            </a:r>
            <a:r>
              <a:rPr lang="nl-NL" sz="2200" dirty="0" err="1" smtClean="0">
                <a:ea typeface="ＭＳ Ｐゴシック" charset="0"/>
              </a:rPr>
              <a:t>ers</a:t>
            </a:r>
            <a:r>
              <a:rPr lang="nl-NL" sz="2200" dirty="0" smtClean="0">
                <a:ea typeface="ＭＳ Ｐゴシック" charset="0"/>
              </a:rPr>
              <a:t> voor te bereiden op incidenten</a:t>
            </a:r>
          </a:p>
          <a:p>
            <a:pPr>
              <a:spcBef>
                <a:spcPts val="0"/>
              </a:spcBef>
              <a:defRPr/>
            </a:pPr>
            <a:r>
              <a:rPr lang="nl-NL" sz="2200" dirty="0">
                <a:ea typeface="ＭＳ Ｐゴシック" charset="0"/>
              </a:rPr>
              <a:t>o</a:t>
            </a:r>
            <a:r>
              <a:rPr lang="nl-NL" sz="2200" dirty="0" smtClean="0">
                <a:ea typeface="ＭＳ Ｐゴシック" charset="0"/>
              </a:rPr>
              <a:t>efeningen/herhaling van bedrijfsnoodplan:</a:t>
            </a:r>
          </a:p>
          <a:p>
            <a:pPr lvl="1">
              <a:spcBef>
                <a:spcPts val="0"/>
              </a:spcBef>
              <a:defRPr/>
            </a:pPr>
            <a:r>
              <a:rPr lang="nl-NL" sz="2000" dirty="0">
                <a:ea typeface="ＭＳ Ｐゴシック" charset="0"/>
              </a:rPr>
              <a:t>i</a:t>
            </a:r>
            <a:r>
              <a:rPr lang="nl-NL" sz="2000" dirty="0" smtClean="0">
                <a:ea typeface="ＭＳ Ｐゴシック" charset="0"/>
              </a:rPr>
              <a:t>ntern</a:t>
            </a:r>
          </a:p>
          <a:p>
            <a:pPr lvl="1">
              <a:spcBef>
                <a:spcPts val="0"/>
              </a:spcBef>
              <a:defRPr/>
            </a:pPr>
            <a:r>
              <a:rPr lang="nl-NL" sz="2000" dirty="0" smtClean="0">
                <a:ea typeface="ＭＳ Ｐゴシック" charset="0"/>
              </a:rPr>
              <a:t>in combinatie met hulpdiensten</a:t>
            </a:r>
          </a:p>
          <a:p>
            <a:pPr marL="0" indent="0">
              <a:spcBef>
                <a:spcPts val="0"/>
              </a:spcBef>
              <a:buFont typeface="Arial" charset="0"/>
              <a:buNone/>
              <a:defRPr/>
            </a:pPr>
            <a:endParaRPr lang="nl-NL" sz="2200" dirty="0" smtClean="0">
              <a:ea typeface="ＭＳ Ｐゴシック" charset="0"/>
            </a:endParaRPr>
          </a:p>
          <a:p>
            <a:pPr marL="0" indent="0">
              <a:spcBef>
                <a:spcPts val="0"/>
              </a:spcBef>
              <a:buFont typeface="Arial" charset="0"/>
              <a:buNone/>
              <a:defRPr/>
            </a:pPr>
            <a:r>
              <a:rPr lang="nl-NL" sz="2200" dirty="0" smtClean="0">
                <a:ea typeface="ＭＳ Ｐゴシック" charset="0"/>
              </a:rPr>
              <a:t>Ten minste eenmaal per jaar een ontruimingsoefening!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957519" y="498129"/>
            <a:ext cx="1187624" cy="100811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thema</a:t>
            </a:r>
          </a:p>
          <a:p>
            <a:pPr algn="ctr"/>
            <a:r>
              <a:rPr lang="nl-NL" sz="4000" b="1" dirty="0" smtClean="0"/>
              <a:t>D</a:t>
            </a:r>
            <a:endParaRPr lang="nl-NL" sz="4000" b="1" dirty="0"/>
          </a:p>
        </p:txBody>
      </p:sp>
      <p:sp>
        <p:nvSpPr>
          <p:cNvPr id="9" name="Rechthoek 8"/>
          <p:cNvSpPr/>
          <p:nvPr/>
        </p:nvSpPr>
        <p:spPr>
          <a:xfrm>
            <a:off x="0" y="0"/>
            <a:ext cx="9144000" cy="188640"/>
          </a:xfrm>
          <a:prstGeom prst="rect">
            <a:avLst/>
          </a:prstGeom>
          <a:solidFill>
            <a:srgbClr val="328E57"/>
          </a:solidFill>
          <a:ln>
            <a:solidFill>
              <a:srgbClr val="328E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73846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3200" b="1" dirty="0" smtClean="0">
                <a:solidFill>
                  <a:srgbClr val="FF0000"/>
                </a:solidFill>
              </a:rPr>
              <a:t>Examen: B-VCA / VOL-VCA </a:t>
            </a:r>
            <a:r>
              <a:rPr lang="nl-NL" sz="3200" b="1" dirty="0">
                <a:solidFill>
                  <a:srgbClr val="FF0000"/>
                </a:solidFill>
              </a:rPr>
              <a:t>/ VIL-VCU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506241"/>
            <a:ext cx="8229600" cy="509111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nl-NL" sz="2200" dirty="0" smtClean="0"/>
          </a:p>
          <a:p>
            <a:pPr>
              <a:buNone/>
            </a:pPr>
            <a:endParaRPr lang="nl-NL" sz="2200" dirty="0" smtClean="0"/>
          </a:p>
          <a:p>
            <a:pPr>
              <a:buNone/>
            </a:pPr>
            <a:endParaRPr lang="nl-NL" sz="2200" dirty="0"/>
          </a:p>
          <a:p>
            <a:pPr>
              <a:buNone/>
            </a:pPr>
            <a:endParaRPr lang="nl-NL" sz="2200" dirty="0" smtClean="0"/>
          </a:p>
          <a:p>
            <a:pPr>
              <a:buNone/>
            </a:pPr>
            <a:endParaRPr lang="nl-NL" sz="2200" dirty="0"/>
          </a:p>
          <a:p>
            <a:pPr>
              <a:buNone/>
            </a:pPr>
            <a:endParaRPr lang="nl-NL" sz="2200" dirty="0" smtClean="0"/>
          </a:p>
          <a:p>
            <a:pPr>
              <a:buNone/>
            </a:pPr>
            <a:endParaRPr lang="nl-NL" sz="2200" dirty="0" smtClean="0"/>
          </a:p>
          <a:p>
            <a:pPr>
              <a:buNone/>
            </a:pPr>
            <a:endParaRPr lang="nl-NL" sz="2200" dirty="0"/>
          </a:p>
          <a:p>
            <a:pPr>
              <a:buNone/>
            </a:pPr>
            <a:r>
              <a:rPr lang="nl-NL" sz="2200" b="1" dirty="0" smtClean="0"/>
              <a:t>Vraag soorten: </a:t>
            </a:r>
          </a:p>
          <a:p>
            <a:r>
              <a:rPr lang="nl-NL" sz="2200" dirty="0" smtClean="0"/>
              <a:t>meerkeuze</a:t>
            </a:r>
          </a:p>
          <a:p>
            <a:r>
              <a:rPr lang="nl-NL" sz="2200" dirty="0" smtClean="0"/>
              <a:t>meervoudige antwoordvraag</a:t>
            </a:r>
          </a:p>
          <a:p>
            <a:r>
              <a:rPr lang="nl-NL" sz="2200" dirty="0" smtClean="0"/>
              <a:t>matrixvraag</a:t>
            </a:r>
          </a:p>
          <a:p>
            <a:r>
              <a:rPr lang="nl-NL" sz="2200" dirty="0" smtClean="0"/>
              <a:t>rangschikvraag</a:t>
            </a:r>
          </a:p>
          <a:p>
            <a:r>
              <a:rPr lang="nl-NL" sz="2200" dirty="0" err="1" smtClean="0"/>
              <a:t>matchingvraag</a:t>
            </a:r>
            <a:endParaRPr lang="nl-NL" sz="22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498129"/>
            <a:ext cx="1187624" cy="1008112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 smtClean="0"/>
              <a:t>Examen</a:t>
            </a:r>
            <a:endParaRPr lang="nl-NL" b="1" dirty="0"/>
          </a:p>
        </p:txBody>
      </p:sp>
      <p:graphicFrame>
        <p:nvGraphicFramePr>
          <p:cNvPr id="9" name="Tabel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788019"/>
              </p:ext>
            </p:extLst>
          </p:nvPr>
        </p:nvGraphicFramePr>
        <p:xfrm>
          <a:off x="409872" y="1685032"/>
          <a:ext cx="8338592" cy="20320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363958">
                  <a:extLst>
                    <a:ext uri="{9D8B030D-6E8A-4147-A177-3AD203B41FA5}">
                      <a16:colId xmlns:a16="http://schemas.microsoft.com/office/drawing/2014/main" val="1568439013"/>
                    </a:ext>
                  </a:extLst>
                </a:gridCol>
                <a:gridCol w="1805338">
                  <a:extLst>
                    <a:ext uri="{9D8B030D-6E8A-4147-A177-3AD203B41FA5}">
                      <a16:colId xmlns:a16="http://schemas.microsoft.com/office/drawing/2014/main" val="1409653489"/>
                    </a:ext>
                  </a:extLst>
                </a:gridCol>
                <a:gridCol w="2084648">
                  <a:extLst>
                    <a:ext uri="{9D8B030D-6E8A-4147-A177-3AD203B41FA5}">
                      <a16:colId xmlns:a16="http://schemas.microsoft.com/office/drawing/2014/main" val="1565747776"/>
                    </a:ext>
                  </a:extLst>
                </a:gridCol>
                <a:gridCol w="2084648">
                  <a:extLst>
                    <a:ext uri="{9D8B030D-6E8A-4147-A177-3AD203B41FA5}">
                      <a16:colId xmlns:a16="http://schemas.microsoft.com/office/drawing/2014/main" val="39715122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B-VCA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VOL-VCA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VIL-VCU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66511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Aantal</a:t>
                      </a:r>
                      <a:r>
                        <a:rPr lang="nl-NL" baseline="0" dirty="0" smtClean="0"/>
                        <a:t> vragen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40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70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70</a:t>
                      </a:r>
                      <a:endParaRPr lang="nl-N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296128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Max. aantal punten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4.000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7.000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7.000</a:t>
                      </a:r>
                      <a:endParaRPr lang="nl-N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70430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Cesuur</a:t>
                      </a:r>
                    </a:p>
                    <a:p>
                      <a:r>
                        <a:rPr lang="nl-NL" sz="1200" baseline="0" dirty="0" smtClean="0"/>
                        <a:t>(aantal punten om te slagen)</a:t>
                      </a:r>
                      <a:endParaRPr lang="nl-NL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2.600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4.500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4.500</a:t>
                      </a:r>
                      <a:endParaRPr lang="nl-N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76589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mtClean="0"/>
                        <a:t>Tijd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60 minuten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75 minuten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75 minuten</a:t>
                      </a:r>
                      <a:endParaRPr lang="nl-N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351248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15420" y="3618000"/>
            <a:ext cx="4628580" cy="3240000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l-NL" sz="2200" dirty="0" smtClean="0"/>
              <a:t>Wat moet je doen als het evacuatiesignaal klink op het terrein?</a:t>
            </a:r>
          </a:p>
          <a:p>
            <a:pPr marL="457200" indent="-457200">
              <a:buAutoNum type="alphaLcPeriod"/>
            </a:pPr>
            <a:r>
              <a:rPr lang="nl-NL" sz="1600" dirty="0" smtClean="0"/>
              <a:t>112 of intern alarmnummer bellen</a:t>
            </a:r>
          </a:p>
          <a:p>
            <a:pPr marL="457200" indent="-457200">
              <a:buAutoNum type="alphaLcPeriod"/>
            </a:pPr>
            <a:r>
              <a:rPr lang="nl-NL" sz="1600" dirty="0" smtClean="0"/>
              <a:t>naar de verzamelplaats gaan</a:t>
            </a:r>
          </a:p>
          <a:p>
            <a:pPr marL="457200" indent="-457200">
              <a:buAutoNum type="alphaLcPeriod"/>
            </a:pPr>
            <a:r>
              <a:rPr lang="nl-NL" sz="1600" dirty="0" smtClean="0"/>
              <a:t>de leidinggevende waarschuwen</a:t>
            </a:r>
          </a:p>
          <a:p>
            <a:pPr marL="457200" indent="-457200">
              <a:buAutoNum type="alphaLcPeriod"/>
            </a:pPr>
            <a:endParaRPr lang="nl-NL" sz="2200" dirty="0" smtClean="0"/>
          </a:p>
          <a:p>
            <a:pPr marL="457200" indent="-457200">
              <a:buNone/>
            </a:pPr>
            <a:endParaRPr lang="nl-NL" sz="2200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250825" y="280068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3200" b="1" dirty="0" smtClean="0">
                <a:solidFill>
                  <a:srgbClr val="FF0000"/>
                </a:solidFill>
              </a:rPr>
              <a:t>Examen: </a:t>
            </a:r>
            <a:r>
              <a:rPr lang="nl-NL" sz="3200" b="1" dirty="0">
                <a:solidFill>
                  <a:srgbClr val="FF0000"/>
                </a:solidFill>
              </a:rPr>
              <a:t>meerkeuzevraag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498129"/>
            <a:ext cx="1187624" cy="1008112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 smtClean="0"/>
              <a:t>Examen</a:t>
            </a:r>
            <a:endParaRPr lang="nl-NL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fgeronde rechthoek 12"/>
          <p:cNvSpPr/>
          <p:nvPr/>
        </p:nvSpPr>
        <p:spPr>
          <a:xfrm>
            <a:off x="7956376" y="284536"/>
            <a:ext cx="1187624" cy="100811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/>
              <a:t>t</a:t>
            </a:r>
            <a:r>
              <a:rPr lang="nl-NL" sz="1400" b="1" dirty="0" smtClean="0"/>
              <a:t>hema</a:t>
            </a:r>
          </a:p>
          <a:p>
            <a:pPr algn="ctr"/>
            <a:r>
              <a:rPr lang="nl-NL" sz="3200" b="1" dirty="0"/>
              <a:t>A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7092280" y="2636912"/>
            <a:ext cx="1867098" cy="1008112"/>
            <a:chOff x="-1808" y="3168"/>
            <a:chExt cx="1400" cy="500"/>
          </a:xfrm>
        </p:grpSpPr>
        <p:sp>
          <p:nvSpPr>
            <p:cNvPr id="20487" name="AutoShape 4"/>
            <p:cNvSpPr>
              <a:spLocks noChangeArrowheads="1"/>
            </p:cNvSpPr>
            <p:nvPr/>
          </p:nvSpPr>
          <p:spPr bwMode="auto">
            <a:xfrm>
              <a:off x="-1808" y="3168"/>
              <a:ext cx="1400" cy="500"/>
            </a:xfrm>
            <a:prstGeom prst="wedgeEllipseCallout">
              <a:avLst>
                <a:gd name="adj1" fmla="val -76431"/>
                <a:gd name="adj2" fmla="val 51000"/>
              </a:avLst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GB"/>
            </a:p>
          </p:txBody>
        </p:sp>
        <p:sp>
          <p:nvSpPr>
            <p:cNvPr id="20488" name="Text Box 5"/>
            <p:cNvSpPr txBox="1">
              <a:spLocks noChangeArrowheads="1"/>
            </p:cNvSpPr>
            <p:nvPr/>
          </p:nvSpPr>
          <p:spPr bwMode="auto">
            <a:xfrm>
              <a:off x="-1666" y="3290"/>
              <a:ext cx="1258" cy="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nl-NL" sz="2000" b="1" i="1" dirty="0"/>
                <a:t>redelijkerwijs</a:t>
              </a: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1855" y="1570038"/>
            <a:ext cx="5494321" cy="504056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Font typeface="Arial" charset="0"/>
              <a:buNone/>
              <a:defRPr/>
            </a:pPr>
            <a:endParaRPr lang="nl-NL" sz="2200" b="1" dirty="0" smtClean="0">
              <a:latin typeface="Calibri" panose="020F0502020204030204" pitchFamily="34" charset="0"/>
            </a:endParaRPr>
          </a:p>
          <a:p>
            <a:pPr marL="0" indent="0">
              <a:lnSpc>
                <a:spcPct val="120000"/>
              </a:lnSpc>
              <a:buFont typeface="Arial" charset="0"/>
              <a:buNone/>
              <a:defRPr/>
            </a:pPr>
            <a:r>
              <a:rPr lang="nl-NL" sz="2200" b="1" dirty="0" smtClean="0">
                <a:latin typeface="Calibri" panose="020F0502020204030204" pitchFamily="34" charset="0"/>
              </a:rPr>
              <a:t>Verantwoordelijkheden van de werkgever:</a:t>
            </a:r>
          </a:p>
          <a:p>
            <a:pPr>
              <a:defRPr/>
            </a:pPr>
            <a:r>
              <a:rPr lang="nl-NL" sz="2200" dirty="0">
                <a:latin typeface="Calibri" panose="020F0502020204030204" pitchFamily="34" charset="0"/>
              </a:rPr>
              <a:t>r</a:t>
            </a:r>
            <a:r>
              <a:rPr lang="nl-NL" sz="2200" dirty="0" smtClean="0">
                <a:latin typeface="Calibri" panose="020F0502020204030204" pitchFamily="34" charset="0"/>
              </a:rPr>
              <a:t>isico</a:t>
            </a:r>
            <a:r>
              <a:rPr lang="en-US" sz="2200" dirty="0" smtClean="0">
                <a:latin typeface="Calibri" panose="020F0502020204030204" pitchFamily="34" charset="0"/>
              </a:rPr>
              <a:t>-</a:t>
            </a:r>
            <a:r>
              <a:rPr lang="nl-NL" sz="2200" dirty="0" smtClean="0">
                <a:latin typeface="Calibri" panose="020F0502020204030204" pitchFamily="34" charset="0"/>
              </a:rPr>
              <a:t>inventarisatie en -evaluatie (RI&amp;E);</a:t>
            </a:r>
          </a:p>
          <a:p>
            <a:pPr>
              <a:lnSpc>
                <a:spcPct val="150000"/>
              </a:lnSpc>
              <a:defRPr/>
            </a:pPr>
            <a:r>
              <a:rPr lang="nl-NL" sz="2200" dirty="0">
                <a:latin typeface="Calibri" panose="020F0502020204030204" pitchFamily="34" charset="0"/>
              </a:rPr>
              <a:t>o</a:t>
            </a:r>
            <a:r>
              <a:rPr lang="nl-NL" sz="2200" dirty="0" smtClean="0">
                <a:latin typeface="Calibri" panose="020F0502020204030204" pitchFamily="34" charset="0"/>
              </a:rPr>
              <a:t>pstellen van plan van aanpak;</a:t>
            </a:r>
          </a:p>
          <a:p>
            <a:pPr>
              <a:lnSpc>
                <a:spcPct val="150000"/>
              </a:lnSpc>
              <a:defRPr/>
            </a:pPr>
            <a:r>
              <a:rPr lang="nl-NL" sz="2200" dirty="0">
                <a:latin typeface="Calibri" panose="020F0502020204030204" pitchFamily="34" charset="0"/>
              </a:rPr>
              <a:t>v</a:t>
            </a:r>
            <a:r>
              <a:rPr lang="nl-NL" sz="2200" dirty="0" smtClean="0">
                <a:latin typeface="Calibri" panose="020F0502020204030204" pitchFamily="34" charset="0"/>
              </a:rPr>
              <a:t>oeren van beleid;</a:t>
            </a:r>
          </a:p>
          <a:p>
            <a:pPr>
              <a:defRPr/>
            </a:pPr>
            <a:r>
              <a:rPr lang="nl-NL" sz="2200" dirty="0" smtClean="0">
                <a:latin typeface="Calibri" panose="020F0502020204030204" pitchFamily="34" charset="0"/>
              </a:rPr>
              <a:t>onderzoeken, melden en registreren van ongevallen;</a:t>
            </a:r>
          </a:p>
          <a:p>
            <a:pPr>
              <a:lnSpc>
                <a:spcPct val="150000"/>
              </a:lnSpc>
              <a:defRPr/>
            </a:pPr>
            <a:r>
              <a:rPr lang="nl-NL" sz="2200" dirty="0" smtClean="0">
                <a:latin typeface="Calibri" panose="020F0502020204030204" pitchFamily="34" charset="0"/>
              </a:rPr>
              <a:t>geven </a:t>
            </a:r>
            <a:r>
              <a:rPr lang="nl-NL" sz="2200" dirty="0">
                <a:latin typeface="Calibri" panose="020F0502020204030204" pitchFamily="34" charset="0"/>
              </a:rPr>
              <a:t>van voorlichting;</a:t>
            </a:r>
          </a:p>
          <a:p>
            <a:pPr>
              <a:defRPr/>
            </a:pPr>
            <a:r>
              <a:rPr lang="nl-NL" sz="2200" dirty="0">
                <a:latin typeface="Calibri" panose="020F0502020204030204" pitchFamily="34" charset="0"/>
              </a:rPr>
              <a:t>z</a:t>
            </a:r>
            <a:r>
              <a:rPr lang="nl-NL" sz="2200" dirty="0" smtClean="0">
                <a:latin typeface="Calibri" panose="020F0502020204030204" pitchFamily="34" charset="0"/>
              </a:rPr>
              <a:t>orgen voor veilige middelen en werkmethoden.</a:t>
            </a:r>
          </a:p>
          <a:p>
            <a:pPr marL="0" indent="0">
              <a:buFont typeface="Arial" charset="0"/>
              <a:buNone/>
              <a:defRPr/>
            </a:pPr>
            <a:endParaRPr lang="en-US" sz="2200" dirty="0">
              <a:latin typeface="Calibri" panose="020F0502020204030204" pitchFamily="34" charset="0"/>
            </a:endParaRP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251520" y="284536"/>
            <a:ext cx="8496944" cy="13457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nl-NL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</a:t>
            </a:r>
            <a:r>
              <a:rPr kumimoji="0" lang="nl-NL" b="1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nl-NL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Regelgeving en veiligheidsregels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800" b="1" dirty="0" smtClean="0"/>
              <a:t>1.4 </a:t>
            </a:r>
            <a:r>
              <a:rPr lang="nl-NL" sz="2800" b="1" dirty="0"/>
              <a:t>Taken verantwoordelijkheden &amp; bevoegdheden</a:t>
            </a:r>
            <a:endParaRPr kumimoji="0" lang="nl-NL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04648" y="3736479"/>
            <a:ext cx="154305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9572" y="3667136"/>
            <a:ext cx="4623410" cy="3240000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03058" y="141763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nl-NL" sz="2200" dirty="0" smtClean="0"/>
              <a:t>Welke veiligheidsvoorschriften zijn van toepassing bij het werken </a:t>
            </a:r>
          </a:p>
          <a:p>
            <a:pPr>
              <a:buNone/>
            </a:pPr>
            <a:r>
              <a:rPr lang="nl-NL" sz="2200" dirty="0"/>
              <a:t>m</a:t>
            </a:r>
            <a:r>
              <a:rPr lang="nl-NL" sz="2200" dirty="0" smtClean="0"/>
              <a:t>et gereedschapmachines? </a:t>
            </a:r>
            <a:r>
              <a:rPr lang="nl-NL" sz="2200" i="1" dirty="0" smtClean="0"/>
              <a:t>Meerdere antwoorden kunnen juist zijn.</a:t>
            </a:r>
          </a:p>
          <a:p>
            <a:pPr>
              <a:buFont typeface="Courier New" pitchFamily="49" charset="0"/>
              <a:buChar char="o"/>
            </a:pPr>
            <a:r>
              <a:rPr lang="nl-NL" sz="1600" dirty="0"/>
              <a:t>Er moet een gebruiksinstructie bij de machine aanwezig zijn</a:t>
            </a:r>
          </a:p>
          <a:p>
            <a:pPr>
              <a:buFont typeface="Courier New" pitchFamily="49" charset="0"/>
              <a:buChar char="o"/>
            </a:pPr>
            <a:r>
              <a:rPr lang="nl-NL" sz="1600" dirty="0"/>
              <a:t>Beschermkappen en beveiligingen moeten kunnen worden verwijderd</a:t>
            </a:r>
          </a:p>
          <a:p>
            <a:pPr>
              <a:buFont typeface="Courier New" pitchFamily="49" charset="0"/>
              <a:buChar char="o"/>
            </a:pPr>
            <a:r>
              <a:rPr lang="nl-NL" sz="1600" dirty="0"/>
              <a:t>Machines moeten zijn aangesloten op een </a:t>
            </a:r>
            <a:r>
              <a:rPr lang="nl-NL" sz="1600" dirty="0" err="1"/>
              <a:t>stofafzuiginstallatie</a:t>
            </a:r>
            <a:endParaRPr lang="nl-NL" sz="1600" dirty="0"/>
          </a:p>
          <a:p>
            <a:pPr>
              <a:buFont typeface="Courier New" pitchFamily="49" charset="0"/>
              <a:buChar char="o"/>
            </a:pPr>
            <a:r>
              <a:rPr lang="nl-NL" sz="1600" dirty="0" smtClean="0"/>
              <a:t>De machine moet een CE-markering hebben</a:t>
            </a:r>
          </a:p>
          <a:p>
            <a:pPr>
              <a:buFont typeface="Courier New" pitchFamily="49" charset="0"/>
              <a:buChar char="o"/>
            </a:pPr>
            <a:r>
              <a:rPr lang="nl-NL" sz="1600" dirty="0" smtClean="0"/>
              <a:t>Je moet 16 jaar of ouder zijn</a:t>
            </a:r>
          </a:p>
          <a:p>
            <a:pPr>
              <a:buFont typeface="Courier New" pitchFamily="49" charset="0"/>
              <a:buChar char="o"/>
            </a:pPr>
            <a:r>
              <a:rPr lang="nl-NL" sz="1600" dirty="0" smtClean="0"/>
              <a:t>Er moet een noodstop op de machine zitten</a:t>
            </a:r>
          </a:p>
          <a:p>
            <a:pPr>
              <a:buNone/>
            </a:pPr>
            <a:endParaRPr lang="nl-NL" sz="2200" dirty="0" smtClean="0"/>
          </a:p>
          <a:p>
            <a:pPr>
              <a:buNone/>
            </a:pPr>
            <a:endParaRPr lang="nl-NL" sz="2200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263401" y="282325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3200" b="1" dirty="0" smtClean="0">
                <a:solidFill>
                  <a:srgbClr val="FF0000"/>
                </a:solidFill>
              </a:rPr>
              <a:t>Examen: </a:t>
            </a:r>
            <a:r>
              <a:rPr lang="nl-NL" sz="3200" b="1" dirty="0">
                <a:solidFill>
                  <a:srgbClr val="FF0000"/>
                </a:solidFill>
              </a:rPr>
              <a:t>meervoudige antwoordvraag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498129"/>
            <a:ext cx="1187624" cy="1008112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 smtClean="0"/>
              <a:t>Examen</a:t>
            </a:r>
            <a:endParaRPr lang="nl-NL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59554" y="3618000"/>
            <a:ext cx="4602883" cy="3240000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24190" y="1522809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nl-NL" sz="2200" dirty="0" smtClean="0"/>
              <a:t>Om veilig te werken met gereedschapmachines moet je:</a:t>
            </a:r>
          </a:p>
          <a:p>
            <a:pPr>
              <a:buFont typeface="Courier New" pitchFamily="49" charset="0"/>
              <a:buChar char="o"/>
            </a:pPr>
            <a:r>
              <a:rPr lang="nl-NL" sz="1600" dirty="0" smtClean="0"/>
              <a:t>boorkrullen met de hand wegvegen			ja/nee</a:t>
            </a:r>
          </a:p>
          <a:p>
            <a:pPr>
              <a:buFont typeface="Courier New" pitchFamily="49" charset="0"/>
              <a:buChar char="o"/>
            </a:pPr>
            <a:r>
              <a:rPr lang="nl-NL" sz="1600" dirty="0" smtClean="0"/>
              <a:t>een veiligheidsbril dragen				ja/nee</a:t>
            </a:r>
          </a:p>
          <a:p>
            <a:pPr>
              <a:buFont typeface="Courier New" pitchFamily="49" charset="0"/>
              <a:buChar char="o"/>
            </a:pPr>
            <a:r>
              <a:rPr lang="nl-NL" sz="1600" dirty="0" smtClean="0"/>
              <a:t>lang haar los laten hangen				ja/nee</a:t>
            </a:r>
          </a:p>
          <a:p>
            <a:pPr>
              <a:buFont typeface="Courier New" pitchFamily="49" charset="0"/>
              <a:buChar char="o"/>
            </a:pPr>
            <a:r>
              <a:rPr lang="nl-NL" sz="1600" dirty="0" smtClean="0"/>
              <a:t>sieraden dragen					ja/nee</a:t>
            </a:r>
          </a:p>
          <a:p>
            <a:pPr>
              <a:buFont typeface="Courier New" pitchFamily="49" charset="0"/>
              <a:buChar char="o"/>
            </a:pPr>
            <a:r>
              <a:rPr lang="nl-NL" sz="1600" dirty="0" smtClean="0"/>
              <a:t>beschermkappen verwijderen			ja/nee</a:t>
            </a:r>
          </a:p>
          <a:p>
            <a:pPr>
              <a:buFont typeface="Courier New" pitchFamily="49" charset="0"/>
              <a:buChar char="o"/>
            </a:pPr>
            <a:r>
              <a:rPr lang="nl-NL" sz="1600" dirty="0" smtClean="0"/>
              <a:t>het werkstuk goed vastzetten			ja/nee</a:t>
            </a:r>
            <a:endParaRPr lang="nl-NL" sz="1600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250825" y="268037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3200" b="1" dirty="0" smtClean="0">
                <a:solidFill>
                  <a:srgbClr val="FF0000"/>
                </a:solidFill>
              </a:rPr>
              <a:t>Examen: </a:t>
            </a:r>
            <a:r>
              <a:rPr lang="nl-NL" sz="3200" b="1" dirty="0">
                <a:solidFill>
                  <a:srgbClr val="FF0000"/>
                </a:solidFill>
              </a:rPr>
              <a:t>matrixvraag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498129"/>
            <a:ext cx="1187624" cy="1008112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 smtClean="0"/>
              <a:t>Examen</a:t>
            </a:r>
            <a:endParaRPr lang="nl-NL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20590" y="3618000"/>
            <a:ext cx="4623410" cy="3240000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79512" y="1641129"/>
            <a:ext cx="8828874" cy="448503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nl-NL" sz="2000" dirty="0" smtClean="0"/>
              <a:t>Je bent aan het werk in een gebouw. Het ontruimingsalarm gaat en via de intercom</a:t>
            </a:r>
          </a:p>
          <a:p>
            <a:pPr>
              <a:buNone/>
            </a:pPr>
            <a:r>
              <a:rPr lang="nl-NL" sz="2000" dirty="0" smtClean="0"/>
              <a:t>hoor je de mededeling, dat iedereen naar de verzamelplaats moet gaan. </a:t>
            </a:r>
          </a:p>
          <a:p>
            <a:pPr>
              <a:buNone/>
            </a:pPr>
            <a:endParaRPr lang="nl-NL" sz="1600" dirty="0" smtClean="0"/>
          </a:p>
          <a:p>
            <a:pPr>
              <a:buNone/>
            </a:pPr>
            <a:r>
              <a:rPr lang="nl-NL" sz="1600" dirty="0" smtClean="0"/>
              <a:t>Zet onderstaande acties in de juiste volgorde.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nl-NL" sz="1600" dirty="0" smtClean="0"/>
              <a:t>Je gaat naar de dichtstbijzijnde verzamelplaats.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nl-NL" sz="1600" dirty="0" smtClean="0"/>
              <a:t>Je meldt je bij de </a:t>
            </a:r>
            <a:r>
              <a:rPr lang="nl-NL" sz="1600" dirty="0" err="1" smtClean="0"/>
              <a:t>BHV-er</a:t>
            </a:r>
            <a:r>
              <a:rPr lang="nl-NL" sz="1600" dirty="0" smtClean="0"/>
              <a:t>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nl-NL" sz="1600" dirty="0" smtClean="0"/>
              <a:t>Je wacht op verdere instructies.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nl-NL" sz="1600" dirty="0" smtClean="0"/>
              <a:t>Je stopt met je werkzaamheden.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nl-NL" sz="1600" dirty="0" smtClean="0"/>
              <a:t>Je sluit ramen en deuren.</a:t>
            </a:r>
            <a:endParaRPr lang="nl-NL" sz="1600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3200" b="1" dirty="0" smtClean="0">
                <a:solidFill>
                  <a:srgbClr val="FF0000"/>
                </a:solidFill>
              </a:rPr>
              <a:t>Examen: </a:t>
            </a:r>
            <a:r>
              <a:rPr lang="nl-NL" sz="3200" b="1" dirty="0">
                <a:solidFill>
                  <a:srgbClr val="FF0000"/>
                </a:solidFill>
              </a:rPr>
              <a:t>rangschikvraag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498129"/>
            <a:ext cx="1187624" cy="1008112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 smtClean="0"/>
              <a:t>Examen</a:t>
            </a:r>
            <a:endParaRPr lang="nl-NL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20590" y="3618000"/>
            <a:ext cx="4623410" cy="3240000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l-NL" sz="2200" dirty="0" smtClean="0"/>
              <a:t>Welke </a:t>
            </a:r>
            <a:r>
              <a:rPr lang="nl-NL" sz="2200" dirty="0" err="1" smtClean="0"/>
              <a:t>PBM’s</a:t>
            </a:r>
            <a:r>
              <a:rPr lang="nl-NL" sz="2200" dirty="0" smtClean="0"/>
              <a:t> gebruik je bij deze werkzaamheden?</a:t>
            </a:r>
          </a:p>
          <a:p>
            <a:pPr>
              <a:buNone/>
            </a:pPr>
            <a:r>
              <a:rPr lang="de-DE" sz="1600" dirty="0" smtClean="0"/>
              <a:t>1. lassen (elektrisch) 		a. </a:t>
            </a:r>
            <a:r>
              <a:rPr lang="de-DE" sz="1600" dirty="0" err="1" smtClean="0"/>
              <a:t>lasbril</a:t>
            </a:r>
            <a:endParaRPr lang="de-DE" sz="1600" dirty="0" smtClean="0"/>
          </a:p>
          <a:p>
            <a:pPr>
              <a:buNone/>
            </a:pPr>
            <a:r>
              <a:rPr lang="nl-NL" sz="1600" dirty="0" smtClean="0"/>
              <a:t>2. betonband slijpen 		b. laskap</a:t>
            </a:r>
          </a:p>
          <a:p>
            <a:pPr>
              <a:buNone/>
            </a:pPr>
            <a:r>
              <a:rPr lang="nl-NL" sz="1600" dirty="0" smtClean="0"/>
              <a:t>3. metaal boren 		c. </a:t>
            </a:r>
            <a:r>
              <a:rPr lang="nl-NL" sz="1600" dirty="0" err="1" smtClean="0"/>
              <a:t>ruimzichtbril</a:t>
            </a:r>
            <a:endParaRPr lang="nl-NL" sz="1600" dirty="0" smtClean="0"/>
          </a:p>
          <a:p>
            <a:pPr>
              <a:buNone/>
            </a:pPr>
            <a:r>
              <a:rPr lang="nl-NL" sz="1600" dirty="0" smtClean="0"/>
              <a:t>4. zagen met kettingzaag	d. gelaatscherm</a:t>
            </a:r>
          </a:p>
          <a:p>
            <a:pPr>
              <a:buNone/>
            </a:pPr>
            <a:r>
              <a:rPr lang="nl-NL" sz="1600" dirty="0" smtClean="0"/>
              <a:t>5. autogeen lassen		e. veiligheidsbril</a:t>
            </a:r>
          </a:p>
          <a:p>
            <a:pPr>
              <a:buNone/>
            </a:pPr>
            <a:endParaRPr lang="nl-NL" sz="2400" dirty="0" smtClean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3200" b="1" dirty="0" smtClean="0">
                <a:solidFill>
                  <a:srgbClr val="FF0000"/>
                </a:solidFill>
              </a:rPr>
              <a:t>Examen: </a:t>
            </a:r>
            <a:r>
              <a:rPr lang="nl-NL" sz="3200" b="1" dirty="0">
                <a:solidFill>
                  <a:srgbClr val="FF0000"/>
                </a:solidFill>
              </a:rPr>
              <a:t>matchingvraag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498129"/>
            <a:ext cx="1187624" cy="1008112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 smtClean="0"/>
              <a:t>Examen</a:t>
            </a:r>
            <a:endParaRPr lang="nl-NL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000" dirty="0" smtClean="0"/>
              <a:t>TIPS:</a:t>
            </a:r>
          </a:p>
          <a:p>
            <a:r>
              <a:rPr lang="nl-NL" sz="2000" dirty="0" smtClean="0"/>
              <a:t>Zorg dat je op tijd bij het examen bent;</a:t>
            </a:r>
          </a:p>
          <a:p>
            <a:r>
              <a:rPr lang="nl-NL" sz="2000" dirty="0" smtClean="0"/>
              <a:t>Neem altijd geldig ID-bewijs </a:t>
            </a:r>
            <a:r>
              <a:rPr lang="nl-NL" sz="2000" b="1" i="1" dirty="0" smtClean="0"/>
              <a:t>en</a:t>
            </a:r>
            <a:r>
              <a:rPr lang="nl-NL" sz="2000" dirty="0" smtClean="0"/>
              <a:t> een kopie van dat ID-bewijs mee;</a:t>
            </a:r>
          </a:p>
          <a:p>
            <a:r>
              <a:rPr lang="nl-NL" sz="2000" dirty="0" smtClean="0"/>
              <a:t>Telefoons mogen NIET in het examenlokaal aanwezig zijn;</a:t>
            </a:r>
          </a:p>
          <a:p>
            <a:r>
              <a:rPr lang="nl-NL" sz="2000" dirty="0" smtClean="0"/>
              <a:t>Lees alle vragen en antwoorden GOED door. Er worden helaas redelijk veel fouten gemaakt omdat kandidaten niet goed lezen;</a:t>
            </a:r>
          </a:p>
          <a:p>
            <a:r>
              <a:rPr lang="nl-NL" sz="2000" dirty="0" smtClean="0"/>
              <a:t>Beantwoord alle vragen, een niet beantwoorde vraag is altijd fout;</a:t>
            </a:r>
            <a:endParaRPr lang="nl-NL" sz="2400" dirty="0"/>
          </a:p>
          <a:p>
            <a:r>
              <a:rPr lang="nl-NL" sz="2000" dirty="0" smtClean="0"/>
              <a:t>Bij sommige vragen moet je meer antwoorden selecteren.</a:t>
            </a:r>
          </a:p>
          <a:p>
            <a:endParaRPr lang="nl-NL" sz="2000" dirty="0"/>
          </a:p>
          <a:p>
            <a:pPr marL="0" indent="0">
              <a:buNone/>
            </a:pPr>
            <a:endParaRPr lang="nl-NL" sz="2000" dirty="0"/>
          </a:p>
          <a:p>
            <a:pPr marL="0" indent="0" algn="ctr">
              <a:buNone/>
            </a:pPr>
            <a:r>
              <a:rPr lang="nl-NL" sz="3600" b="1" dirty="0" smtClean="0">
                <a:solidFill>
                  <a:srgbClr val="FF0000"/>
                </a:solidFill>
              </a:rPr>
              <a:t>Veel </a:t>
            </a:r>
            <a:r>
              <a:rPr lang="nl-NL" sz="3600" b="1" dirty="0">
                <a:solidFill>
                  <a:srgbClr val="FF0000"/>
                </a:solidFill>
              </a:rPr>
              <a:t>succes met jouw examen</a:t>
            </a:r>
            <a:endParaRPr lang="nl-NL" sz="3600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nl-NL" sz="3200" b="1" dirty="0" smtClean="0">
                <a:solidFill>
                  <a:srgbClr val="FF0000"/>
                </a:solidFill>
              </a:rPr>
              <a:t>EXAMEN TIPS</a:t>
            </a:r>
            <a:r>
              <a:rPr lang="nl-NL" sz="3200" dirty="0"/>
              <a:t/>
            </a:r>
            <a:br>
              <a:rPr lang="nl-NL" sz="3200" dirty="0"/>
            </a:br>
            <a:endParaRPr lang="nl-NL" sz="3200" b="1" dirty="0">
              <a:solidFill>
                <a:srgbClr val="FF0000"/>
              </a:solidFill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4" y="6410422"/>
            <a:ext cx="1366612" cy="362435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7956376" y="498129"/>
            <a:ext cx="1187624" cy="1008112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 smtClean="0"/>
              <a:t>Examen</a:t>
            </a:r>
            <a:endParaRPr lang="nl-NL" b="1" dirty="0"/>
          </a:p>
        </p:txBody>
      </p:sp>
    </p:spTree>
    <p:extLst>
      <p:ext uri="{BB962C8B-B14F-4D97-AF65-F5344CB8AC3E}">
        <p14:creationId xmlns:p14="http://schemas.microsoft.com/office/powerpoint/2010/main" val="58377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</TotalTime>
  <Words>3828</Words>
  <Application>Microsoft Office PowerPoint</Application>
  <PresentationFormat>Diavoorstelling (4:3)</PresentationFormat>
  <Paragraphs>1223</Paragraphs>
  <Slides>94</Slides>
  <Notes>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94</vt:i4>
      </vt:variant>
    </vt:vector>
  </HeadingPairs>
  <TitlesOfParts>
    <vt:vector size="101" baseType="lpstr">
      <vt:lpstr>ＭＳ Ｐゴシック</vt:lpstr>
      <vt:lpstr>Arial</vt:lpstr>
      <vt:lpstr>Arial Narrow</vt:lpstr>
      <vt:lpstr>Calibri</vt:lpstr>
      <vt:lpstr>Courier New</vt:lpstr>
      <vt:lpstr>Wingdings</vt:lpstr>
      <vt:lpstr>Office-thema</vt:lpstr>
      <vt:lpstr>B-VCA / VOL-VCA </vt:lpstr>
      <vt:lpstr>Informatie voor de docent</vt:lpstr>
      <vt:lpstr>VIER THEMA’S</vt:lpstr>
      <vt:lpstr>1. Regelgeving en veiligheidsregels 1.1 Veiligheid en gezondheid (V&amp;G)</vt:lpstr>
      <vt:lpstr>1. Regelgeving en veiligheidsregels 1.1 Veiligheid en gezondheid (V&amp;G)</vt:lpstr>
      <vt:lpstr>PowerPoint-presentatie</vt:lpstr>
      <vt:lpstr>1. Regelgeving en veiligheidsregels 1.3 Arbeidstijdenwet, milieuwet en CE</vt:lpstr>
      <vt:lpstr>1. Regelgeving en veiligheidsregels 1.3 Arbeidstijdenwet, milieuwet en CE</vt:lpstr>
      <vt:lpstr>PowerPoint-presentatie</vt:lpstr>
      <vt:lpstr>1. Regelgeving en veiligheidsregels 1.4 Taken verantwoordelijkheden &amp; bevoegdheden </vt:lpstr>
      <vt:lpstr>1. Regelgeving en veiligheidsregels 1.5 Werkvergunningen</vt:lpstr>
      <vt:lpstr>1. Regelgeving en veiligheidsregels 1.5 Werkvergunningen</vt:lpstr>
      <vt:lpstr>1. Regelgeving en veiligheidsregels 1.6 Richtlijnen voor algemene en   specifieke veiligheidsmaatregelen</vt:lpstr>
      <vt:lpstr>1. Regelgeving en veiligheidsregels 1.7 VCA en certificeren</vt:lpstr>
      <vt:lpstr>2. Veilig werken en overleg 2.1 Veilig werken en gedrag</vt:lpstr>
      <vt:lpstr>2. Veilig werken en overleg 2.2 Overleg en voorlichting</vt:lpstr>
      <vt:lpstr>2. Veilig werken en overleg 2.3 Werkplekinspectie en observatieronden</vt:lpstr>
      <vt:lpstr>3. Preventie 3.1 Gevaren en risico’s</vt:lpstr>
      <vt:lpstr>3. Preventie 3.2 Voorkomen van ongevallen</vt:lpstr>
      <vt:lpstr>3. Preventie 3.3 TRA en LMRA </vt:lpstr>
      <vt:lpstr>3. Preventie 3.3 TRA en LMRA </vt:lpstr>
      <vt:lpstr>3. Preventie 3.4 Preventie en de rol van de leidinggevende </vt:lpstr>
      <vt:lpstr>3. Preventie 3.5 RI&amp;E, V&amp;G-jaarplan en plan van aanpak</vt:lpstr>
      <vt:lpstr>4. De werkplek 4.1 Risico’s van de werkomgeving</vt:lpstr>
      <vt:lpstr>4. De werkplek 4.1 Risico’s van de werkomgeving</vt:lpstr>
      <vt:lpstr>4. De werkplek 4.1 Risico’s van de werkomgeving</vt:lpstr>
      <vt:lpstr>4. De werkplek 4.2 Risico’s van lichamelijke belasting  </vt:lpstr>
      <vt:lpstr>4. De werkplek 4.2 Lichamelijke belasting</vt:lpstr>
      <vt:lpstr>4. De werkplek 4.2 Lichamelijke belasting</vt:lpstr>
      <vt:lpstr>4. De werkplek 4.3 Veiligstellen van werkplek en installatie</vt:lpstr>
      <vt:lpstr>4. De werkplek 4.4 Veiligheidssignalering op de werkplek  </vt:lpstr>
      <vt:lpstr>5. Persoonlijke beschermingsmiddelen 5.1 Persoonlijke bescherming</vt:lpstr>
      <vt:lpstr>5. Persoonlijke beschermingsmiddelen 5.1 Persoonlijke bescherming</vt:lpstr>
      <vt:lpstr>5. Persoonlijke beschermingsmiddelen 5.2 PBM voor hoofd, handen en voeten</vt:lpstr>
      <vt:lpstr>5. Persoonlijke beschermingsmiddelen 5.3 Oogbescherming</vt:lpstr>
      <vt:lpstr>5. Persoonlijke beschermingsmiddelen 5.4 Gehoorbescherming</vt:lpstr>
      <vt:lpstr>5. Persoonlijke beschermingsmiddelen 5.5 Valbeveiliging</vt:lpstr>
      <vt:lpstr>5. Persoonlijke beschermingsmiddelen 5.6 Adembescherming</vt:lpstr>
      <vt:lpstr>6. Arbeidsmiddelen 6.1 Werken met vast opgestelde machines (1)</vt:lpstr>
      <vt:lpstr>6. Arbeidsmiddelen 6.2 Werken met vast opgestelde machines (2)</vt:lpstr>
      <vt:lpstr>6. Arbeidsmiddelen 6.3 Aangedreven handgereedschap</vt:lpstr>
      <vt:lpstr>6. Arbeidsmiddelen 6.4 Werken met handgereedschap</vt:lpstr>
      <vt:lpstr>6. Arbeidsmiddelen 6.5 Werken met hijswerktuigen</vt:lpstr>
      <vt:lpstr>6. Arbeidsmiddelen 6.6 Werken met hijstoebehoren en handtakels</vt:lpstr>
      <vt:lpstr>6. Arbeidsmiddelen 6.6 Werken met hijstoebehoren en handtakels</vt:lpstr>
      <vt:lpstr>6. Arbeidsmiddelen 6.7 Vorkheftrucks en palletwagens</vt:lpstr>
      <vt:lpstr>7. Specifieke werkomstandigheden 7.1 Lassen, branden en snijden</vt:lpstr>
      <vt:lpstr>7. Specifieke werkomstandigheden 7.2 Sloopwerkzaamheden</vt:lpstr>
      <vt:lpstr>7. Specifieke werkomstandigheden 7.3 Werken op hoogte </vt:lpstr>
      <vt:lpstr>7. Specifieke werkomstandigheden 7.4 Graafwerkzaamheden</vt:lpstr>
      <vt:lpstr>7. Specifieke werkomstandigheden 7.5 Materialen voor werken op hoogte (1)</vt:lpstr>
      <vt:lpstr>7. Specifieke werkomstandigheden 7.5 Materialen voor werken op hoogte (1)</vt:lpstr>
      <vt:lpstr>7. Specifieke werkomstandigheden 7.6 Materialen voor werken op hoogte (2)</vt:lpstr>
      <vt:lpstr>7. Specifieke werkomstandigheden 7.6 Materialen voor werken op hoogte (2)</vt:lpstr>
      <vt:lpstr>7. Specifieke werkomstandigheden 7.7 besloten ruimten</vt:lpstr>
      <vt:lpstr>7. Specifieke werkomstandigheden 7.7 besloten ruimten</vt:lpstr>
      <vt:lpstr>7. Specifieke werkomstandigheden 7.7 besloten ruimten</vt:lpstr>
      <vt:lpstr>8. Gevaarlijke stoffen 8.1 Risico’s en veiligheidsmaatregelen </vt:lpstr>
      <vt:lpstr>PowerPoint-presentatie</vt:lpstr>
      <vt:lpstr>8. Gevaarlijke stoffen 8.2 Blootstelling aan gevaarlijke stoffen</vt:lpstr>
      <vt:lpstr>8. Gevaarlijke stoffen 8.3 Grenswaarden en reukwaarneming</vt:lpstr>
      <vt:lpstr>8. Gevaarlijke stoffen 8.4 Veel voorkomende gevaarlijke stoffen</vt:lpstr>
      <vt:lpstr>8. Gevaarlijke stoffen 8.4 Asbest</vt:lpstr>
      <vt:lpstr>8. Gevaarlijke stoffen 8.5 Biologische stoffen</vt:lpstr>
      <vt:lpstr>8. Gevaarlijke stoffen 8.6 Industriële gascilinders</vt:lpstr>
      <vt:lpstr>8. Gevaarlijke stoffen 8.7 Toezicht door de leidinggevende</vt:lpstr>
      <vt:lpstr>8. Gevaarlijke stoffen 8.7 Toezicht door de leidinggevende</vt:lpstr>
      <vt:lpstr>9. Elektriciteit 9.1 Elektriciteit, gevaren en risico’s</vt:lpstr>
      <vt:lpstr>9. Elektriciteit 9.2 Veilig werken met elektriciteit</vt:lpstr>
      <vt:lpstr>9. Elektriciteit 9.3 Bijzondere gevaren bij elektriciteit</vt:lpstr>
      <vt:lpstr>9. Elektriciteit 9.4 Straling</vt:lpstr>
      <vt:lpstr>9. Elektriciteit 9.4 Straling</vt:lpstr>
      <vt:lpstr>10. Brand en explosie  10.1 Brand en explosie</vt:lpstr>
      <vt:lpstr>10. Brand en explosie 10.2 Brand en explosiegevaarlijke omgeving</vt:lpstr>
      <vt:lpstr>10. Brand en explosie  10.3 Brandklassen en blusmiddelen</vt:lpstr>
      <vt:lpstr>10. Brand en explosie  10.4 Wat te doen bij brand?</vt:lpstr>
      <vt:lpstr>10. Brand en explosie  10.5 Explosiegevaarlijke werkomgeving</vt:lpstr>
      <vt:lpstr>11. Ongevallen 11.1 Wat te doen bij incidenten? </vt:lpstr>
      <vt:lpstr>11. Ongevallen 11.2 Ongevalsonderzoek en registratie</vt:lpstr>
      <vt:lpstr>11. Ongevallen 11.2 Ongevalsonderzoek en registratie</vt:lpstr>
      <vt:lpstr>12. Noodsituaties  12.1 Noodsituaties</vt:lpstr>
      <vt:lpstr>12. Noodsituaties  12.1 Noodsituaties</vt:lpstr>
      <vt:lpstr>12. Noodsituaties  12.1 Noodsituaties</vt:lpstr>
      <vt:lpstr>12. Noodsituaties  12.1 Noodsituaties</vt:lpstr>
      <vt:lpstr>12. Noodsituaties 12.2 Bedrijfshulpverlening (BHV)</vt:lpstr>
      <vt:lpstr>12. Noodsituaties 12.2 Bedrijfshulpverlening (BHV)</vt:lpstr>
      <vt:lpstr>12. Noodsituaties 12.2 Bedrijfshulpverlening (BHV)</vt:lpstr>
      <vt:lpstr>Examen: B-VCA / VOL-VCA / VIL-VCU</vt:lpstr>
      <vt:lpstr>Examen: meerkeuzevraag</vt:lpstr>
      <vt:lpstr>Examen: meervoudige antwoordvraag</vt:lpstr>
      <vt:lpstr>Examen: matrixvraag</vt:lpstr>
      <vt:lpstr>Examen: rangschikvraag</vt:lpstr>
      <vt:lpstr>Examen: matchingvraag</vt:lpstr>
      <vt:lpstr>EXAMEN TIPS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VOL-VCA / VIL-VCU</dc:title>
  <dc:creator>UMD</dc:creator>
  <cp:lastModifiedBy>Leon Verdoes</cp:lastModifiedBy>
  <cp:revision>221</cp:revision>
  <cp:lastPrinted>2017-08-31T11:27:20Z</cp:lastPrinted>
  <dcterms:created xsi:type="dcterms:W3CDTF">2017-08-18T09:52:27Z</dcterms:created>
  <dcterms:modified xsi:type="dcterms:W3CDTF">2018-09-18T09:19:10Z</dcterms:modified>
</cp:coreProperties>
</file>