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0"/>
  </p:notesMasterIdLst>
  <p:sldIdLst>
    <p:sldId id="256" r:id="rId2"/>
    <p:sldId id="264" r:id="rId3"/>
    <p:sldId id="288" r:id="rId4"/>
    <p:sldId id="257" r:id="rId5"/>
    <p:sldId id="274" r:id="rId6"/>
    <p:sldId id="298" r:id="rId7"/>
    <p:sldId id="299" r:id="rId8"/>
    <p:sldId id="300" r:id="rId9"/>
    <p:sldId id="301" r:id="rId10"/>
    <p:sldId id="302" r:id="rId11"/>
    <p:sldId id="275" r:id="rId12"/>
    <p:sldId id="278" r:id="rId13"/>
    <p:sldId id="279" r:id="rId14"/>
    <p:sldId id="280" r:id="rId15"/>
    <p:sldId id="281" r:id="rId16"/>
    <p:sldId id="282" r:id="rId17"/>
    <p:sldId id="305" r:id="rId18"/>
    <p:sldId id="303" r:id="rId19"/>
    <p:sldId id="276" r:id="rId20"/>
    <p:sldId id="283" r:id="rId21"/>
    <p:sldId id="284" r:id="rId22"/>
    <p:sldId id="304" r:id="rId23"/>
    <p:sldId id="277" r:id="rId24"/>
    <p:sldId id="285" r:id="rId25"/>
    <p:sldId id="286" r:id="rId26"/>
    <p:sldId id="287" r:id="rId27"/>
    <p:sldId id="289" r:id="rId28"/>
    <p:sldId id="290" r:id="rId29"/>
    <p:sldId id="306" r:id="rId30"/>
    <p:sldId id="291" r:id="rId31"/>
    <p:sldId id="293" r:id="rId32"/>
    <p:sldId id="294" r:id="rId33"/>
    <p:sldId id="297" r:id="rId34"/>
    <p:sldId id="307" r:id="rId35"/>
    <p:sldId id="308" r:id="rId36"/>
    <p:sldId id="295" r:id="rId37"/>
    <p:sldId id="270" r:id="rId38"/>
    <p:sldId id="271" r:id="rId3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ick Timmerman" initials="TMN" lastIdx="0" clrIdx="0">
    <p:extLst>
      <p:ext uri="{19B8F6BF-5375-455C-9EA6-DF929625EA0E}">
        <p15:presenceInfo xmlns:p15="http://schemas.microsoft.com/office/powerpoint/2012/main" userId="Nick Timmerm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75224" autoAdjust="0"/>
  </p:normalViewPr>
  <p:slideViewPr>
    <p:cSldViewPr snapToGrid="0">
      <p:cViewPr varScale="1">
        <p:scale>
          <a:sx n="56" d="100"/>
          <a:sy n="56" d="100"/>
        </p:scale>
        <p:origin x="127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DA6743-5DD3-4E32-8E28-C7C7D374B42F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0EF2E5-F5EC-4DCD-92C3-0124763D2FE8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0953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sz="1000" b="1" dirty="0" smtClean="0"/>
              <a:t>Eén systeem</a:t>
            </a:r>
            <a:r>
              <a:rPr lang="nl-NL" sz="1000" b="1" baseline="0" dirty="0" smtClean="0"/>
              <a:t> voor </a:t>
            </a:r>
            <a:r>
              <a:rPr lang="nl-NL" sz="1000" b="1" baseline="0" dirty="0" err="1" smtClean="0"/>
              <a:t>leerlingadministratie</a:t>
            </a:r>
            <a:r>
              <a:rPr lang="nl-NL" sz="1000" b="1" baseline="0" dirty="0" smtClean="0"/>
              <a:t> en ELO</a:t>
            </a:r>
            <a:r>
              <a:rPr lang="nl-NL" sz="1000" baseline="0" dirty="0" smtClean="0"/>
              <a:t>: in plaats van SOM-</a:t>
            </a:r>
            <a:r>
              <a:rPr lang="nl-NL" sz="1000" baseline="0" dirty="0" err="1" smtClean="0"/>
              <a:t>today</a:t>
            </a:r>
            <a:r>
              <a:rPr lang="nl-NL" sz="1000" baseline="0" dirty="0" smtClean="0"/>
              <a:t> in combinatie met It’s </a:t>
            </a:r>
            <a:r>
              <a:rPr lang="nl-NL" sz="1000" baseline="0" dirty="0" err="1" smtClean="0"/>
              <a:t>learning</a:t>
            </a:r>
            <a:endParaRPr lang="nl-NL" sz="1000" baseline="0" dirty="0" smtClean="0"/>
          </a:p>
          <a:p>
            <a:r>
              <a:rPr lang="nl-NL" sz="1000" b="1" baseline="0" dirty="0" smtClean="0"/>
              <a:t>Gescheiden accounts voor leerlingen en ouders</a:t>
            </a:r>
            <a:r>
              <a:rPr lang="nl-NL" sz="1000" baseline="0" dirty="0" smtClean="0"/>
              <a:t>: op dit moment is er maar één account voor het bekijken van cijfers (voorheen ouderportaal). Levert soms ruis op tussen ouders en leerlingen of wachtwoorden die verloren raken.</a:t>
            </a:r>
          </a:p>
          <a:p>
            <a:r>
              <a:rPr lang="nl-NL" sz="1000" b="1" baseline="0" dirty="0" smtClean="0"/>
              <a:t>Meer transparantie</a:t>
            </a:r>
            <a:r>
              <a:rPr lang="nl-NL" sz="1000" baseline="0" dirty="0" smtClean="0"/>
              <a:t>: Duidelijk weekoverzicht van het huiswerk en inzage of het huiswerk door leerlingen gemaakt is.</a:t>
            </a:r>
          </a:p>
          <a:p>
            <a:r>
              <a:rPr lang="nl-NL" sz="1000" b="1" baseline="0" dirty="0" smtClean="0"/>
              <a:t>Gebruiksvriendelijk</a:t>
            </a:r>
            <a:r>
              <a:rPr lang="nl-NL" sz="1000" baseline="0" dirty="0" smtClean="0"/>
              <a:t>: SOM-</a:t>
            </a:r>
            <a:r>
              <a:rPr lang="nl-NL" sz="1000" baseline="0" dirty="0" err="1" smtClean="0"/>
              <a:t>today</a:t>
            </a:r>
            <a:r>
              <a:rPr lang="nl-NL" sz="1000" baseline="0" dirty="0" smtClean="0"/>
              <a:t> werkt met een </a:t>
            </a:r>
            <a:r>
              <a:rPr lang="nl-NL" sz="1000" baseline="0" dirty="0" err="1" smtClean="0"/>
              <a:t>app</a:t>
            </a:r>
            <a:r>
              <a:rPr lang="nl-NL" sz="1000" baseline="0" dirty="0" smtClean="0"/>
              <a:t>- en </a:t>
            </a:r>
            <a:r>
              <a:rPr lang="nl-NL" sz="1000" baseline="0" dirty="0" err="1" smtClean="0"/>
              <a:t>webversie</a:t>
            </a:r>
            <a:r>
              <a:rPr lang="nl-NL" sz="1000" baseline="0" dirty="0" smtClean="0"/>
              <a:t>. De </a:t>
            </a:r>
            <a:r>
              <a:rPr lang="nl-NL" sz="1000" baseline="0" dirty="0" err="1" smtClean="0"/>
              <a:t>app</a:t>
            </a:r>
            <a:r>
              <a:rPr lang="nl-NL" sz="1000" baseline="0" dirty="0" smtClean="0"/>
              <a:t> versie laat alleen huiswerk, cijfers en afwezigheid zien.</a:t>
            </a:r>
          </a:p>
          <a:p>
            <a:r>
              <a:rPr lang="nl-NL" sz="1000" b="1" baseline="0" dirty="0" smtClean="0"/>
              <a:t>Uniform handelen</a:t>
            </a:r>
            <a:r>
              <a:rPr lang="nl-NL" sz="1000" baseline="0" dirty="0" smtClean="0"/>
              <a:t>: Studiewijzer en de inhoud daarvan zijn makkelijk te delen binnen de sectie. Hierdoor meer overeenstemming van het gebruik van lesstof.</a:t>
            </a:r>
            <a:endParaRPr lang="nl-NL" sz="1000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485265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een groen</a:t>
            </a:r>
            <a:r>
              <a:rPr lang="nl-NL" baseline="0" dirty="0" smtClean="0"/>
              <a:t> hokje van de leerling(en) die het huiswerk niet af hebben. Hokje verandert naar Rood</a:t>
            </a:r>
          </a:p>
          <a:p>
            <a:r>
              <a:rPr lang="nl-NL" baseline="0" dirty="0" smtClean="0"/>
              <a:t>Klik op studiewijzer om te zien hoe de leerlingen het te zien krijgen op hun web app. 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41234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Geel bolletje</a:t>
            </a:r>
            <a:r>
              <a:rPr lang="nl-NL" baseline="0" dirty="0" smtClean="0"/>
              <a:t> met potloodje = Huiswerk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647605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566878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err="1" smtClean="0"/>
              <a:t>Excact</a:t>
            </a:r>
            <a:r>
              <a:rPr lang="nl-NL" dirty="0" smtClean="0"/>
              <a:t> dezelfde stappen</a:t>
            </a:r>
            <a:r>
              <a:rPr lang="nl-NL" baseline="0" dirty="0" smtClean="0"/>
              <a:t> als bij het invoeren van huiswerk. Je zou dit kunnen laten zien via Som.</a:t>
            </a:r>
          </a:p>
          <a:p>
            <a:r>
              <a:rPr lang="nl-NL" baseline="0" dirty="0" smtClean="0"/>
              <a:t>Bij Onderwerp vul je Toets in.</a:t>
            </a:r>
          </a:p>
          <a:p>
            <a:r>
              <a:rPr lang="nl-NL" baseline="0" dirty="0" smtClean="0"/>
              <a:t>Enige verschil is dat het nu geen huiswerk is maar dat je klikt op toets</a:t>
            </a:r>
          </a:p>
          <a:p>
            <a:r>
              <a:rPr lang="nl-NL" baseline="0" dirty="0" err="1" smtClean="0"/>
              <a:t>Toetsomschrijving</a:t>
            </a:r>
            <a:r>
              <a:rPr lang="nl-NL" baseline="0" dirty="0" smtClean="0"/>
              <a:t>: Geef aan wat de stof is waar de toets over gaat. Hou het kort en bondig.</a:t>
            </a:r>
          </a:p>
          <a:p>
            <a:r>
              <a:rPr lang="nl-NL" baseline="0" dirty="0" smtClean="0"/>
              <a:t>Lesstofomschrijving: Leeg laten</a:t>
            </a:r>
          </a:p>
          <a:p>
            <a:r>
              <a:rPr lang="nl-NL" baseline="0" dirty="0" smtClean="0"/>
              <a:t>Lesmateriaal: Hier zou je een bestand of link kunnen toevoegen die te maken heeft met de stof.</a:t>
            </a:r>
          </a:p>
          <a:p>
            <a:r>
              <a:rPr lang="nl-NL" baseline="0" dirty="0" smtClean="0"/>
              <a:t>Opslaan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842870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je op de H dan heeft iedereen de toets gemaakt. Je</a:t>
            </a:r>
            <a:r>
              <a:rPr lang="nl-NL" baseline="0" dirty="0" smtClean="0"/>
              <a:t> kan vervolgens bij de individuele leerling aangeven of hij/zij de toets niet heeft gemaakt.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384871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Wanneer leerling op vakken klikt in de web versie ziet hij/zij</a:t>
            </a:r>
            <a:r>
              <a:rPr lang="nl-NL" baseline="0" dirty="0" smtClean="0"/>
              <a:t> dit scherm.</a:t>
            </a:r>
          </a:p>
          <a:p>
            <a:r>
              <a:rPr lang="nl-NL" baseline="0" dirty="0" smtClean="0"/>
              <a:t>Rode bolletje met een potloodje is een melding dat er toets aankomt.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41796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4663408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Zelfde stappen als bij het invoeren van huiswerk en een Toets</a:t>
            </a:r>
          </a:p>
          <a:p>
            <a:r>
              <a:rPr lang="nl-NL" dirty="0" smtClean="0"/>
              <a:t>Bij Onderwer</a:t>
            </a:r>
            <a:r>
              <a:rPr lang="nl-NL" baseline="0" dirty="0" smtClean="0"/>
              <a:t>p vul je in Inleveropdracht</a:t>
            </a:r>
          </a:p>
          <a:p>
            <a:r>
              <a:rPr lang="nl-NL" baseline="0" dirty="0" smtClean="0"/>
              <a:t>Alle afspraken: zelfde als bij huiswerk en toets</a:t>
            </a:r>
          </a:p>
          <a:p>
            <a:r>
              <a:rPr lang="nl-NL" baseline="0" dirty="0" smtClean="0"/>
              <a:t>Datum: past zich aan op het moment dat je een moment kiest bij alle afspraken</a:t>
            </a:r>
          </a:p>
          <a:p>
            <a:r>
              <a:rPr lang="nl-NL" baseline="0" dirty="0" smtClean="0"/>
              <a:t>Inleverperiodes aanvinken. Hierdoor komt er een extra scherm. Laten zien.</a:t>
            </a:r>
          </a:p>
          <a:p>
            <a:r>
              <a:rPr lang="nl-NL" baseline="0" dirty="0" smtClean="0"/>
              <a:t>Huiswerkomschrijving: korte beschrijving wat er moet worden ingeleverd</a:t>
            </a:r>
          </a:p>
          <a:p>
            <a:r>
              <a:rPr lang="nl-NL" baseline="0" dirty="0" smtClean="0"/>
              <a:t>Lesstofomschrijving: leeg laten</a:t>
            </a:r>
          </a:p>
          <a:p>
            <a:r>
              <a:rPr lang="nl-NL" baseline="0" dirty="0" smtClean="0"/>
              <a:t>Lesmateriaal: opdracht toevoegen via +bestand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316778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Klik op inleverperiode</a:t>
            </a:r>
            <a:r>
              <a:rPr lang="nl-NL" baseline="0" dirty="0" smtClean="0"/>
              <a:t> toevoegen. Je krijgt het volgende scherm wat je helemaal moet invullen.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949908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Omschrijving: korte omschrijving wat er ingeleverd</a:t>
            </a:r>
            <a:r>
              <a:rPr lang="nl-NL" baseline="0" dirty="0" smtClean="0"/>
              <a:t> moet worden</a:t>
            </a:r>
            <a:endParaRPr lang="nl-NL" dirty="0" smtClean="0"/>
          </a:p>
          <a:p>
            <a:r>
              <a:rPr lang="nl-NL" dirty="0" smtClean="0"/>
              <a:t>Geldig van</a:t>
            </a:r>
          </a:p>
          <a:p>
            <a:r>
              <a:rPr lang="nl-NL" dirty="0" smtClean="0"/>
              <a:t>Geldig tot: advies is om deze wat verder weg te zetten.</a:t>
            </a:r>
            <a:r>
              <a:rPr lang="nl-NL" baseline="0" dirty="0" smtClean="0"/>
              <a:t>  Na deze datum kunnen ze niet meer inleveren </a:t>
            </a:r>
            <a:r>
              <a:rPr lang="nl-NL" baseline="0" dirty="0" err="1" smtClean="0"/>
              <a:t>itt</a:t>
            </a:r>
            <a:r>
              <a:rPr lang="nl-NL" baseline="0" dirty="0" smtClean="0"/>
              <a:t> It’s </a:t>
            </a:r>
            <a:endParaRPr lang="nl-NL" dirty="0" smtClean="0"/>
          </a:p>
          <a:p>
            <a:r>
              <a:rPr lang="nl-NL" dirty="0" smtClean="0"/>
              <a:t>Waarschuwingstijd: leerlingen</a:t>
            </a:r>
            <a:r>
              <a:rPr lang="nl-NL" baseline="0" dirty="0" smtClean="0"/>
              <a:t> krijgen bericht dat ze iets moeten inleveren.</a:t>
            </a:r>
            <a:endParaRPr lang="nl-NL" dirty="0" smtClean="0"/>
          </a:p>
          <a:p>
            <a:r>
              <a:rPr lang="nl-NL" dirty="0" smtClean="0"/>
              <a:t>Zichtbaar voor leerlingen:</a:t>
            </a:r>
            <a:r>
              <a:rPr lang="nl-NL" baseline="0" dirty="0" smtClean="0"/>
              <a:t> staat standaard aangevinkt. Wil je aantal inleveropdrachten klaar zetten kan je dit vinkje uitzetten</a:t>
            </a:r>
            <a:endParaRPr lang="nl-NL" dirty="0" smtClean="0"/>
          </a:p>
          <a:p>
            <a:r>
              <a:rPr lang="nl-NL" dirty="0" smtClean="0"/>
              <a:t>Ontvang berichten van inleveringen: niet aanzetten!  </a:t>
            </a:r>
          </a:p>
          <a:p>
            <a:r>
              <a:rPr lang="nl-NL" dirty="0" smtClean="0"/>
              <a:t>Opslaan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79024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707076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Wanneer je op opslaan klikt kom</a:t>
            </a:r>
            <a:r>
              <a:rPr lang="nl-NL" baseline="0" dirty="0" smtClean="0"/>
              <a:t> je automatisch terug in het dashboard. Om te bekijken of alle leerlingen de inleveropdracht hebben ingeleverd klik je op inleverperiodes. Je komt in het volgende scherm.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480600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Onder</a:t>
            </a:r>
            <a:r>
              <a:rPr lang="nl-NL" baseline="0" dirty="0" smtClean="0"/>
              <a:t> inleverperioden staan alle inleveropdrachten die jij als docent hebt gemaakt voor elke klas.</a:t>
            </a:r>
          </a:p>
          <a:p>
            <a:r>
              <a:rPr lang="nl-NL" baseline="0" dirty="0" smtClean="0"/>
              <a:t>Door op erop te klikken wordt deze geel en kom je in een scherm waar je kan controleren of iedereen de inleveropdracht heeft ingeleverd.</a:t>
            </a:r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7207793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Overzicht van al</a:t>
            </a:r>
            <a:r>
              <a:rPr lang="nl-NL" baseline="0" dirty="0" smtClean="0"/>
              <a:t> het huiswerk, toetsen en dus ook de inleveropdrachten per vak.</a:t>
            </a:r>
          </a:p>
          <a:p>
            <a:r>
              <a:rPr lang="nl-NL" baseline="0" dirty="0" smtClean="0"/>
              <a:t>Je levert een document in door op inleveren te klikken en bestand te uploaden</a:t>
            </a:r>
          </a:p>
          <a:p>
            <a:r>
              <a:rPr lang="nl-NL" baseline="0" dirty="0" smtClean="0"/>
              <a:t>Aan de linkerkant staat bij het vak een icoontje waardoor de leerling weet dat hij nog iets moet inleveren. Dit is een geel icoontje met een boek erin.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28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513078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Waarom Wikiwijs. In de </a:t>
            </a:r>
            <a:r>
              <a:rPr lang="nl-NL" dirty="0" err="1" smtClean="0"/>
              <a:t>Elo</a:t>
            </a:r>
            <a:r>
              <a:rPr lang="nl-NL" dirty="0" smtClean="0"/>
              <a:t> van </a:t>
            </a:r>
            <a:r>
              <a:rPr lang="nl-NL" dirty="0" err="1" smtClean="0"/>
              <a:t>Somtoday</a:t>
            </a:r>
            <a:r>
              <a:rPr lang="nl-NL" baseline="0" dirty="0" smtClean="0"/>
              <a:t> is er geen functie om leermiddelen in mappenstructuur weg te zetten. Hierdoor moeten hiervoor iets anders verzinnen. Wikiwijs is een eenvoudig te hanteren middel om al je leermiddelen te borgen.</a:t>
            </a:r>
          </a:p>
          <a:p>
            <a:r>
              <a:rPr lang="nl-NL" baseline="0" dirty="0" smtClean="0"/>
              <a:t>Wikiwijs moet je zien als de mappenstructuur van It’s </a:t>
            </a:r>
            <a:r>
              <a:rPr lang="nl-NL" baseline="0" dirty="0" err="1" smtClean="0"/>
              <a:t>learning</a:t>
            </a:r>
            <a:r>
              <a:rPr lang="nl-NL" baseline="0" dirty="0" smtClean="0"/>
              <a:t>.</a:t>
            </a:r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30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5991556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73F76-272B-4405-9093-C36EB03579C7}" type="slidenum">
              <a:rPr lang="nl-NL"/>
              <a:t>31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77913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73F76-272B-4405-9093-C36EB03579C7}" type="slidenum">
              <a:rPr lang="nl-NL"/>
              <a:t>32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447016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973F76-272B-4405-9093-C36EB03579C7}" type="slidenum">
              <a:rPr lang="nl-NL"/>
              <a:t>36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4266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Agenda vandaag: alle lessen die jij op deze dag geeft.  Wanneer</a:t>
            </a:r>
            <a:r>
              <a:rPr lang="nl-NL" baseline="0" dirty="0" smtClean="0"/>
              <a:t> je op het vierkantje klikt ga je o.a. naar de leerling presentie </a:t>
            </a:r>
            <a:endParaRPr lang="nl-NL" dirty="0" smtClean="0"/>
          </a:p>
          <a:p>
            <a:r>
              <a:rPr lang="nl-NL" dirty="0" smtClean="0"/>
              <a:t>Jarige leerlingen: overzicht</a:t>
            </a:r>
            <a:r>
              <a:rPr lang="nl-NL" baseline="0" dirty="0" smtClean="0"/>
              <a:t> van de jarige leerlingen die jij lesgeeft</a:t>
            </a:r>
            <a:endParaRPr lang="nl-NL" dirty="0" smtClean="0"/>
          </a:p>
          <a:p>
            <a:r>
              <a:rPr lang="nl-NL" dirty="0" smtClean="0"/>
              <a:t>Openstaande afspraken:</a:t>
            </a:r>
            <a:r>
              <a:rPr lang="nl-NL" baseline="0" dirty="0" smtClean="0"/>
              <a:t> alle presentieregistraties die jij als docent nog niet hebt ingevuld.</a:t>
            </a:r>
            <a:endParaRPr lang="nl-NL" dirty="0" smtClean="0"/>
          </a:p>
          <a:p>
            <a:r>
              <a:rPr lang="nl-NL" dirty="0" smtClean="0"/>
              <a:t>Mijn groepen: Alle lesgroepen/klassen</a:t>
            </a:r>
            <a:r>
              <a:rPr lang="nl-NL" baseline="0" dirty="0" smtClean="0"/>
              <a:t> waar jij les aan geeft. </a:t>
            </a:r>
            <a:endParaRPr lang="nl-NL" dirty="0" smtClean="0"/>
          </a:p>
          <a:p>
            <a:r>
              <a:rPr lang="nl-NL" dirty="0" smtClean="0"/>
              <a:t>Mijn studiewijzers: Hieronder</a:t>
            </a:r>
            <a:r>
              <a:rPr lang="nl-NL" baseline="0" dirty="0" smtClean="0"/>
              <a:t> staan alle studiewijzers die jij hebt gemaakt.</a:t>
            </a:r>
            <a:endParaRPr lang="nl-NL" dirty="0" smtClean="0"/>
          </a:p>
          <a:p>
            <a:r>
              <a:rPr lang="nl-NL" dirty="0" smtClean="0"/>
              <a:t>Berichten: hieronder staan ongelezen</a:t>
            </a:r>
            <a:r>
              <a:rPr lang="nl-NL" baseline="0" dirty="0" smtClean="0"/>
              <a:t> berichten.</a:t>
            </a:r>
            <a:endParaRPr lang="nl-NL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539952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b="1" dirty="0" smtClean="0"/>
              <a:t>Functie</a:t>
            </a:r>
            <a:r>
              <a:rPr lang="nl-NL" dirty="0" smtClean="0"/>
              <a:t>: </a:t>
            </a:r>
          </a:p>
          <a:p>
            <a:pPr marL="228600" indent="-228600">
              <a:buAutoNum type="arabicPlain"/>
            </a:pPr>
            <a:r>
              <a:rPr lang="nl-NL" dirty="0" smtClean="0"/>
              <a:t>Het plaatsen van lesstof in een week, periode of leerjaar.</a:t>
            </a:r>
          </a:p>
          <a:p>
            <a:pPr marL="228600" indent="-228600">
              <a:buAutoNum type="arabicPlain"/>
            </a:pPr>
            <a:r>
              <a:rPr lang="nl-NL" dirty="0" smtClean="0"/>
              <a:t>Biedt</a:t>
            </a:r>
            <a:r>
              <a:rPr lang="nl-NL" baseline="0" dirty="0" smtClean="0"/>
              <a:t> een overzicht van de lesstof en het huiswerk/toetsen in het gehele schooljaar.</a:t>
            </a:r>
          </a:p>
          <a:p>
            <a:pPr marL="228600" indent="-228600">
              <a:buAutoNum type="arabicPlain"/>
            </a:pPr>
            <a:r>
              <a:rPr lang="nl-NL" baseline="0" dirty="0" smtClean="0"/>
              <a:t>Makkelijk om lesstof te delen met collega’s binnen de sectie.</a:t>
            </a:r>
            <a:endParaRPr lang="nl-NL" dirty="0" smtClean="0"/>
          </a:p>
          <a:p>
            <a:pPr marL="228600" indent="-228600">
              <a:buAutoNum type="arabicPlain"/>
            </a:pPr>
            <a:endParaRPr lang="nl-NL" dirty="0" smtClean="0"/>
          </a:p>
          <a:p>
            <a:r>
              <a:rPr lang="nl-NL" b="1" dirty="0" smtClean="0"/>
              <a:t>Studiewijzer, vak per leerjaar</a:t>
            </a:r>
            <a:r>
              <a:rPr lang="nl-NL" baseline="0" dirty="0" smtClean="0"/>
              <a:t>: </a:t>
            </a:r>
            <a:r>
              <a:rPr lang="nl-NL" dirty="0" smtClean="0"/>
              <a:t>bijvoorbeeld M&amp;M leerjaar 2.</a:t>
            </a:r>
            <a:r>
              <a:rPr lang="nl-NL" baseline="0" dirty="0" smtClean="0"/>
              <a:t>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169317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484753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3508949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In het volgende</a:t>
            </a:r>
            <a:r>
              <a:rPr lang="nl-NL" baseline="0" dirty="0" smtClean="0"/>
              <a:t> scherm kan je o.a. afwezigheidregistratie invullen, huiswerk toevoegen, toets toevoegen en inleveropdrachten aanmaken.</a:t>
            </a:r>
          </a:p>
          <a:p>
            <a:r>
              <a:rPr lang="nl-NL" baseline="0" dirty="0" smtClean="0"/>
              <a:t>Er zijn meerdere manieren om huiswerk in te voeren. 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79998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Onderwerp:</a:t>
            </a:r>
            <a:r>
              <a:rPr lang="nl-NL" baseline="0" dirty="0" smtClean="0"/>
              <a:t> Vul in Huiswerk</a:t>
            </a:r>
          </a:p>
          <a:p>
            <a:r>
              <a:rPr lang="nl-NL" baseline="0" dirty="0" smtClean="0"/>
              <a:t>Alle afspraken: Maak een keuze voor het moment waarop het huiswerk af moet zijn. Kan max 2 weken vooruit.</a:t>
            </a:r>
          </a:p>
          <a:p>
            <a:r>
              <a:rPr lang="nl-NL" baseline="0" dirty="0" smtClean="0"/>
              <a:t>Datum: verandert automatisch wanneer je bij alle afspraken de datum aanpast. Hier hoef je niks te doen.</a:t>
            </a:r>
          </a:p>
          <a:p>
            <a:r>
              <a:rPr lang="nl-NL" baseline="0" dirty="0" smtClean="0"/>
              <a:t>Zichtbaar voor leerling: staat automatisch aangevinkt.</a:t>
            </a:r>
          </a:p>
          <a:p>
            <a:r>
              <a:rPr lang="nl-NL" baseline="0" dirty="0" smtClean="0"/>
              <a:t>Huiswerkomschrijving: geef een omschrijving van het huiswerk. Hou het kort!! Dit wordt zichtbaar in de agenda</a:t>
            </a:r>
          </a:p>
          <a:p>
            <a:r>
              <a:rPr lang="nl-NL" baseline="0" dirty="0" smtClean="0"/>
              <a:t>Lesstofomschrijving: niks invullen</a:t>
            </a:r>
          </a:p>
          <a:p>
            <a:r>
              <a:rPr lang="nl-NL" baseline="0" dirty="0" smtClean="0"/>
              <a:t>Lesmateriaal: hier kan je eventueel een link toevoegen of een bestand.</a:t>
            </a:r>
          </a:p>
          <a:p>
            <a:r>
              <a:rPr lang="nl-NL" baseline="0" dirty="0" smtClean="0"/>
              <a:t>Opslaan. </a:t>
            </a:r>
          </a:p>
          <a:p>
            <a:endParaRPr lang="nl-NL" baseline="0" dirty="0" smtClean="0"/>
          </a:p>
          <a:p>
            <a:endParaRPr lang="nl-NL" baseline="0" dirty="0" smtClean="0"/>
          </a:p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852828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Je komt nu in het klassenboek terecht. Je krijgt hier een overzicht</a:t>
            </a:r>
            <a:r>
              <a:rPr lang="nl-NL" baseline="0" dirty="0" smtClean="0"/>
              <a:t> van het huiswerk van deze klas en je ziet het huiswerk wat we zojuist hebben opgegeven.</a:t>
            </a:r>
          </a:p>
          <a:p>
            <a:r>
              <a:rPr lang="nl-NL" baseline="0" dirty="0" smtClean="0"/>
              <a:t>De blauwe strook = huiswerk</a:t>
            </a:r>
          </a:p>
          <a:p>
            <a:r>
              <a:rPr lang="nl-NL" baseline="0" dirty="0" smtClean="0"/>
              <a:t>Door op de H te klikken registreert som dit dat iedereen het huiswerk heeft gemaakt. Je kan nu bij individuele leerlingen aangeven of ze gemaakt hebben of niet. Hokje verandert van kleur. Zie volgende dia.</a:t>
            </a:r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50EF2E5-F5EC-4DCD-92C3-0124763D2FE8}" type="slidenum">
              <a:rPr lang="nl-NL" smtClean="0"/>
              <a:t>14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374769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50904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19566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91392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13476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6689011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10843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574753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94436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1148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011166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992772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79539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25742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0442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78369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97626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65306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8FCA0421-DFA5-4C3A-8489-B0E52B962E5C}" type="datetimeFigureOut">
              <a:rPr lang="nl-NL" smtClean="0"/>
              <a:t>6-6-2016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nl-NL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0410A7AE-B921-46C7-8057-1EBF8D05059A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395503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54955" y="1149179"/>
            <a:ext cx="8825658" cy="909716"/>
          </a:xfrm>
        </p:spPr>
        <p:txBody>
          <a:bodyPr/>
          <a:lstStyle/>
          <a:p>
            <a:r>
              <a:rPr lang="nl-NL" dirty="0" smtClean="0"/>
              <a:t>Training </a:t>
            </a:r>
            <a:r>
              <a:rPr lang="nl-NL" dirty="0" err="1" smtClean="0"/>
              <a:t>SomToday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154955" y="2058895"/>
            <a:ext cx="8825658" cy="861420"/>
          </a:xfrm>
        </p:spPr>
        <p:txBody>
          <a:bodyPr/>
          <a:lstStyle/>
          <a:p>
            <a:r>
              <a:rPr lang="nl-NL" dirty="0" smtClean="0"/>
              <a:t>Dinsdag 7 Juni</a:t>
            </a:r>
            <a:endParaRPr lang="nl-NL" dirty="0"/>
          </a:p>
        </p:txBody>
      </p:sp>
      <p:pic>
        <p:nvPicPr>
          <p:cNvPr id="5" name="The A-Team Full Theme Tune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066076" y="5742374"/>
            <a:ext cx="487363" cy="487363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1260389" y="3669957"/>
            <a:ext cx="92304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Stencil Std" panose="04020904080802020404" pitchFamily="82" charset="0"/>
              </a:rPr>
              <a:t> </a:t>
            </a:r>
            <a:r>
              <a:rPr lang="en-US" sz="2400" b="1" dirty="0">
                <a:solidFill>
                  <a:schemeClr val="bg1"/>
                </a:solidFill>
                <a:latin typeface="Stencil Std" panose="04020904080802020404" pitchFamily="82" charset="0"/>
              </a:rPr>
              <a:t>If you have a problem, if no one else can help, and if you can find them, maybe you can hire </a:t>
            </a:r>
            <a:r>
              <a:rPr lang="en-US" sz="2400" b="1" dirty="0" smtClean="0">
                <a:solidFill>
                  <a:schemeClr val="bg1"/>
                </a:solidFill>
                <a:latin typeface="Stencil Std" panose="04020904080802020404" pitchFamily="82" charset="0"/>
              </a:rPr>
              <a:t>the</a:t>
            </a:r>
            <a:endParaRPr lang="nl-NL" sz="2400" b="1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3833447" y="4736123"/>
            <a:ext cx="474784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5400" dirty="0" smtClean="0">
                <a:solidFill>
                  <a:schemeClr val="bg1"/>
                </a:solidFill>
                <a:latin typeface="Stencil Std" panose="04020904080802020404" pitchFamily="82" charset="0"/>
              </a:rPr>
              <a:t>ELO-team</a:t>
            </a:r>
            <a:endParaRPr lang="nl-NL" sz="5400" dirty="0">
              <a:solidFill>
                <a:schemeClr val="bg1"/>
              </a:solidFill>
              <a:latin typeface="Stencil Std" panose="04020904080802020404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1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288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een studiewijzer aan voor een leerjaar per vak.</a:t>
            </a:r>
          </a:p>
          <a:p>
            <a:r>
              <a:rPr lang="nl-NL" dirty="0" smtClean="0"/>
              <a:t>Doe dit in de testomgeving!!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73238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invoeren (1)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Klik op het vierkantje bij </a:t>
            </a:r>
          </a:p>
          <a:p>
            <a:pPr marL="0" indent="0">
              <a:buNone/>
            </a:pPr>
            <a:r>
              <a:rPr lang="nl-NL" dirty="0" smtClean="0"/>
              <a:t>“Agenda vandaag”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13229" b="5292"/>
          <a:stretch/>
        </p:blipFill>
        <p:spPr>
          <a:xfrm>
            <a:off x="4454849" y="2255520"/>
            <a:ext cx="7567249" cy="4090689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3808451" y="2979771"/>
            <a:ext cx="2414928" cy="92348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036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invoeren (2)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Klik op “Huiswerk toevoegen”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2"/>
          <a:srcRect l="-678" t="13403" r="678" b="9372"/>
          <a:stretch/>
        </p:blipFill>
        <p:spPr>
          <a:xfrm>
            <a:off x="5131558" y="2286000"/>
            <a:ext cx="6741994" cy="4069079"/>
          </a:xfrm>
          <a:prstGeom prst="rect">
            <a:avLst/>
          </a:prstGeom>
        </p:spPr>
      </p:pic>
      <p:cxnSp>
        <p:nvCxnSpPr>
          <p:cNvPr id="7" name="Rechte verbindingslijn met pijl 6"/>
          <p:cNvCxnSpPr/>
          <p:nvPr/>
        </p:nvCxnSpPr>
        <p:spPr>
          <a:xfrm>
            <a:off x="1705970" y="3059852"/>
            <a:ext cx="4344310" cy="29599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4087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invoeren (3)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Onderwerp</a:t>
            </a:r>
          </a:p>
          <a:p>
            <a:r>
              <a:rPr lang="nl-NL" dirty="0" smtClean="0"/>
              <a:t>Alle afspraken</a:t>
            </a:r>
          </a:p>
          <a:p>
            <a:r>
              <a:rPr lang="nl-NL" dirty="0" smtClean="0"/>
              <a:t>Datum</a:t>
            </a:r>
          </a:p>
          <a:p>
            <a:r>
              <a:rPr lang="nl-NL" dirty="0" smtClean="0"/>
              <a:t>Zichtbaar voor leerling</a:t>
            </a:r>
          </a:p>
          <a:p>
            <a:r>
              <a:rPr lang="nl-NL" dirty="0" smtClean="0"/>
              <a:t>Huiswerkomschrijving</a:t>
            </a:r>
          </a:p>
          <a:p>
            <a:r>
              <a:rPr lang="nl-NL" dirty="0" smtClean="0"/>
              <a:t>Lesstofomschrijving</a:t>
            </a:r>
          </a:p>
          <a:p>
            <a:r>
              <a:rPr lang="nl-NL" dirty="0" smtClean="0"/>
              <a:t>Lesmateriaal</a:t>
            </a:r>
          </a:p>
          <a:p>
            <a:r>
              <a:rPr lang="nl-NL" dirty="0" smtClean="0"/>
              <a:t>Opslaan</a:t>
            </a:r>
            <a:endParaRPr lang="nl-NL" dirty="0"/>
          </a:p>
        </p:txBody>
      </p:sp>
      <p:pic>
        <p:nvPicPr>
          <p:cNvPr id="17" name="Afbeelding 16"/>
          <p:cNvPicPr>
            <a:picLocks noChangeAspect="1"/>
          </p:cNvPicPr>
          <p:nvPr/>
        </p:nvPicPr>
        <p:blipFill rotWithShape="1">
          <a:blip r:embed="rId3"/>
          <a:srcRect t="13141" b="5954"/>
          <a:stretch/>
        </p:blipFill>
        <p:spPr>
          <a:xfrm>
            <a:off x="4209143" y="2249714"/>
            <a:ext cx="7695746" cy="4043407"/>
          </a:xfrm>
          <a:prstGeom prst="rect">
            <a:avLst/>
          </a:prstGeom>
        </p:spPr>
      </p:pic>
      <p:cxnSp>
        <p:nvCxnSpPr>
          <p:cNvPr id="18" name="Rechte verbindingslijn met pijl 17"/>
          <p:cNvCxnSpPr/>
          <p:nvPr/>
        </p:nvCxnSpPr>
        <p:spPr>
          <a:xfrm>
            <a:off x="2699657" y="5631543"/>
            <a:ext cx="7489372" cy="5080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8935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invoeren (4)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Klassenboek</a:t>
            </a:r>
          </a:p>
          <a:p>
            <a:r>
              <a:rPr lang="nl-NL" dirty="0" smtClean="0"/>
              <a:t>Blauwe strook</a:t>
            </a:r>
          </a:p>
          <a:p>
            <a:r>
              <a:rPr lang="nl-NL" dirty="0" smtClean="0"/>
              <a:t>Registreren van huiswerk</a:t>
            </a:r>
          </a:p>
          <a:p>
            <a:r>
              <a:rPr lang="nl-NL" dirty="0" smtClean="0"/>
              <a:t>Klik op </a:t>
            </a:r>
            <a:r>
              <a:rPr lang="nl-NL" dirty="0" smtClean="0"/>
              <a:t>“H”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12977" b="6273"/>
          <a:stretch/>
        </p:blipFill>
        <p:spPr>
          <a:xfrm>
            <a:off x="4412343" y="2278743"/>
            <a:ext cx="7356788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9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invoeren (5)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Leerling heeft huiswerk niet af</a:t>
            </a:r>
          </a:p>
          <a:p>
            <a:r>
              <a:rPr lang="nl-NL" dirty="0" smtClean="0"/>
              <a:t>Klik op “Studiewijzer”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t="12927" b="6200"/>
          <a:stretch/>
        </p:blipFill>
        <p:spPr>
          <a:xfrm>
            <a:off x="4978400" y="2264229"/>
            <a:ext cx="6773404" cy="3860800"/>
          </a:xfrm>
          <a:prstGeom prst="rect">
            <a:avLst/>
          </a:prstGeom>
        </p:spPr>
      </p:pic>
      <p:cxnSp>
        <p:nvCxnSpPr>
          <p:cNvPr id="6" name="Rechte verbindingslijn met pijl 5"/>
          <p:cNvCxnSpPr/>
          <p:nvPr/>
        </p:nvCxnSpPr>
        <p:spPr>
          <a:xfrm flipV="1">
            <a:off x="4020457" y="3106057"/>
            <a:ext cx="4325257" cy="13062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61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Huiswerk invoeren (6)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Wat ziet de </a:t>
            </a:r>
            <a:r>
              <a:rPr lang="nl-NL" dirty="0" smtClean="0"/>
              <a:t>leerling</a:t>
            </a:r>
            <a:r>
              <a:rPr lang="nl-NL" dirty="0" smtClean="0"/>
              <a:t>?</a:t>
            </a:r>
          </a:p>
          <a:p>
            <a:r>
              <a:rPr lang="nl-NL" dirty="0" smtClean="0"/>
              <a:t>Huiswerk</a:t>
            </a:r>
            <a:r>
              <a:rPr lang="nl-NL" dirty="0" smtClean="0"/>
              <a:t>, toetsen en</a:t>
            </a:r>
          </a:p>
          <a:p>
            <a:pPr marL="0" indent="0">
              <a:buNone/>
            </a:pPr>
            <a:r>
              <a:rPr lang="nl-NL" dirty="0" smtClean="0"/>
              <a:t>inleveropdrachten per </a:t>
            </a:r>
            <a:r>
              <a:rPr lang="nl-NL" dirty="0" smtClean="0"/>
              <a:t>vak</a:t>
            </a:r>
            <a:endParaRPr lang="nl-NL" dirty="0" smtClean="0"/>
          </a:p>
          <a:p>
            <a:r>
              <a:rPr lang="nl-NL" dirty="0" smtClean="0"/>
              <a:t>Huiswerk invoeren via “potloodje”</a:t>
            </a:r>
          </a:p>
          <a:p>
            <a:r>
              <a:rPr lang="nl-NL" dirty="0" smtClean="0"/>
              <a:t>Tot zover </a:t>
            </a:r>
            <a:r>
              <a:rPr lang="nl-NL" dirty="0" smtClean="0"/>
              <a:t>Huiswerk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15804" t="13621" r="14069" b="5376"/>
          <a:stretch/>
        </p:blipFill>
        <p:spPr>
          <a:xfrm>
            <a:off x="5515429" y="2278743"/>
            <a:ext cx="5718627" cy="3526971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3889828" y="2772229"/>
            <a:ext cx="2423886" cy="255451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3393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voor minimaal 2 klassen een</a:t>
            </a:r>
          </a:p>
          <a:p>
            <a:pPr marL="0" indent="0">
              <a:buNone/>
            </a:pPr>
            <a:r>
              <a:rPr lang="nl-NL" dirty="0" smtClean="0"/>
              <a:t> huiswerkopdracht</a:t>
            </a:r>
          </a:p>
          <a:p>
            <a:r>
              <a:rPr lang="nl-NL" dirty="0" smtClean="0"/>
              <a:t>1 via het vierkantje in het dashboard</a:t>
            </a:r>
          </a:p>
          <a:p>
            <a:pPr marL="0" indent="0">
              <a:buNone/>
            </a:pPr>
            <a:r>
              <a:rPr lang="nl-NL" dirty="0" smtClean="0"/>
              <a:t>(zie sheet 11, 12 en 13)</a:t>
            </a:r>
          </a:p>
          <a:p>
            <a:r>
              <a:rPr lang="nl-NL" dirty="0" smtClean="0"/>
              <a:t>1 via het potloodje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l="1251" t="12745" r="52123" b="22894"/>
          <a:stretch/>
        </p:blipFill>
        <p:spPr>
          <a:xfrm>
            <a:off x="6228272" y="2346385"/>
            <a:ext cx="5434640" cy="4364966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3795623" y="4433977"/>
            <a:ext cx="6832120" cy="931653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183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Pauze 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231" y="2603500"/>
            <a:ext cx="4243850" cy="3416300"/>
          </a:xfrm>
        </p:spPr>
      </p:pic>
    </p:spTree>
    <p:extLst>
      <p:ext uri="{BB962C8B-B14F-4D97-AF65-F5344CB8AC3E}">
        <p14:creationId xmlns:p14="http://schemas.microsoft.com/office/powerpoint/2010/main" val="610725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Toets invoeren (1)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Zie Huiswerk </a:t>
            </a:r>
            <a:r>
              <a:rPr lang="nl-NL" dirty="0" smtClean="0"/>
              <a:t>invoeren</a:t>
            </a:r>
            <a:endParaRPr lang="nl-NL" dirty="0" smtClean="0"/>
          </a:p>
          <a:p>
            <a:r>
              <a:rPr lang="nl-NL" dirty="0" smtClean="0"/>
              <a:t>Onderwerp</a:t>
            </a:r>
          </a:p>
          <a:p>
            <a:r>
              <a:rPr lang="nl-NL" dirty="0" smtClean="0"/>
              <a:t>Klik </a:t>
            </a:r>
            <a:r>
              <a:rPr lang="nl-NL" dirty="0" smtClean="0"/>
              <a:t>“Toets”</a:t>
            </a:r>
            <a:endParaRPr lang="nl-NL" dirty="0" smtClean="0"/>
          </a:p>
          <a:p>
            <a:endParaRPr lang="nl-NL" dirty="0" smtClean="0"/>
          </a:p>
          <a:p>
            <a:r>
              <a:rPr lang="nl-NL" dirty="0" err="1" smtClean="0"/>
              <a:t>Toetsomschrijving</a:t>
            </a:r>
            <a:endParaRPr lang="nl-NL" dirty="0" smtClean="0"/>
          </a:p>
          <a:p>
            <a:r>
              <a:rPr lang="nl-NL" dirty="0" smtClean="0"/>
              <a:t>Lesstofomschrijving</a:t>
            </a:r>
          </a:p>
          <a:p>
            <a:r>
              <a:rPr lang="nl-NL" dirty="0" smtClean="0"/>
              <a:t>Lesmateriaal</a:t>
            </a:r>
          </a:p>
          <a:p>
            <a:r>
              <a:rPr lang="nl-NL" dirty="0" smtClean="0"/>
              <a:t>Opslaan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13558" b="7087"/>
          <a:stretch/>
        </p:blipFill>
        <p:spPr>
          <a:xfrm>
            <a:off x="4069975" y="2222874"/>
            <a:ext cx="7697191" cy="4177552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2689412" y="3621741"/>
            <a:ext cx="2223247" cy="125505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703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doen we vandaag 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nl-NL" dirty="0" smtClean="0"/>
              <a:t>Waarom </a:t>
            </a:r>
            <a:r>
              <a:rPr lang="nl-NL" dirty="0" err="1" smtClean="0"/>
              <a:t>SomToday</a:t>
            </a:r>
            <a:r>
              <a:rPr lang="nl-NL" dirty="0" smtClean="0"/>
              <a:t>?</a:t>
            </a:r>
          </a:p>
          <a:p>
            <a:r>
              <a:rPr lang="nl-NL" dirty="0" smtClean="0"/>
              <a:t>Inloggen</a:t>
            </a:r>
          </a:p>
          <a:p>
            <a:r>
              <a:rPr lang="nl-NL" dirty="0" smtClean="0"/>
              <a:t>Dashboard</a:t>
            </a:r>
          </a:p>
          <a:p>
            <a:r>
              <a:rPr lang="nl-NL" dirty="0"/>
              <a:t>Studiewijzer aanmaken en </a:t>
            </a:r>
            <a:r>
              <a:rPr lang="nl-NL" dirty="0" smtClean="0"/>
              <a:t>indelen</a:t>
            </a:r>
          </a:p>
          <a:p>
            <a:r>
              <a:rPr lang="nl-NL" dirty="0" smtClean="0"/>
              <a:t>Huiswerk invoeren</a:t>
            </a:r>
          </a:p>
          <a:p>
            <a:r>
              <a:rPr lang="nl-NL" dirty="0" smtClean="0"/>
              <a:t>Toetsen invoeren</a:t>
            </a:r>
          </a:p>
          <a:p>
            <a:r>
              <a:rPr lang="nl-NL" dirty="0" smtClean="0"/>
              <a:t>Maken van inleveropdrachten</a:t>
            </a:r>
          </a:p>
          <a:p>
            <a:r>
              <a:rPr lang="nl-NL" dirty="0" err="1" smtClean="0"/>
              <a:t>Wikiwijs</a:t>
            </a:r>
            <a:endParaRPr lang="nl-NL" dirty="0" smtClean="0"/>
          </a:p>
          <a:p>
            <a:r>
              <a:rPr lang="nl-NL" dirty="0" smtClean="0"/>
              <a:t>Activeren uitnodiging Team Wikiwijs 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0448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Toets invoeren (2)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Woensdag 4</a:t>
            </a:r>
            <a:r>
              <a:rPr lang="nl-NL" baseline="30000" dirty="0" smtClean="0"/>
              <a:t>e</a:t>
            </a:r>
            <a:r>
              <a:rPr lang="nl-NL" dirty="0" smtClean="0"/>
              <a:t> uur toets</a:t>
            </a:r>
          </a:p>
          <a:p>
            <a:r>
              <a:rPr lang="nl-NL" dirty="0" smtClean="0"/>
              <a:t>Rode bolletjes = Toets</a:t>
            </a:r>
          </a:p>
          <a:p>
            <a:r>
              <a:rPr lang="nl-NL" dirty="0" smtClean="0"/>
              <a:t>Klik je op </a:t>
            </a:r>
            <a:r>
              <a:rPr lang="nl-NL" dirty="0" smtClean="0"/>
              <a:t>“H”</a:t>
            </a:r>
            <a:endParaRPr lang="nl-NL" dirty="0" smtClean="0"/>
          </a:p>
          <a:p>
            <a:r>
              <a:rPr lang="nl-NL" dirty="0" smtClean="0"/>
              <a:t>Klik op </a:t>
            </a:r>
            <a:r>
              <a:rPr lang="nl-NL" dirty="0" smtClean="0"/>
              <a:t>“Studiewijzer”</a:t>
            </a:r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 rotWithShape="1">
          <a:blip r:embed="rId3"/>
          <a:srcRect t="12984" b="6149"/>
          <a:stretch/>
        </p:blipFill>
        <p:spPr>
          <a:xfrm>
            <a:off x="4894729" y="2272553"/>
            <a:ext cx="6822339" cy="3747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631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Toets invoeren (3)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90708" y="2603500"/>
            <a:ext cx="8825659" cy="3416300"/>
          </a:xfrm>
        </p:spPr>
        <p:txBody>
          <a:bodyPr/>
          <a:lstStyle/>
          <a:p>
            <a:r>
              <a:rPr lang="nl-NL" dirty="0" smtClean="0"/>
              <a:t>Wat ziet de </a:t>
            </a:r>
            <a:r>
              <a:rPr lang="nl-NL" dirty="0" smtClean="0"/>
              <a:t>leerling?</a:t>
            </a:r>
            <a:endParaRPr lang="nl-NL" dirty="0" smtClean="0"/>
          </a:p>
          <a:p>
            <a:r>
              <a:rPr lang="nl-NL" dirty="0" smtClean="0"/>
              <a:t>Rode bolletje met potloodje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14951" t="14387" b="6272"/>
          <a:stretch/>
        </p:blipFill>
        <p:spPr>
          <a:xfrm>
            <a:off x="5503537" y="2259106"/>
            <a:ext cx="6221506" cy="3960159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4769223" y="3227294"/>
            <a:ext cx="1488142" cy="251011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995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Voer voor minimaal 2 klassen een toets in</a:t>
            </a:r>
          </a:p>
          <a:p>
            <a:r>
              <a:rPr lang="nl-NL" dirty="0" smtClean="0"/>
              <a:t>1 via het vierkantje in het dashboard </a:t>
            </a:r>
          </a:p>
          <a:p>
            <a:pPr marL="0" indent="0">
              <a:buNone/>
            </a:pPr>
            <a:r>
              <a:rPr lang="nl-NL" dirty="0" smtClean="0"/>
              <a:t>(zie sheets 19 en 20)</a:t>
            </a:r>
          </a:p>
          <a:p>
            <a:r>
              <a:rPr lang="nl-NL" dirty="0" smtClean="0"/>
              <a:t>1 via het potloodje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1251" t="12745" r="52123" b="22894"/>
          <a:stretch/>
        </p:blipFill>
        <p:spPr>
          <a:xfrm>
            <a:off x="6228272" y="2346385"/>
            <a:ext cx="5434640" cy="4364966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3881887" y="4071668"/>
            <a:ext cx="6797615" cy="181154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31799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Maken van inleveropdrachten (1)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Zie huiswerk en</a:t>
            </a:r>
          </a:p>
          <a:p>
            <a:pPr marL="0" indent="0">
              <a:buNone/>
            </a:pPr>
            <a:r>
              <a:rPr lang="nl-NL" dirty="0" smtClean="0"/>
              <a:t>toets invoeren</a:t>
            </a:r>
          </a:p>
          <a:p>
            <a:r>
              <a:rPr lang="nl-NL" dirty="0" smtClean="0"/>
              <a:t>Onderwerp</a:t>
            </a:r>
          </a:p>
          <a:p>
            <a:r>
              <a:rPr lang="nl-NL" dirty="0" smtClean="0"/>
              <a:t>Alle afspraken</a:t>
            </a:r>
          </a:p>
          <a:p>
            <a:r>
              <a:rPr lang="nl-NL" dirty="0" smtClean="0"/>
              <a:t>Datum</a:t>
            </a:r>
          </a:p>
          <a:p>
            <a:r>
              <a:rPr lang="nl-NL" dirty="0" smtClean="0"/>
              <a:t>Inleverperiodes</a:t>
            </a:r>
          </a:p>
          <a:p>
            <a:r>
              <a:rPr lang="nl-NL" dirty="0" smtClean="0"/>
              <a:t>Huiswerkomschrijving</a:t>
            </a:r>
          </a:p>
          <a:p>
            <a:r>
              <a:rPr lang="nl-NL" dirty="0" smtClean="0"/>
              <a:t>Lesstofomschrijving</a:t>
            </a:r>
          </a:p>
          <a:p>
            <a:r>
              <a:rPr lang="nl-NL" dirty="0"/>
              <a:t>L</a:t>
            </a:r>
            <a:r>
              <a:rPr lang="nl-NL" dirty="0" smtClean="0"/>
              <a:t>esmateriaal</a:t>
            </a:r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12696" b="6656"/>
          <a:stretch/>
        </p:blipFill>
        <p:spPr>
          <a:xfrm>
            <a:off x="4392705" y="2303556"/>
            <a:ext cx="7461775" cy="4016188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 flipV="1">
            <a:off x="3442447" y="4464424"/>
            <a:ext cx="2492188" cy="161364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400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Maken van </a:t>
            </a:r>
            <a:r>
              <a:rPr lang="nl-NL" dirty="0" smtClean="0"/>
              <a:t>inleveropdrachten (2)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Inleverperiodes</a:t>
            </a:r>
          </a:p>
          <a:p>
            <a:r>
              <a:rPr lang="nl-NL" dirty="0" smtClean="0"/>
              <a:t>Inleverperiode </a:t>
            </a:r>
          </a:p>
          <a:p>
            <a:pPr marL="0" indent="0">
              <a:buNone/>
            </a:pPr>
            <a:r>
              <a:rPr lang="nl-NL" dirty="0"/>
              <a:t>t</a:t>
            </a:r>
            <a:r>
              <a:rPr lang="nl-NL" dirty="0" smtClean="0"/>
              <a:t>oevoegen</a:t>
            </a:r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13532" b="5944"/>
          <a:stretch/>
        </p:blipFill>
        <p:spPr>
          <a:xfrm>
            <a:off x="4303059" y="2277034"/>
            <a:ext cx="7369207" cy="4195109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3209365" y="3370729"/>
            <a:ext cx="5988423" cy="243840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6645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Maken van </a:t>
            </a:r>
            <a:r>
              <a:rPr lang="nl-NL" dirty="0" smtClean="0"/>
              <a:t>inleveropdrachten (3)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Omschrijving</a:t>
            </a:r>
          </a:p>
          <a:p>
            <a:r>
              <a:rPr lang="nl-NL" dirty="0" smtClean="0"/>
              <a:t>Geldig van</a:t>
            </a:r>
          </a:p>
          <a:p>
            <a:r>
              <a:rPr lang="nl-NL" dirty="0" smtClean="0"/>
              <a:t>Geldig tot</a:t>
            </a:r>
          </a:p>
          <a:p>
            <a:r>
              <a:rPr lang="nl-NL" dirty="0" smtClean="0"/>
              <a:t>Waarschuwingstijd</a:t>
            </a:r>
          </a:p>
          <a:p>
            <a:r>
              <a:rPr lang="nl-NL" dirty="0" smtClean="0"/>
              <a:t>Zichtbaar voor leerlingen</a:t>
            </a:r>
          </a:p>
          <a:p>
            <a:r>
              <a:rPr lang="nl-NL" dirty="0" smtClean="0"/>
              <a:t>Ontvang berichten van </a:t>
            </a:r>
          </a:p>
          <a:p>
            <a:pPr marL="0" indent="0">
              <a:buNone/>
            </a:pPr>
            <a:r>
              <a:rPr lang="nl-NL" dirty="0"/>
              <a:t>i</a:t>
            </a:r>
            <a:r>
              <a:rPr lang="nl-NL" dirty="0" smtClean="0"/>
              <a:t>nleveringen </a:t>
            </a:r>
          </a:p>
          <a:p>
            <a:r>
              <a:rPr lang="nl-NL" dirty="0" smtClean="0"/>
              <a:t>Opslaan</a:t>
            </a:r>
          </a:p>
          <a:p>
            <a:r>
              <a:rPr lang="nl-NL" dirty="0" smtClean="0"/>
              <a:t>Opslaan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33849" t="31344" r="5912" b="5220"/>
          <a:stretch/>
        </p:blipFill>
        <p:spPr>
          <a:xfrm>
            <a:off x="5091953" y="2310652"/>
            <a:ext cx="6759388" cy="4001995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2599765" y="5396753"/>
            <a:ext cx="7380848" cy="12550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35043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Maken van </a:t>
            </a:r>
            <a:r>
              <a:rPr lang="nl-NL" dirty="0" smtClean="0"/>
              <a:t>inleveropdrachten (4)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Dashboard</a:t>
            </a:r>
          </a:p>
          <a:p>
            <a:r>
              <a:rPr lang="nl-NL" dirty="0" smtClean="0"/>
              <a:t>Inleverperiodes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t="12191" b="6967"/>
          <a:stretch/>
        </p:blipFill>
        <p:spPr>
          <a:xfrm>
            <a:off x="4536140" y="2241176"/>
            <a:ext cx="7218841" cy="4052048"/>
          </a:xfrm>
          <a:prstGeom prst="rect">
            <a:avLst/>
          </a:prstGeom>
        </p:spPr>
      </p:pic>
      <p:cxnSp>
        <p:nvCxnSpPr>
          <p:cNvPr id="6" name="Rechte verbindingslijn met pijl 5"/>
          <p:cNvCxnSpPr/>
          <p:nvPr/>
        </p:nvCxnSpPr>
        <p:spPr>
          <a:xfrm flipV="1">
            <a:off x="3496235" y="3137647"/>
            <a:ext cx="4267200" cy="161365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3305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Maken van </a:t>
            </a:r>
            <a:r>
              <a:rPr lang="nl-NL" dirty="0" smtClean="0"/>
              <a:t>inleveropdrachten (5)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Inleverperioden</a:t>
            </a:r>
          </a:p>
          <a:p>
            <a:r>
              <a:rPr lang="nl-NL" dirty="0" smtClean="0"/>
              <a:t>Inleveringen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3"/>
          <a:srcRect t="12934" r="10175" b="14721"/>
          <a:stretch/>
        </p:blipFill>
        <p:spPr>
          <a:xfrm>
            <a:off x="5567783" y="3119718"/>
            <a:ext cx="5880847" cy="3316940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4"/>
          <a:srcRect t="37108" r="21138" b="10246"/>
          <a:stretch/>
        </p:blipFill>
        <p:spPr>
          <a:xfrm>
            <a:off x="875182" y="4274110"/>
            <a:ext cx="4385234" cy="2348006"/>
          </a:xfrm>
          <a:prstGeom prst="rect">
            <a:avLst/>
          </a:prstGeom>
        </p:spPr>
      </p:pic>
      <p:cxnSp>
        <p:nvCxnSpPr>
          <p:cNvPr id="9" name="Rechte verbindingslijn met pijl 8"/>
          <p:cNvCxnSpPr/>
          <p:nvPr/>
        </p:nvCxnSpPr>
        <p:spPr>
          <a:xfrm flipH="1">
            <a:off x="1470212" y="3406588"/>
            <a:ext cx="1097432" cy="905062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/>
          <p:cNvCxnSpPr/>
          <p:nvPr/>
        </p:nvCxnSpPr>
        <p:spPr>
          <a:xfrm>
            <a:off x="3567953" y="2953871"/>
            <a:ext cx="2330823" cy="135777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4830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Maken van inleveropdrachten </a:t>
            </a:r>
            <a:r>
              <a:rPr lang="nl-NL" dirty="0" smtClean="0"/>
              <a:t>(6)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Wat ziet een leerling?</a:t>
            </a:r>
          </a:p>
          <a:p>
            <a:r>
              <a:rPr lang="nl-NL" dirty="0" smtClean="0"/>
              <a:t>Inleveropdracht per vak</a:t>
            </a:r>
          </a:p>
          <a:p>
            <a:r>
              <a:rPr lang="nl-NL" dirty="0" smtClean="0"/>
              <a:t>Inleveren</a:t>
            </a:r>
          </a:p>
          <a:p>
            <a:endParaRPr lang="nl-NL" dirty="0" smtClean="0"/>
          </a:p>
          <a:p>
            <a:endParaRPr lang="nl-NL" dirty="0" smtClean="0"/>
          </a:p>
          <a:p>
            <a:endParaRPr lang="nl-NL" dirty="0" smtClean="0"/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l="15245" t="11880" r="13861" b="10316"/>
          <a:stretch/>
        </p:blipFill>
        <p:spPr>
          <a:xfrm>
            <a:off x="5089796" y="2603500"/>
            <a:ext cx="5967492" cy="3950208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 flipV="1">
            <a:off x="4407408" y="2976710"/>
            <a:ext cx="2761488" cy="16882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Rechte verbindingslijn met pijl 9"/>
          <p:cNvCxnSpPr/>
          <p:nvPr/>
        </p:nvCxnSpPr>
        <p:spPr>
          <a:xfrm>
            <a:off x="2884869" y="3602736"/>
            <a:ext cx="4284027" cy="74709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95415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een inleveropdracht aan voor een klas. 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r>
              <a:rPr lang="nl-NL" dirty="0" smtClean="0"/>
              <a:t>Als je dit gedaan hebt, start je de laptop opnieuw op!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2"/>
          <a:srcRect t="30723" r="63367" b="6789"/>
          <a:stretch/>
        </p:blipFill>
        <p:spPr>
          <a:xfrm>
            <a:off x="7867774" y="2396705"/>
            <a:ext cx="3777887" cy="3623095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7608498" y="4054415"/>
            <a:ext cx="3088257" cy="150099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4967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Waarom </a:t>
            </a:r>
            <a:r>
              <a:rPr lang="nl-NL" dirty="0" err="1" smtClean="0"/>
              <a:t>SomToday</a:t>
            </a:r>
            <a:r>
              <a:rPr lang="nl-NL" dirty="0" smtClean="0"/>
              <a:t>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1 </a:t>
            </a:r>
            <a:r>
              <a:rPr lang="nl-NL" dirty="0" smtClean="0"/>
              <a:t>Systeem</a:t>
            </a:r>
            <a:endParaRPr lang="nl-NL" dirty="0" smtClean="0"/>
          </a:p>
          <a:p>
            <a:r>
              <a:rPr lang="nl-NL" dirty="0"/>
              <a:t>Gescheiden accounts voor leerlingen en </a:t>
            </a:r>
            <a:r>
              <a:rPr lang="nl-NL" dirty="0" smtClean="0"/>
              <a:t>ouders</a:t>
            </a:r>
            <a:endParaRPr lang="nl-NL" dirty="0" smtClean="0"/>
          </a:p>
          <a:p>
            <a:r>
              <a:rPr lang="nl-NL" dirty="0" smtClean="0"/>
              <a:t>Meer transparantie in huiswerk en </a:t>
            </a:r>
            <a:r>
              <a:rPr lang="nl-NL" dirty="0" smtClean="0"/>
              <a:t>toetsen</a:t>
            </a:r>
            <a:endParaRPr lang="nl-NL" dirty="0" smtClean="0"/>
          </a:p>
          <a:p>
            <a:r>
              <a:rPr lang="nl-NL" dirty="0"/>
              <a:t>Makkelijker uniform te handelen en lesstof te delen </a:t>
            </a:r>
            <a:r>
              <a:rPr lang="nl-NL" dirty="0" smtClean="0"/>
              <a:t>binnen de </a:t>
            </a:r>
            <a:r>
              <a:rPr lang="nl-NL" dirty="0" smtClean="0"/>
              <a:t>sectie</a:t>
            </a:r>
            <a:endParaRPr lang="nl-NL" dirty="0"/>
          </a:p>
          <a:p>
            <a:r>
              <a:rPr lang="nl-NL" dirty="0" smtClean="0"/>
              <a:t>Gebruiksvriendelijk voor </a:t>
            </a:r>
            <a:r>
              <a:rPr lang="nl-NL" dirty="0" smtClean="0"/>
              <a:t>leerlingen/ouders/docenten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566555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Wikiwijs (1)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Waarom?</a:t>
            </a:r>
          </a:p>
          <a:p>
            <a:r>
              <a:rPr lang="nl-NL" dirty="0" smtClean="0"/>
              <a:t>Functie Wikiwijs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34687" r="72436" b="11953"/>
          <a:stretch/>
        </p:blipFill>
        <p:spPr>
          <a:xfrm>
            <a:off x="1663557" y="3578352"/>
            <a:ext cx="2268363" cy="2468880"/>
          </a:xfrm>
          <a:prstGeom prst="rect">
            <a:avLst/>
          </a:prstGeom>
        </p:spPr>
      </p:pic>
      <p:cxnSp>
        <p:nvCxnSpPr>
          <p:cNvPr id="5" name="Rechte verbindingslijn met pijl 4"/>
          <p:cNvCxnSpPr/>
          <p:nvPr/>
        </p:nvCxnSpPr>
        <p:spPr>
          <a:xfrm>
            <a:off x="4718304" y="4787138"/>
            <a:ext cx="2304288" cy="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innovatieimpulsonderwijs.nl/wp-content/uploads/2014/11/wikiwijs-300x300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565" y="3384042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554261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Wikiwijs (2)</a:t>
            </a:r>
            <a:endParaRPr lang="nl-NL" dirty="0"/>
          </a:p>
        </p:txBody>
      </p:sp>
      <p:sp>
        <p:nvSpPr>
          <p:cNvPr id="9" name="Tijdelijke aanduiding voor tekst 8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r>
              <a:rPr lang="nl-NL" dirty="0"/>
              <a:t>Inloggen in Som                                        Klik op </a:t>
            </a:r>
            <a:r>
              <a:rPr lang="nl-NL" dirty="0" smtClean="0"/>
              <a:t>“Het </a:t>
            </a:r>
            <a:r>
              <a:rPr lang="nl-NL" dirty="0" err="1" smtClean="0"/>
              <a:t>Hooghuis</a:t>
            </a:r>
            <a:r>
              <a:rPr lang="nl-NL" dirty="0" smtClean="0"/>
              <a:t>”</a:t>
            </a:r>
            <a:endParaRPr lang="nl-NL" dirty="0"/>
          </a:p>
        </p:txBody>
      </p:sp>
      <p:pic>
        <p:nvPicPr>
          <p:cNvPr id="5" name="Afbeelding 4" descr="Knipsel.PNG"/>
          <p:cNvPicPr>
            <a:picLocks noChangeAspect="1"/>
          </p:cNvPicPr>
          <p:nvPr/>
        </p:nvPicPr>
        <p:blipFill rotWithShape="1">
          <a:blip r:embed="rId3"/>
          <a:srcRect b="7952"/>
          <a:stretch/>
        </p:blipFill>
        <p:spPr>
          <a:xfrm>
            <a:off x="535918" y="3068656"/>
            <a:ext cx="4305254" cy="2762801"/>
          </a:xfrm>
          <a:prstGeom prst="rect">
            <a:avLst/>
          </a:prstGeom>
        </p:spPr>
      </p:pic>
      <p:pic>
        <p:nvPicPr>
          <p:cNvPr id="6" name="Afbeelding 5" descr="knipsel 2l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0881" y="3068656"/>
            <a:ext cx="4615314" cy="2640952"/>
          </a:xfrm>
          <a:prstGeom prst="rect">
            <a:avLst/>
          </a:prstGeom>
        </p:spPr>
      </p:pic>
      <p:sp>
        <p:nvSpPr>
          <p:cNvPr id="7" name="Pijl-omlaag 6"/>
          <p:cNvSpPr/>
          <p:nvPr/>
        </p:nvSpPr>
        <p:spPr>
          <a:xfrm rot="1500000">
            <a:off x="9512864" y="4083153"/>
            <a:ext cx="208757" cy="977900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8187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Wikiwijs </a:t>
            </a:r>
            <a:r>
              <a:rPr lang="nl-NL" dirty="0" smtClean="0"/>
              <a:t>(3)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 anchor="t">
            <a:normAutofit fontScale="25000" lnSpcReduction="20000"/>
          </a:bodyPr>
          <a:lstStyle/>
          <a:p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Open een nieuw tabblad in de browser</a:t>
            </a:r>
          </a:p>
          <a:p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Ga naar:   </a:t>
            </a:r>
            <a:r>
              <a:rPr lang="nl-NL" sz="5600" b="1" dirty="0">
                <a:solidFill>
                  <a:schemeClr val="tx1"/>
                </a:solidFill>
                <a:latin typeface="Century Gothic" charset="0"/>
              </a:rPr>
              <a:t>maken.wikiwijs.nl</a:t>
            </a:r>
          </a:p>
          <a:p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Eerste keer inloggen: gegevens invullen, ook </a:t>
            </a:r>
            <a:endParaRPr lang="nl-NL" sz="5600" dirty="0">
              <a:solidFill>
                <a:schemeClr val="tx1"/>
              </a:solidFill>
              <a:latin typeface="Century Gothic" charset="0"/>
            </a:endParaRPr>
          </a:p>
          <a:p>
            <a:pPr marL="0" indent="0">
              <a:buNone/>
            </a:pPr>
            <a:r>
              <a:rPr lang="nl-NL" sz="5600" dirty="0" smtClean="0">
                <a:solidFill>
                  <a:schemeClr val="tx1"/>
                </a:solidFill>
                <a:latin typeface="Century Gothic" charset="0"/>
              </a:rPr>
              <a:t>emailadres!</a:t>
            </a:r>
            <a:endParaRPr lang="nl-NL" sz="5600" dirty="0">
              <a:solidFill>
                <a:schemeClr val="tx1"/>
              </a:solidFill>
              <a:latin typeface="Century Gothic" charset="0"/>
            </a:endParaRPr>
          </a:p>
          <a:p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Je  ontvangt een email om je account </a:t>
            </a:r>
            <a:r>
              <a:rPr lang="nl-NL" sz="5600" dirty="0" smtClean="0">
                <a:solidFill>
                  <a:schemeClr val="tx1"/>
                </a:solidFill>
                <a:latin typeface="Century Gothic" charset="0"/>
              </a:rPr>
              <a:t>te </a:t>
            </a:r>
          </a:p>
          <a:p>
            <a:pPr marL="0" indent="0">
              <a:buNone/>
            </a:pPr>
            <a:r>
              <a:rPr lang="nl-NL" sz="5600" dirty="0" smtClean="0">
                <a:solidFill>
                  <a:schemeClr val="tx1"/>
                </a:solidFill>
                <a:latin typeface="Century Gothic" charset="0"/>
              </a:rPr>
              <a:t>activeren</a:t>
            </a:r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: activeer je account; dit doe je </a:t>
            </a:r>
            <a:r>
              <a:rPr lang="nl-NL" sz="5600" dirty="0" smtClean="0">
                <a:solidFill>
                  <a:schemeClr val="tx1"/>
                </a:solidFill>
                <a:latin typeface="Century Gothic" charset="0"/>
              </a:rPr>
              <a:t>eenmalig</a:t>
            </a:r>
            <a:endParaRPr lang="nl-NL" sz="5600" dirty="0">
              <a:solidFill>
                <a:schemeClr val="tx1"/>
              </a:solidFill>
              <a:latin typeface="Century Gothic" charset="0"/>
            </a:endParaRPr>
          </a:p>
          <a:p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Je </a:t>
            </a:r>
            <a:r>
              <a:rPr lang="nl-NL" sz="5600" dirty="0" smtClean="0">
                <a:solidFill>
                  <a:schemeClr val="tx1"/>
                </a:solidFill>
                <a:latin typeface="Century Gothic" charset="0"/>
              </a:rPr>
              <a:t>bent </a:t>
            </a:r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ingelogd bij </a:t>
            </a:r>
            <a:r>
              <a:rPr lang="nl-NL" sz="5600" dirty="0" err="1">
                <a:solidFill>
                  <a:schemeClr val="tx1"/>
                </a:solidFill>
                <a:latin typeface="Century Gothic" charset="0"/>
              </a:rPr>
              <a:t>WikiWijs</a:t>
            </a:r>
            <a:endParaRPr lang="nl-NL" sz="5600" dirty="0">
              <a:solidFill>
                <a:schemeClr val="tx1"/>
              </a:solidFill>
              <a:latin typeface="Century Gothic" charset="0"/>
            </a:endParaRPr>
          </a:p>
          <a:p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Altijd op deze manier  inloggen: </a:t>
            </a:r>
          </a:p>
          <a:p>
            <a:pPr marL="0" indent="0">
              <a:buNone/>
            </a:pPr>
            <a:r>
              <a:rPr lang="nl-NL" sz="5600" dirty="0">
                <a:solidFill>
                  <a:schemeClr val="tx1"/>
                </a:solidFill>
                <a:latin typeface="Century Gothic" charset="0"/>
              </a:rPr>
              <a:t>        </a:t>
            </a:r>
            <a:r>
              <a:rPr lang="nl-NL" sz="5600" b="1" dirty="0">
                <a:solidFill>
                  <a:schemeClr val="tx1"/>
                </a:solidFill>
                <a:latin typeface="Century Gothic" charset="0"/>
              </a:rPr>
              <a:t> </a:t>
            </a:r>
          </a:p>
          <a:p>
            <a:pPr marL="0" indent="0">
              <a:buNone/>
            </a:pPr>
            <a:r>
              <a:rPr lang="nl-NL" sz="5600" b="1" dirty="0">
                <a:solidFill>
                  <a:schemeClr val="tx1"/>
                </a:solidFill>
                <a:latin typeface="Century Gothic" charset="0"/>
              </a:rPr>
              <a:t>            Som        </a:t>
            </a:r>
            <a:r>
              <a:rPr lang="nl-NL" sz="5600" b="1" dirty="0" smtClean="0">
                <a:solidFill>
                  <a:schemeClr val="tx1"/>
                </a:solidFill>
                <a:latin typeface="Century Gothic" charset="0"/>
              </a:rPr>
              <a:t>nieuw tabblad         </a:t>
            </a:r>
            <a:r>
              <a:rPr lang="nl-NL" sz="5600" b="1" dirty="0">
                <a:solidFill>
                  <a:schemeClr val="tx1"/>
                </a:solidFill>
                <a:latin typeface="Century Gothic" charset="0"/>
              </a:rPr>
              <a:t>maken.wikiwijs.nl</a:t>
            </a:r>
          </a:p>
          <a:p>
            <a:endParaRPr lang="nl-NL" dirty="0">
              <a:solidFill>
                <a:srgbClr val="B31166"/>
              </a:solidFill>
              <a:latin typeface="Century Gothic" charset="0"/>
            </a:endParaRPr>
          </a:p>
          <a:p>
            <a:pPr marL="0" indent="0">
              <a:buNone/>
            </a:pPr>
            <a:r>
              <a:rPr lang="nl-NL" dirty="0">
                <a:solidFill>
                  <a:srgbClr val="B31166"/>
                </a:solidFill>
                <a:latin typeface="Century Gothic" charset="0"/>
              </a:rPr>
              <a:t> </a:t>
            </a:r>
          </a:p>
          <a:p>
            <a:endParaRPr lang="nl-NL" dirty="0">
              <a:solidFill>
                <a:srgbClr val="000000"/>
              </a:solidFill>
              <a:latin typeface="Century Gothic" charset="0"/>
            </a:endParaRPr>
          </a:p>
        </p:txBody>
      </p:sp>
      <p:pic>
        <p:nvPicPr>
          <p:cNvPr id="4" name="Afbeelding 3" descr="WikiWijs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087" y="2575959"/>
            <a:ext cx="4751532" cy="3836245"/>
          </a:xfrm>
          <a:prstGeom prst="rect">
            <a:avLst/>
          </a:prstGeom>
        </p:spPr>
      </p:pic>
      <p:sp>
        <p:nvSpPr>
          <p:cNvPr id="6" name="Pijl-rechts 5"/>
          <p:cNvSpPr/>
          <p:nvPr/>
        </p:nvSpPr>
        <p:spPr>
          <a:xfrm>
            <a:off x="2316928" y="5335983"/>
            <a:ext cx="249186" cy="98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7" name="Pijl-rechts 6"/>
          <p:cNvSpPr/>
          <p:nvPr/>
        </p:nvSpPr>
        <p:spPr>
          <a:xfrm>
            <a:off x="3914858" y="5345933"/>
            <a:ext cx="249186" cy="984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35728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Wikiwijs </a:t>
            </a:r>
            <a:r>
              <a:rPr lang="nl-NL" dirty="0" smtClean="0"/>
              <a:t>(4)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nl-NL" dirty="0"/>
              <a:t>Zorg dat je de uitnodiging om toegevoegd te worden aan een team van </a:t>
            </a:r>
            <a:r>
              <a:rPr lang="nl-NL" dirty="0" err="1"/>
              <a:t>WikiWijs</a:t>
            </a:r>
            <a:r>
              <a:rPr lang="nl-NL" dirty="0"/>
              <a:t> </a:t>
            </a:r>
            <a:r>
              <a:rPr lang="nl-NL" dirty="0" smtClean="0"/>
              <a:t>activeert!</a:t>
            </a:r>
            <a:endParaRPr lang="nl-NL" dirty="0"/>
          </a:p>
          <a:p>
            <a:r>
              <a:rPr lang="nl-NL" dirty="0"/>
              <a:t>Klik daarvoor op de link</a:t>
            </a:r>
          </a:p>
          <a:p>
            <a:pPr marL="0" indent="0">
              <a:buNone/>
            </a:pPr>
            <a:r>
              <a:rPr lang="nl-NL" dirty="0"/>
              <a:t>     </a:t>
            </a:r>
          </a:p>
          <a:p>
            <a:endParaRPr lang="nl-NL" dirty="0"/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  <a:p>
            <a:endParaRPr lang="nl-NL" dirty="0"/>
          </a:p>
          <a:p>
            <a:r>
              <a:rPr lang="nl-NL" dirty="0"/>
              <a:t>Log in bij </a:t>
            </a:r>
            <a:r>
              <a:rPr lang="nl-NL" dirty="0" err="1"/>
              <a:t>WikiWijs</a:t>
            </a:r>
            <a:r>
              <a:rPr lang="nl-NL" dirty="0"/>
              <a:t>:  </a:t>
            </a:r>
            <a:r>
              <a:rPr lang="nl-NL" b="1" dirty="0"/>
              <a:t>Som        nieuw tabblad  in browser       maken.wikiwijs.nl</a:t>
            </a:r>
          </a:p>
        </p:txBody>
      </p:sp>
      <p:cxnSp>
        <p:nvCxnSpPr>
          <p:cNvPr id="5" name="Rechte verbindingslijn met pijl 4"/>
          <p:cNvCxnSpPr/>
          <p:nvPr/>
        </p:nvCxnSpPr>
        <p:spPr>
          <a:xfrm>
            <a:off x="4208106" y="5654351"/>
            <a:ext cx="3172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Rechte verbindingslijn met pijl 5"/>
          <p:cNvCxnSpPr/>
          <p:nvPr/>
        </p:nvCxnSpPr>
        <p:spPr>
          <a:xfrm>
            <a:off x="7523583" y="5654351"/>
            <a:ext cx="317241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Afbeelding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726" y="3129776"/>
            <a:ext cx="5873616" cy="1998300"/>
          </a:xfrm>
          <a:prstGeom prst="rect">
            <a:avLst/>
          </a:prstGeom>
        </p:spPr>
      </p:pic>
      <p:cxnSp>
        <p:nvCxnSpPr>
          <p:cNvPr id="8" name="Rechte verbindingslijn met pijl 7"/>
          <p:cNvCxnSpPr/>
          <p:nvPr/>
        </p:nvCxnSpPr>
        <p:spPr>
          <a:xfrm>
            <a:off x="3825551" y="3555141"/>
            <a:ext cx="541175" cy="756509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7824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Wikiwijs (5)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Bespreek met je vakgroep de indeling binnen Wikiwijs</a:t>
            </a:r>
          </a:p>
          <a:p>
            <a:r>
              <a:rPr lang="nl-NL" dirty="0" smtClean="0"/>
              <a:t>Bepaal met elkaar welke keuzes jullie willen maken</a:t>
            </a:r>
          </a:p>
          <a:p>
            <a:r>
              <a:rPr lang="nl-NL" dirty="0" smtClean="0"/>
              <a:t>Wat wil je in Wikiwijs en wat niet?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21588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Wikiwijs (6)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 smtClean="0"/>
              <a:t>Aanspreekpunt Wikiwijs binnen de vakgroep</a:t>
            </a:r>
          </a:p>
          <a:p>
            <a:r>
              <a:rPr lang="nl-NL" dirty="0" smtClean="0"/>
              <a:t>Engels - Kim C.				Maatschappijleer 1 en 2 - Olé</a:t>
            </a:r>
          </a:p>
          <a:p>
            <a:r>
              <a:rPr lang="nl-NL" dirty="0" smtClean="0"/>
              <a:t>Nederlands – Sandra 			Aardrijkskunde – Alphons/Boyd</a:t>
            </a:r>
          </a:p>
          <a:p>
            <a:r>
              <a:rPr lang="nl-NL" dirty="0" smtClean="0"/>
              <a:t>Duits – </a:t>
            </a:r>
            <a:r>
              <a:rPr lang="nl-NL" dirty="0" err="1" smtClean="0"/>
              <a:t>Weemke</a:t>
            </a:r>
            <a:r>
              <a:rPr lang="nl-NL" dirty="0" smtClean="0"/>
              <a:t> 				Tekenen - Theo</a:t>
            </a:r>
          </a:p>
          <a:p>
            <a:r>
              <a:rPr lang="nl-NL" dirty="0" smtClean="0"/>
              <a:t>Wiskunde – Harold			Economie - Milou</a:t>
            </a:r>
          </a:p>
          <a:p>
            <a:r>
              <a:rPr lang="nl-NL" dirty="0" smtClean="0"/>
              <a:t>Biologie – Roland				Natuur &amp; Gezondheid - Yvonne</a:t>
            </a:r>
          </a:p>
          <a:p>
            <a:r>
              <a:rPr lang="nl-NL" dirty="0" err="1" smtClean="0"/>
              <a:t>Nask</a:t>
            </a:r>
            <a:r>
              <a:rPr lang="nl-NL" dirty="0" smtClean="0"/>
              <a:t> – Patrick				Natuur &amp; Techniek - Ruud</a:t>
            </a:r>
          </a:p>
          <a:p>
            <a:r>
              <a:rPr lang="nl-NL" dirty="0" smtClean="0"/>
              <a:t>Geschiedenis - Olé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806354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Inloopspreekuren: </a:t>
            </a:r>
            <a:r>
              <a:rPr lang="nl-NL" dirty="0" smtClean="0"/>
              <a:t>Stadion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/>
        <p:txBody>
          <a:bodyPr vert="horz" lIns="91440" tIns="45720" rIns="91440" bIns="45720" rtlCol="0" anchor="t"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0" indent="0">
              <a:buNone/>
            </a:pPr>
            <a:r>
              <a:rPr lang="nl-NL" b="1" dirty="0" smtClean="0"/>
              <a:t>Lokaal 0.02</a:t>
            </a:r>
            <a:endParaRPr lang="nl-NL" dirty="0"/>
          </a:p>
          <a:p>
            <a:r>
              <a:rPr lang="nl-NL" sz="1500" dirty="0"/>
              <a:t>Maandag            </a:t>
            </a:r>
            <a:r>
              <a:rPr lang="nl-NL" sz="1500" dirty="0" smtClean="0"/>
              <a:t>2</a:t>
            </a:r>
            <a:r>
              <a:rPr lang="nl-NL" sz="1500" baseline="30000" dirty="0" smtClean="0"/>
              <a:t>e</a:t>
            </a:r>
            <a:r>
              <a:rPr lang="nl-NL" sz="1500" dirty="0"/>
              <a:t> </a:t>
            </a:r>
            <a:r>
              <a:rPr lang="nl-NL" sz="1500" dirty="0" smtClean="0"/>
              <a:t>uur</a:t>
            </a:r>
            <a:r>
              <a:rPr lang="nl-NL" sz="1500" dirty="0"/>
              <a:t> </a:t>
            </a:r>
            <a:r>
              <a:rPr lang="nl-NL" sz="1500" dirty="0" smtClean="0"/>
              <a:t>Milou Bijveld</a:t>
            </a:r>
            <a:endParaRPr lang="nl-NL" sz="1500" dirty="0"/>
          </a:p>
          <a:p>
            <a:pPr marL="0" indent="0">
              <a:buNone/>
            </a:pPr>
            <a:endParaRPr lang="nl-NL" sz="1500" dirty="0"/>
          </a:p>
          <a:p>
            <a:r>
              <a:rPr lang="nl-NL" sz="1500" dirty="0"/>
              <a:t>Dinsdag               </a:t>
            </a:r>
            <a:r>
              <a:rPr lang="nl-NL" sz="1500" dirty="0" smtClean="0"/>
              <a:t>5</a:t>
            </a:r>
            <a:r>
              <a:rPr lang="nl-NL" sz="1500" baseline="30000" dirty="0" smtClean="0"/>
              <a:t>e</a:t>
            </a:r>
            <a:r>
              <a:rPr lang="nl-NL" sz="1500" dirty="0"/>
              <a:t> </a:t>
            </a:r>
            <a:r>
              <a:rPr lang="nl-NL" sz="1500" dirty="0" smtClean="0"/>
              <a:t>uur</a:t>
            </a:r>
            <a:r>
              <a:rPr lang="nl-NL" sz="1500" dirty="0"/>
              <a:t> </a:t>
            </a:r>
            <a:r>
              <a:rPr lang="nl-NL" sz="1500" dirty="0" smtClean="0"/>
              <a:t>Sanne van der Linden</a:t>
            </a:r>
          </a:p>
          <a:p>
            <a:endParaRPr lang="nl-NL" sz="1500" dirty="0"/>
          </a:p>
          <a:p>
            <a:r>
              <a:rPr lang="nl-NL" sz="1500" dirty="0"/>
              <a:t>Dinsdag               </a:t>
            </a:r>
            <a:r>
              <a:rPr lang="nl-NL" sz="1500" dirty="0" smtClean="0"/>
              <a:t>5</a:t>
            </a:r>
            <a:r>
              <a:rPr lang="nl-NL" sz="1500" baseline="30000" dirty="0" smtClean="0"/>
              <a:t>e</a:t>
            </a:r>
            <a:r>
              <a:rPr lang="nl-NL" sz="1500" dirty="0"/>
              <a:t> </a:t>
            </a:r>
            <a:r>
              <a:rPr lang="nl-NL" sz="1500" dirty="0" smtClean="0"/>
              <a:t>uur</a:t>
            </a:r>
            <a:r>
              <a:rPr lang="nl-NL" sz="1500" dirty="0"/>
              <a:t> </a:t>
            </a:r>
            <a:r>
              <a:rPr lang="nl-NL" sz="1500" dirty="0" smtClean="0"/>
              <a:t>Bart Vogels</a:t>
            </a:r>
            <a:endParaRPr lang="nl-NL" sz="15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endParaRPr lang="nl-NL" dirty="0"/>
          </a:p>
          <a:p>
            <a:endParaRPr lang="nl-NL" dirty="0"/>
          </a:p>
          <a:p>
            <a:r>
              <a:rPr lang="nl-NL" sz="1500" dirty="0" smtClean="0"/>
              <a:t>Woensdag		1</a:t>
            </a:r>
            <a:r>
              <a:rPr lang="nl-NL" sz="1500" baseline="30000" dirty="0" smtClean="0"/>
              <a:t>e</a:t>
            </a:r>
            <a:r>
              <a:rPr lang="nl-NL" sz="1500" dirty="0"/>
              <a:t> </a:t>
            </a:r>
            <a:r>
              <a:rPr lang="nl-NL" sz="1500" dirty="0" smtClean="0"/>
              <a:t>uur</a:t>
            </a:r>
            <a:r>
              <a:rPr lang="nl-NL" sz="1500" dirty="0"/>
              <a:t> </a:t>
            </a:r>
            <a:r>
              <a:rPr lang="nl-NL" sz="1500" dirty="0" smtClean="0"/>
              <a:t>Nick Timmerman</a:t>
            </a:r>
            <a:endParaRPr lang="nl-NL" sz="1500" dirty="0"/>
          </a:p>
          <a:p>
            <a:pPr marL="0" indent="0">
              <a:buNone/>
            </a:pPr>
            <a:r>
              <a:rPr lang="nl-NL" sz="1500" dirty="0"/>
              <a:t>					  </a:t>
            </a:r>
          </a:p>
          <a:p>
            <a:r>
              <a:rPr lang="nl-NL" sz="1500" dirty="0"/>
              <a:t> </a:t>
            </a:r>
            <a:r>
              <a:rPr lang="nl-NL" sz="1500" dirty="0" smtClean="0"/>
              <a:t>Donderdag</a:t>
            </a:r>
            <a:r>
              <a:rPr lang="nl-NL" sz="1500" dirty="0"/>
              <a:t>       </a:t>
            </a:r>
            <a:r>
              <a:rPr lang="nl-NL" sz="1500" dirty="0" smtClean="0"/>
              <a:t>3</a:t>
            </a:r>
            <a:r>
              <a:rPr lang="nl-NL" sz="1500" baseline="30000" dirty="0" smtClean="0"/>
              <a:t>e</a:t>
            </a:r>
            <a:r>
              <a:rPr lang="nl-NL" sz="1500" dirty="0"/>
              <a:t> </a:t>
            </a:r>
            <a:r>
              <a:rPr lang="nl-NL" sz="1500" dirty="0" smtClean="0"/>
              <a:t>uur</a:t>
            </a:r>
            <a:r>
              <a:rPr lang="nl-NL" sz="1500" dirty="0"/>
              <a:t> </a:t>
            </a:r>
            <a:r>
              <a:rPr lang="nl-NL" sz="1500" dirty="0" smtClean="0"/>
              <a:t>Roland Peters</a:t>
            </a:r>
          </a:p>
          <a:p>
            <a:endParaRPr lang="nl-NL" sz="1500" dirty="0"/>
          </a:p>
          <a:p>
            <a:r>
              <a:rPr lang="nl-NL" sz="1500" dirty="0" smtClean="0"/>
              <a:t>Vrijdag 		4</a:t>
            </a:r>
            <a:r>
              <a:rPr lang="nl-NL" sz="1500" baseline="30000" dirty="0" smtClean="0"/>
              <a:t>e</a:t>
            </a:r>
            <a:r>
              <a:rPr lang="nl-NL" sz="1500" dirty="0" smtClean="0"/>
              <a:t> uur</a:t>
            </a:r>
            <a:r>
              <a:rPr lang="nl-NL" sz="1500" dirty="0"/>
              <a:t> </a:t>
            </a:r>
            <a:r>
              <a:rPr lang="nl-NL" sz="1500" dirty="0" smtClean="0"/>
              <a:t>Jesper Brocks		</a:t>
            </a:r>
            <a:endParaRPr lang="nl-NL" sz="1500" dirty="0"/>
          </a:p>
          <a:p>
            <a:pPr marL="0" indent="0">
              <a:buNone/>
            </a:pPr>
            <a:r>
              <a:rPr lang="nl-NL" dirty="0"/>
              <a:t>     </a:t>
            </a:r>
          </a:p>
          <a:p>
            <a:pPr marL="0" indent="0">
              <a:buNone/>
            </a:pPr>
            <a:r>
              <a:rPr lang="nl-NL" dirty="0"/>
              <a:t> </a:t>
            </a:r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746179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Tot slot (1)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In de testomgeving kun je oefenen in </a:t>
            </a:r>
            <a:r>
              <a:rPr lang="nl-NL" dirty="0" err="1" smtClean="0"/>
              <a:t>SomToday</a:t>
            </a:r>
            <a:r>
              <a:rPr lang="nl-NL" dirty="0" smtClean="0"/>
              <a:t>.</a:t>
            </a:r>
            <a:endParaRPr lang="nl-NL" dirty="0" smtClean="0"/>
          </a:p>
          <a:p>
            <a:r>
              <a:rPr lang="nl-NL" dirty="0" smtClean="0"/>
              <a:t>Deze wordt elke 14 dagen opgeschoond. Wat je dan gemaakt hebt ben je kwijt</a:t>
            </a:r>
            <a:r>
              <a:rPr lang="nl-NL" dirty="0" smtClean="0"/>
              <a:t>.</a:t>
            </a:r>
            <a:endParaRPr lang="nl-NL" dirty="0" smtClean="0"/>
          </a:p>
          <a:p>
            <a:r>
              <a:rPr lang="nl-NL" dirty="0" smtClean="0"/>
              <a:t>Het is geen probleem om dit schooljaar al huiswerk en toetsen in de ELO van </a:t>
            </a:r>
            <a:r>
              <a:rPr lang="nl-NL" dirty="0" err="1" smtClean="0"/>
              <a:t>Somtoday</a:t>
            </a:r>
            <a:r>
              <a:rPr lang="nl-NL" dirty="0" smtClean="0"/>
              <a:t> te zetten. It’s </a:t>
            </a:r>
            <a:r>
              <a:rPr lang="nl-NL" dirty="0" err="1" smtClean="0"/>
              <a:t>learning</a:t>
            </a:r>
            <a:r>
              <a:rPr lang="nl-NL" dirty="0" smtClean="0"/>
              <a:t> blijft tot het eind van het schooljaar wel </a:t>
            </a:r>
            <a:r>
              <a:rPr lang="nl-NL" dirty="0" err="1" smtClean="0"/>
              <a:t>leidend.</a:t>
            </a:r>
            <a:r>
              <a:rPr lang="nl-NL" dirty="0" err="1" smtClean="0"/>
              <a:t>Handleiding</a:t>
            </a:r>
            <a:r>
              <a:rPr lang="nl-NL" dirty="0" smtClean="0"/>
              <a:t> en PP </a:t>
            </a:r>
            <a:r>
              <a:rPr lang="nl-NL" dirty="0" err="1" smtClean="0"/>
              <a:t>SomToday</a:t>
            </a:r>
            <a:r>
              <a:rPr lang="nl-NL" dirty="0" smtClean="0"/>
              <a:t> volgen via de mail.</a:t>
            </a:r>
            <a:endParaRPr lang="nl-NL" dirty="0" smtClean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31173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Tot slot </a:t>
            </a:r>
            <a:r>
              <a:rPr lang="nl-NL" dirty="0" smtClean="0"/>
              <a:t>(2)</a:t>
            </a:r>
            <a:endParaRPr lang="nl-NL" dirty="0"/>
          </a:p>
        </p:txBody>
      </p:sp>
      <p:sp>
        <p:nvSpPr>
          <p:cNvPr id="6" name="Tijdelijke aanduiding voor inhoud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De enige manier om vertrouwd te raken met </a:t>
            </a:r>
            <a:r>
              <a:rPr lang="nl-NL" dirty="0" err="1" smtClean="0"/>
              <a:t>SomToday</a:t>
            </a:r>
            <a:r>
              <a:rPr lang="nl-NL" dirty="0" smtClean="0"/>
              <a:t> </a:t>
            </a:r>
            <a:r>
              <a:rPr lang="nl-NL" dirty="0" err="1" smtClean="0"/>
              <a:t>elo</a:t>
            </a:r>
            <a:r>
              <a:rPr lang="nl-NL" dirty="0" smtClean="0"/>
              <a:t> is door DOEN</a:t>
            </a:r>
            <a:endParaRPr lang="nl-NL" dirty="0"/>
          </a:p>
        </p:txBody>
      </p:sp>
      <p:pic>
        <p:nvPicPr>
          <p:cNvPr id="7" name="Afbeelding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253" y="3860275"/>
            <a:ext cx="2956875" cy="2956875"/>
          </a:xfrm>
          <a:prstGeom prst="rect">
            <a:avLst/>
          </a:prstGeom>
        </p:spPr>
      </p:pic>
      <p:sp>
        <p:nvSpPr>
          <p:cNvPr id="9" name="Tijdelijke aanduiding voor inhoud 5"/>
          <p:cNvSpPr txBox="1">
            <a:spLocks/>
          </p:cNvSpPr>
          <p:nvPr/>
        </p:nvSpPr>
        <p:spPr>
          <a:xfrm>
            <a:off x="1154954" y="2612927"/>
            <a:ext cx="8825659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8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6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4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3" charset="2"/>
              <a:buChar char=""/>
              <a:defRPr sz="12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dirty="0" smtClean="0"/>
              <a:t>De enige manier om vertrouwd te raken met </a:t>
            </a:r>
            <a:r>
              <a:rPr lang="nl-NL" dirty="0" err="1" smtClean="0"/>
              <a:t>SomToday</a:t>
            </a:r>
            <a:r>
              <a:rPr lang="nl-NL" dirty="0" smtClean="0"/>
              <a:t> </a:t>
            </a:r>
            <a:r>
              <a:rPr lang="nl-NL" dirty="0" err="1" smtClean="0"/>
              <a:t>elo</a:t>
            </a:r>
            <a:r>
              <a:rPr lang="nl-NL" dirty="0" smtClean="0"/>
              <a:t> </a:t>
            </a:r>
            <a:r>
              <a:rPr lang="nl-NL" dirty="0" smtClean="0"/>
              <a:t>is </a:t>
            </a:r>
            <a:r>
              <a:rPr lang="nl-NL" dirty="0" smtClean="0"/>
              <a:t>door </a:t>
            </a:r>
            <a:r>
              <a:rPr lang="nl-NL" dirty="0" smtClean="0"/>
              <a:t>DOEN</a:t>
            </a:r>
          </a:p>
          <a:p>
            <a:endParaRPr lang="nl-NL" dirty="0" smtClean="0"/>
          </a:p>
          <a:p>
            <a:pPr marL="0" indent="0" algn="ctr">
              <a:buNone/>
            </a:pPr>
            <a:r>
              <a:rPr lang="nl-NL" sz="2800" dirty="0" smtClean="0"/>
              <a:t>Veel succes met DOEN</a:t>
            </a:r>
            <a:endParaRPr lang="nl-NL" sz="2800" dirty="0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456" y="4889850"/>
            <a:ext cx="1900971" cy="1798468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1648" y="4889850"/>
            <a:ext cx="1900971" cy="1798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164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Inloggen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Log in zoals gebruikelijk</a:t>
            </a:r>
          </a:p>
          <a:p>
            <a:r>
              <a:rPr lang="nl-NL" dirty="0" smtClean="0"/>
              <a:t>Klik op </a:t>
            </a:r>
            <a:r>
              <a:rPr lang="nl-NL" b="1" dirty="0" smtClean="0"/>
              <a:t>“TEST Het </a:t>
            </a:r>
            <a:r>
              <a:rPr lang="nl-NL" b="1" dirty="0" err="1" smtClean="0"/>
              <a:t>Hooghuis</a:t>
            </a:r>
            <a:r>
              <a:rPr lang="nl-NL" b="1" dirty="0" smtClean="0"/>
              <a:t>”</a:t>
            </a:r>
            <a:endParaRPr lang="nl-NL" b="1" dirty="0"/>
          </a:p>
          <a:p>
            <a:endParaRPr lang="nl-NL" b="1" dirty="0" smtClean="0"/>
          </a:p>
          <a:p>
            <a:endParaRPr lang="nl-NL" b="1" dirty="0"/>
          </a:p>
          <a:p>
            <a:endParaRPr lang="nl-NL" b="1" dirty="0" smtClean="0"/>
          </a:p>
          <a:p>
            <a:r>
              <a:rPr lang="nl-NL" dirty="0" smtClean="0"/>
              <a:t>Nu nog “Test het </a:t>
            </a:r>
            <a:r>
              <a:rPr lang="nl-NL" dirty="0" err="1" smtClean="0"/>
              <a:t>Hooghuis</a:t>
            </a:r>
            <a:r>
              <a:rPr lang="nl-NL" dirty="0" smtClean="0"/>
              <a:t>”, </a:t>
            </a:r>
          </a:p>
          <a:p>
            <a:pPr marL="0" indent="0">
              <a:buNone/>
            </a:pPr>
            <a:r>
              <a:rPr lang="nl-NL" dirty="0" smtClean="0"/>
              <a:t>     Na vakantie “Het </a:t>
            </a:r>
            <a:r>
              <a:rPr lang="nl-NL" dirty="0" err="1" smtClean="0"/>
              <a:t>Hooghuis</a:t>
            </a:r>
            <a:r>
              <a:rPr lang="nl-NL" dirty="0" smtClean="0"/>
              <a:t>”</a:t>
            </a:r>
          </a:p>
          <a:p>
            <a:pPr marL="0" indent="0">
              <a:buNone/>
            </a:pP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505" y="2888263"/>
            <a:ext cx="7352909" cy="3816188"/>
          </a:xfrm>
          <a:prstGeom prst="rect">
            <a:avLst/>
          </a:prstGeom>
        </p:spPr>
      </p:pic>
      <p:cxnSp>
        <p:nvCxnSpPr>
          <p:cNvPr id="8" name="Rechte verbindingslijn met pijl 7"/>
          <p:cNvCxnSpPr/>
          <p:nvPr/>
        </p:nvCxnSpPr>
        <p:spPr>
          <a:xfrm>
            <a:off x="3317132" y="3568431"/>
            <a:ext cx="5826868" cy="266375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1522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Dashboard</a:t>
            </a:r>
            <a:endParaRPr lang="nl-NL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805572"/>
          </a:xfrm>
        </p:spPr>
        <p:txBody>
          <a:bodyPr/>
          <a:lstStyle/>
          <a:p>
            <a:r>
              <a:rPr lang="nl-NL" dirty="0" smtClean="0"/>
              <a:t>Agenda vandaag</a:t>
            </a:r>
          </a:p>
          <a:p>
            <a:r>
              <a:rPr lang="nl-NL" dirty="0" smtClean="0"/>
              <a:t>Jarige leerlingen</a:t>
            </a:r>
          </a:p>
          <a:p>
            <a:r>
              <a:rPr lang="nl-NL" dirty="0" smtClean="0"/>
              <a:t>Openstaande afspraken  </a:t>
            </a:r>
          </a:p>
          <a:p>
            <a:r>
              <a:rPr lang="nl-NL" dirty="0" smtClean="0"/>
              <a:t>Mijn groepen</a:t>
            </a:r>
          </a:p>
          <a:p>
            <a:r>
              <a:rPr lang="nl-NL" dirty="0" smtClean="0"/>
              <a:t>Mijn studiewijzers</a:t>
            </a:r>
          </a:p>
          <a:p>
            <a:r>
              <a:rPr lang="nl-NL" dirty="0" smtClean="0"/>
              <a:t>Berichten</a:t>
            </a:r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3"/>
          <a:srcRect t="13246" r="10568" b="13677"/>
          <a:stretch/>
        </p:blipFill>
        <p:spPr>
          <a:xfrm>
            <a:off x="4507606" y="2255521"/>
            <a:ext cx="7405353" cy="434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60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De studiewijzer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154954" y="2603500"/>
            <a:ext cx="10431457" cy="3416300"/>
          </a:xfrm>
        </p:spPr>
        <p:txBody>
          <a:bodyPr>
            <a:normAutofit/>
          </a:bodyPr>
          <a:lstStyle/>
          <a:p>
            <a:r>
              <a:rPr lang="nl-NL" dirty="0" smtClean="0"/>
              <a:t>Functie: arrangeren van huiswerk, toetsen en lesstof.</a:t>
            </a:r>
          </a:p>
          <a:p>
            <a:r>
              <a:rPr lang="nl-NL" dirty="0" smtClean="0"/>
              <a:t>Een studiewijzer wordt aangemaakt voor een vak per leerjaar. </a:t>
            </a:r>
            <a:endParaRPr lang="nl-NL" dirty="0"/>
          </a:p>
          <a:p>
            <a:r>
              <a:rPr lang="nl-NL" dirty="0" smtClean="0"/>
              <a:t>In de studiewijzer komt een link naar </a:t>
            </a:r>
            <a:r>
              <a:rPr lang="nl-NL" dirty="0" err="1" smtClean="0"/>
              <a:t>Wikiwijs</a:t>
            </a:r>
            <a:r>
              <a:rPr lang="nl-NL" dirty="0" smtClean="0"/>
              <a:t>, waar het lesmateriaal wordt geplaatst (daarover later meer).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 rotWithShape="1">
          <a:blip r:embed="rId3"/>
          <a:srcRect t="4130"/>
          <a:stretch/>
        </p:blipFill>
        <p:spPr>
          <a:xfrm>
            <a:off x="4776536" y="4054641"/>
            <a:ext cx="6934200" cy="237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130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Afbeelding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3036" y="5643562"/>
            <a:ext cx="2171700" cy="752475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54954" y="4295709"/>
            <a:ext cx="8610600" cy="838200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 rotWithShape="1">
          <a:blip r:embed="rId5"/>
          <a:srcRect t="8298" r="55789" b="81455"/>
          <a:stretch/>
        </p:blipFill>
        <p:spPr>
          <a:xfrm>
            <a:off x="6412832" y="3243531"/>
            <a:ext cx="5390147" cy="999433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Studiewijzer aanmaken (1)</a:t>
            </a:r>
            <a:endParaRPr lang="nl-NL" dirty="0"/>
          </a:p>
        </p:txBody>
      </p:sp>
      <p:sp>
        <p:nvSpPr>
          <p:cNvPr id="5" name="Tijdelijke aanduiding voor inhoud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Klik op  tabblad Onderwijs</a:t>
            </a:r>
          </a:p>
          <a:p>
            <a:r>
              <a:rPr lang="nl-NL" dirty="0" smtClean="0"/>
              <a:t>Klik op Stadion</a:t>
            </a:r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r>
              <a:rPr lang="nl-NL" dirty="0" smtClean="0"/>
              <a:t>Klik op Studiewijzers</a:t>
            </a:r>
            <a:endParaRPr lang="nl-NL" dirty="0"/>
          </a:p>
        </p:txBody>
      </p:sp>
      <p:cxnSp>
        <p:nvCxnSpPr>
          <p:cNvPr id="7" name="Rechte verbindingslijn met pijl 6"/>
          <p:cNvCxnSpPr/>
          <p:nvPr/>
        </p:nvCxnSpPr>
        <p:spPr>
          <a:xfrm>
            <a:off x="4583520" y="2868743"/>
            <a:ext cx="5908017" cy="46984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/>
          <p:cNvCxnSpPr/>
          <p:nvPr/>
        </p:nvCxnSpPr>
        <p:spPr>
          <a:xfrm>
            <a:off x="2882657" y="3372841"/>
            <a:ext cx="913531" cy="155515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Rechte verbindingslijn met pijl 15"/>
          <p:cNvCxnSpPr/>
          <p:nvPr/>
        </p:nvCxnSpPr>
        <p:spPr>
          <a:xfrm>
            <a:off x="4169167" y="5643562"/>
            <a:ext cx="1065063" cy="460637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95126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Studiewijzer aanmaken (2)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Klik op Studiewijzer toevoegen </a:t>
            </a:r>
            <a:endParaRPr lang="nl-NL" dirty="0"/>
          </a:p>
        </p:txBody>
      </p:sp>
      <p:cxnSp>
        <p:nvCxnSpPr>
          <p:cNvPr id="5" name="Rechte verbindingslijn met pijl 4"/>
          <p:cNvCxnSpPr/>
          <p:nvPr/>
        </p:nvCxnSpPr>
        <p:spPr>
          <a:xfrm>
            <a:off x="5058639" y="2812869"/>
            <a:ext cx="3303308" cy="231120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Afbeelding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854" y="2355404"/>
            <a:ext cx="2867025" cy="914930"/>
          </a:xfrm>
          <a:prstGeom prst="rect">
            <a:avLst/>
          </a:prstGeom>
        </p:spPr>
      </p:pic>
      <p:cxnSp>
        <p:nvCxnSpPr>
          <p:cNvPr id="11" name="Rechte verbindingslijn met pijl 10"/>
          <p:cNvCxnSpPr/>
          <p:nvPr/>
        </p:nvCxnSpPr>
        <p:spPr>
          <a:xfrm flipV="1">
            <a:off x="5597289" y="4427253"/>
            <a:ext cx="3132307" cy="97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Rechte verbindingslijn met pijl 11"/>
          <p:cNvCxnSpPr/>
          <p:nvPr/>
        </p:nvCxnSpPr>
        <p:spPr>
          <a:xfrm flipV="1">
            <a:off x="5615884" y="4759088"/>
            <a:ext cx="3132307" cy="97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Rechte verbindingslijn met pijl 12"/>
          <p:cNvCxnSpPr/>
          <p:nvPr/>
        </p:nvCxnSpPr>
        <p:spPr>
          <a:xfrm flipV="1">
            <a:off x="5615884" y="5787624"/>
            <a:ext cx="3132307" cy="97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Rechte verbindingslijn met pijl 13"/>
          <p:cNvCxnSpPr/>
          <p:nvPr/>
        </p:nvCxnSpPr>
        <p:spPr>
          <a:xfrm flipV="1">
            <a:off x="5615884" y="6079077"/>
            <a:ext cx="3132307" cy="97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Rechte verbindingslijn met pijl 14"/>
          <p:cNvCxnSpPr/>
          <p:nvPr/>
        </p:nvCxnSpPr>
        <p:spPr>
          <a:xfrm flipV="1">
            <a:off x="5609287" y="5387012"/>
            <a:ext cx="3132307" cy="9728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kstvak 16"/>
          <p:cNvSpPr txBox="1"/>
          <p:nvPr/>
        </p:nvSpPr>
        <p:spPr>
          <a:xfrm>
            <a:off x="8786911" y="4239881"/>
            <a:ext cx="253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Vak en leerjaar</a:t>
            </a:r>
            <a:endParaRPr lang="nl-NL" sz="1400" dirty="0"/>
          </a:p>
        </p:txBody>
      </p:sp>
      <p:sp>
        <p:nvSpPr>
          <p:cNvPr id="18" name="Tekstvak 17"/>
          <p:cNvSpPr txBox="1"/>
          <p:nvPr/>
        </p:nvSpPr>
        <p:spPr>
          <a:xfrm>
            <a:off x="8793508" y="4550013"/>
            <a:ext cx="253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Kies het schooljaar</a:t>
            </a:r>
            <a:endParaRPr lang="nl-NL" sz="1400" dirty="0"/>
          </a:p>
        </p:txBody>
      </p:sp>
      <p:sp>
        <p:nvSpPr>
          <p:cNvPr id="19" name="Tekstvak 18"/>
          <p:cNvSpPr txBox="1"/>
          <p:nvPr/>
        </p:nvSpPr>
        <p:spPr>
          <a:xfrm>
            <a:off x="8786911" y="5201911"/>
            <a:ext cx="253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Kies de juiste onderwijssoort</a:t>
            </a:r>
            <a:endParaRPr lang="nl-NL" sz="1400" dirty="0"/>
          </a:p>
        </p:txBody>
      </p:sp>
      <p:sp>
        <p:nvSpPr>
          <p:cNvPr id="20" name="Tekstvak 19"/>
          <p:cNvSpPr txBox="1"/>
          <p:nvPr/>
        </p:nvSpPr>
        <p:spPr>
          <a:xfrm>
            <a:off x="8793508" y="5586980"/>
            <a:ext cx="253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Kies het juiste vak</a:t>
            </a:r>
            <a:endParaRPr lang="nl-NL" sz="1400" dirty="0"/>
          </a:p>
        </p:txBody>
      </p:sp>
      <p:sp>
        <p:nvSpPr>
          <p:cNvPr id="21" name="Tekstvak 20"/>
          <p:cNvSpPr txBox="1"/>
          <p:nvPr/>
        </p:nvSpPr>
        <p:spPr>
          <a:xfrm>
            <a:off x="8793508" y="5899467"/>
            <a:ext cx="25346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400" dirty="0" smtClean="0"/>
              <a:t>Delen met vestiging</a:t>
            </a:r>
            <a:endParaRPr lang="nl-NL" sz="1400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060" y="3172271"/>
            <a:ext cx="4800600" cy="3095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8890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Studiewijzer aanmaken (3)</a:t>
            </a:r>
            <a:endParaRPr lang="nl-NL" dirty="0"/>
          </a:p>
        </p:txBody>
      </p:sp>
      <p:sp>
        <p:nvSpPr>
          <p:cNvPr id="7" name="Tijdelijke aanduiding voor inhoud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Klik op                                     : verder met bewerken van de studiewijzer</a:t>
            </a:r>
          </a:p>
          <a:p>
            <a:pPr lvl="1"/>
            <a:r>
              <a:rPr lang="nl-NL" dirty="0" smtClean="0"/>
              <a:t>Je ziet :</a:t>
            </a:r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endParaRPr lang="nl-NL" dirty="0"/>
          </a:p>
          <a:p>
            <a:endParaRPr lang="nl-NL" dirty="0" smtClean="0"/>
          </a:p>
          <a:p>
            <a:endParaRPr lang="nl-NL" dirty="0" smtClean="0"/>
          </a:p>
          <a:p>
            <a:pPr marL="0" indent="0">
              <a:buNone/>
            </a:pPr>
            <a:endParaRPr lang="nl-NL" dirty="0" smtClean="0"/>
          </a:p>
          <a:p>
            <a:pPr marL="0" indent="0">
              <a:buNone/>
            </a:pPr>
            <a:r>
              <a:rPr lang="nl-NL" dirty="0" smtClean="0"/>
              <a:t> </a:t>
            </a:r>
          </a:p>
          <a:p>
            <a:pPr marL="0" indent="0">
              <a:buNone/>
            </a:pPr>
            <a:endParaRPr lang="nl-NL" dirty="0"/>
          </a:p>
          <a:p>
            <a:endParaRPr lang="nl-NL" dirty="0"/>
          </a:p>
        </p:txBody>
      </p:sp>
      <p:pic>
        <p:nvPicPr>
          <p:cNvPr id="9" name="Afbeelding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4695" y="2603500"/>
            <a:ext cx="2186215" cy="414056"/>
          </a:xfrm>
          <a:prstGeom prst="rect">
            <a:avLst/>
          </a:prstGeom>
        </p:spPr>
      </p:pic>
      <p:cxnSp>
        <p:nvCxnSpPr>
          <p:cNvPr id="15" name="Rechte verbindingslijn met pijl 14"/>
          <p:cNvCxnSpPr/>
          <p:nvPr/>
        </p:nvCxnSpPr>
        <p:spPr>
          <a:xfrm>
            <a:off x="2887579" y="3182010"/>
            <a:ext cx="2117558" cy="295116"/>
          </a:xfrm>
          <a:prstGeom prst="straightConnector1">
            <a:avLst/>
          </a:prstGeom>
          <a:ln w="254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2349" y="3331292"/>
            <a:ext cx="6860338" cy="2518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79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-directiekamer">
  <a:themeElements>
    <a:clrScheme name="Ion-directiekamer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-directiekamer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-directiekamer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977</TotalTime>
  <Words>1810</Words>
  <Application>Microsoft Office PowerPoint</Application>
  <PresentationFormat>Breedbeeld</PresentationFormat>
  <Paragraphs>328</Paragraphs>
  <Slides>38</Slides>
  <Notes>26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38</vt:i4>
      </vt:variant>
    </vt:vector>
  </HeadingPairs>
  <TitlesOfParts>
    <vt:vector size="44" baseType="lpstr">
      <vt:lpstr>Arial</vt:lpstr>
      <vt:lpstr>Calibri</vt:lpstr>
      <vt:lpstr>Century Gothic</vt:lpstr>
      <vt:lpstr>Stencil Std</vt:lpstr>
      <vt:lpstr>Wingdings 3</vt:lpstr>
      <vt:lpstr>Ion-directiekamer</vt:lpstr>
      <vt:lpstr>Training SomToday</vt:lpstr>
      <vt:lpstr>Wat doen we vandaag ?</vt:lpstr>
      <vt:lpstr>Waarom SomToday?</vt:lpstr>
      <vt:lpstr>Inloggen </vt:lpstr>
      <vt:lpstr>Dashboard</vt:lpstr>
      <vt:lpstr>De studiewijzer</vt:lpstr>
      <vt:lpstr>Studiewijzer aanmaken (1)</vt:lpstr>
      <vt:lpstr>Studiewijzer aanmaken (2)</vt:lpstr>
      <vt:lpstr>Studiewijzer aanmaken (3)</vt:lpstr>
      <vt:lpstr>Opdracht</vt:lpstr>
      <vt:lpstr>Huiswerk invoeren (1)</vt:lpstr>
      <vt:lpstr>Huiswerk invoeren (2)</vt:lpstr>
      <vt:lpstr>Huiswerk invoeren (3)</vt:lpstr>
      <vt:lpstr>Huiswerk invoeren (4)</vt:lpstr>
      <vt:lpstr>Huiswerk invoeren (5)</vt:lpstr>
      <vt:lpstr>Huiswerk invoeren (6)</vt:lpstr>
      <vt:lpstr>Opdracht</vt:lpstr>
      <vt:lpstr>Pauze </vt:lpstr>
      <vt:lpstr>Toets invoeren (1)</vt:lpstr>
      <vt:lpstr>Toets invoeren (2)</vt:lpstr>
      <vt:lpstr>Toets invoeren (3)</vt:lpstr>
      <vt:lpstr>Opdracht</vt:lpstr>
      <vt:lpstr>Maken van inleveropdrachten (1)</vt:lpstr>
      <vt:lpstr>Maken van inleveropdrachten (2)</vt:lpstr>
      <vt:lpstr>Maken van inleveropdrachten (3)</vt:lpstr>
      <vt:lpstr>Maken van inleveropdrachten (4)</vt:lpstr>
      <vt:lpstr>Maken van inleveropdrachten (5)</vt:lpstr>
      <vt:lpstr>Maken van inleveropdrachten (6)</vt:lpstr>
      <vt:lpstr>Opdracht</vt:lpstr>
      <vt:lpstr>Wikiwijs (1)</vt:lpstr>
      <vt:lpstr>Wikiwijs (2)</vt:lpstr>
      <vt:lpstr>Wikiwijs (3)</vt:lpstr>
      <vt:lpstr>Wikiwijs (4)</vt:lpstr>
      <vt:lpstr>Wikiwijs (5)</vt:lpstr>
      <vt:lpstr>Wikiwijs (6)</vt:lpstr>
      <vt:lpstr>Inloopspreekuren: Stadion</vt:lpstr>
      <vt:lpstr>Tot slot (1)</vt:lpstr>
      <vt:lpstr>Tot slot (2)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SomToday</dc:title>
  <dc:creator>Natasja vd Wildenberg</dc:creator>
  <cp:lastModifiedBy>Brocks, J (Jesper)</cp:lastModifiedBy>
  <cp:revision>74</cp:revision>
  <dcterms:created xsi:type="dcterms:W3CDTF">2016-04-04T11:39:25Z</dcterms:created>
  <dcterms:modified xsi:type="dcterms:W3CDTF">2016-06-06T17:52:50Z</dcterms:modified>
</cp:coreProperties>
</file>