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sldIdLst>
    <p:sldId id="296" r:id="rId5"/>
    <p:sldId id="281" r:id="rId6"/>
    <p:sldId id="282" r:id="rId7"/>
    <p:sldId id="294" r:id="rId8"/>
    <p:sldId id="295" r:id="rId9"/>
    <p:sldId id="288" r:id="rId10"/>
    <p:sldId id="264" r:id="rId11"/>
    <p:sldId id="283" r:id="rId12"/>
    <p:sldId id="284" r:id="rId13"/>
    <p:sldId id="285" r:id="rId14"/>
    <p:sldId id="298" r:id="rId15"/>
    <p:sldId id="299" r:id="rId16"/>
    <p:sldId id="297" r:id="rId17"/>
    <p:sldId id="286" r:id="rId18"/>
    <p:sldId id="287" r:id="rId19"/>
    <p:sldId id="257" r:id="rId20"/>
    <p:sldId id="290" r:id="rId21"/>
    <p:sldId id="277" r:id="rId22"/>
    <p:sldId id="258" r:id="rId23"/>
    <p:sldId id="293" r:id="rId24"/>
    <p:sldId id="259" r:id="rId25"/>
    <p:sldId id="291" r:id="rId26"/>
    <p:sldId id="292" r:id="rId27"/>
    <p:sldId id="262" r:id="rId28"/>
    <p:sldId id="300" r:id="rId29"/>
    <p:sldId id="280" r:id="rId30"/>
    <p:sldId id="301" r:id="rId31"/>
    <p:sldId id="263" r:id="rId32"/>
    <p:sldId id="265" r:id="rId33"/>
    <p:sldId id="266" r:id="rId34"/>
    <p:sldId id="267" r:id="rId35"/>
    <p:sldId id="268" r:id="rId36"/>
    <p:sldId id="269" r:id="rId37"/>
    <p:sldId id="270" r:id="rId38"/>
    <p:sldId id="271" r:id="rId39"/>
    <p:sldId id="272" r:id="rId40"/>
    <p:sldId id="273" r:id="rId41"/>
    <p:sldId id="274" r:id="rId42"/>
    <p:sldId id="275" r:id="rId43"/>
    <p:sldId id="276" r:id="rId44"/>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4" autoAdjust="0"/>
    <p:restoredTop sz="93135" autoAdjust="0"/>
  </p:normalViewPr>
  <p:slideViewPr>
    <p:cSldViewPr snapToGrid="0">
      <p:cViewPr varScale="1">
        <p:scale>
          <a:sx n="67" d="100"/>
          <a:sy n="67" d="100"/>
        </p:scale>
        <p:origin x="78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ssen, JAM (Jessica)" userId="S::j.janssen@hethooghuis.nl::cfce66c4-01c7-49f7-9b6b-d1a1affd13fa" providerId="AD" clId="Web-{9BB53337-2F02-4CEA-A992-8818C53D8D81}"/>
    <pc:docChg chg="modSld">
      <pc:chgData name="Janssen, JAM (Jessica)" userId="S::j.janssen@hethooghuis.nl::cfce66c4-01c7-49f7-9b6b-d1a1affd13fa" providerId="AD" clId="Web-{9BB53337-2F02-4CEA-A992-8818C53D8D81}" dt="2019-05-20T08:40:17.366" v="0" actId="1076"/>
      <pc:docMkLst>
        <pc:docMk/>
      </pc:docMkLst>
      <pc:sldChg chg="modSp">
        <pc:chgData name="Janssen, JAM (Jessica)" userId="S::j.janssen@hethooghuis.nl::cfce66c4-01c7-49f7-9b6b-d1a1affd13fa" providerId="AD" clId="Web-{9BB53337-2F02-4CEA-A992-8818C53D8D81}" dt="2019-05-20T08:40:17.366" v="0" actId="1076"/>
        <pc:sldMkLst>
          <pc:docMk/>
          <pc:sldMk cId="3779969395" sldId="288"/>
        </pc:sldMkLst>
        <pc:picChg chg="mod">
          <ac:chgData name="Janssen, JAM (Jessica)" userId="S::j.janssen@hethooghuis.nl::cfce66c4-01c7-49f7-9b6b-d1a1affd13fa" providerId="AD" clId="Web-{9BB53337-2F02-4CEA-A992-8818C53D8D81}" dt="2019-05-20T08:40:17.366" v="0" actId="1076"/>
          <ac:picMkLst>
            <pc:docMk/>
            <pc:sldMk cId="3779969395" sldId="288"/>
            <ac:picMk id="16" creationId="{852BEC8D-D807-486E-BA89-7D1979AA959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5FEBB8-4E09-4078-B497-B0A544E66CCC}" type="datetimeFigureOut">
              <a:rPr lang="nl-NL" smtClean="0"/>
              <a:t>20-5-2019</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70CF33-F423-4D1A-826E-F344922CF7B6}" type="slidenum">
              <a:rPr lang="nl-NL" smtClean="0"/>
              <a:t>‹#›</a:t>
            </a:fld>
            <a:endParaRPr lang="nl-NL"/>
          </a:p>
        </p:txBody>
      </p:sp>
    </p:spTree>
    <p:extLst>
      <p:ext uri="{BB962C8B-B14F-4D97-AF65-F5344CB8AC3E}">
        <p14:creationId xmlns:p14="http://schemas.microsoft.com/office/powerpoint/2010/main" val="12502005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F770CF33-F423-4D1A-826E-F344922CF7B6}" type="slidenum">
              <a:rPr lang="nl-NL" smtClean="0"/>
              <a:t>3</a:t>
            </a:fld>
            <a:endParaRPr lang="nl-NL"/>
          </a:p>
        </p:txBody>
      </p:sp>
    </p:spTree>
    <p:extLst>
      <p:ext uri="{BB962C8B-B14F-4D97-AF65-F5344CB8AC3E}">
        <p14:creationId xmlns:p14="http://schemas.microsoft.com/office/powerpoint/2010/main" val="3636995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F770CF33-F423-4D1A-826E-F344922CF7B6}" type="slidenum">
              <a:rPr lang="nl-NL" smtClean="0"/>
              <a:t>7</a:t>
            </a:fld>
            <a:endParaRPr lang="nl-NL"/>
          </a:p>
        </p:txBody>
      </p:sp>
    </p:spTree>
    <p:extLst>
      <p:ext uri="{BB962C8B-B14F-4D97-AF65-F5344CB8AC3E}">
        <p14:creationId xmlns:p14="http://schemas.microsoft.com/office/powerpoint/2010/main" val="690131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F770CF33-F423-4D1A-826E-F344922CF7B6}" type="slidenum">
              <a:rPr lang="nl-NL" smtClean="0"/>
              <a:t>16</a:t>
            </a:fld>
            <a:endParaRPr lang="nl-NL"/>
          </a:p>
        </p:txBody>
      </p:sp>
    </p:spTree>
    <p:extLst>
      <p:ext uri="{BB962C8B-B14F-4D97-AF65-F5344CB8AC3E}">
        <p14:creationId xmlns:p14="http://schemas.microsoft.com/office/powerpoint/2010/main" val="3812204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F770CF33-F423-4D1A-826E-F344922CF7B6}" type="slidenum">
              <a:rPr lang="nl-NL" smtClean="0"/>
              <a:t>19</a:t>
            </a:fld>
            <a:endParaRPr lang="nl-NL"/>
          </a:p>
        </p:txBody>
      </p:sp>
    </p:spTree>
    <p:extLst>
      <p:ext uri="{BB962C8B-B14F-4D97-AF65-F5344CB8AC3E}">
        <p14:creationId xmlns:p14="http://schemas.microsoft.com/office/powerpoint/2010/main" val="2009800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F770CF33-F423-4D1A-826E-F344922CF7B6}" type="slidenum">
              <a:rPr lang="nl-NL" smtClean="0"/>
              <a:t>26</a:t>
            </a:fld>
            <a:endParaRPr lang="nl-NL"/>
          </a:p>
        </p:txBody>
      </p:sp>
    </p:spTree>
    <p:extLst>
      <p:ext uri="{BB962C8B-B14F-4D97-AF65-F5344CB8AC3E}">
        <p14:creationId xmlns:p14="http://schemas.microsoft.com/office/powerpoint/2010/main" val="16828696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BC159F-BA52-418A-AC22-B18B2A94A843}"/>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D05C4E67-D363-45B8-A788-CFB5F677F0B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035A63E2-7109-480C-B17D-1BC1C1CA01C3}"/>
              </a:ext>
            </a:extLst>
          </p:cNvPr>
          <p:cNvSpPr>
            <a:spLocks noGrp="1"/>
          </p:cNvSpPr>
          <p:nvPr>
            <p:ph type="dt" sz="half" idx="10"/>
          </p:nvPr>
        </p:nvSpPr>
        <p:spPr/>
        <p:txBody>
          <a:bodyPr/>
          <a:lstStyle/>
          <a:p>
            <a:fld id="{F413F705-6FA4-41D6-99BA-A1AF5E55D006}" type="datetimeFigureOut">
              <a:rPr lang="nl-NL" smtClean="0"/>
              <a:t>20-5-2019</a:t>
            </a:fld>
            <a:endParaRPr lang="nl-NL"/>
          </a:p>
        </p:txBody>
      </p:sp>
      <p:sp>
        <p:nvSpPr>
          <p:cNvPr id="5" name="Tijdelijke aanduiding voor voettekst 4">
            <a:extLst>
              <a:ext uri="{FF2B5EF4-FFF2-40B4-BE49-F238E27FC236}">
                <a16:creationId xmlns:a16="http://schemas.microsoft.com/office/drawing/2014/main" id="{C14303A9-EB24-4D0A-ACA7-3F2D6734E0EA}"/>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0685CE2-22EE-45D0-B73E-3D1A67812712}"/>
              </a:ext>
            </a:extLst>
          </p:cNvPr>
          <p:cNvSpPr>
            <a:spLocks noGrp="1"/>
          </p:cNvSpPr>
          <p:nvPr>
            <p:ph type="sldNum" sz="quarter" idx="12"/>
          </p:nvPr>
        </p:nvSpPr>
        <p:spPr/>
        <p:txBody>
          <a:bodyPr/>
          <a:lstStyle/>
          <a:p>
            <a:fld id="{02531F55-D8B2-435A-98C4-446C3ED97A9C}" type="slidenum">
              <a:rPr lang="nl-NL" smtClean="0"/>
              <a:t>‹#›</a:t>
            </a:fld>
            <a:endParaRPr lang="nl-NL"/>
          </a:p>
        </p:txBody>
      </p:sp>
    </p:spTree>
    <p:extLst>
      <p:ext uri="{BB962C8B-B14F-4D97-AF65-F5344CB8AC3E}">
        <p14:creationId xmlns:p14="http://schemas.microsoft.com/office/powerpoint/2010/main" val="9469709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6055FF6-426B-435C-A32B-13C653449F13}"/>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DC2F5F34-7979-4B0E-B192-F090E762BA15}"/>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47B1335-C27F-44FD-8A98-3D8C7514400C}"/>
              </a:ext>
            </a:extLst>
          </p:cNvPr>
          <p:cNvSpPr>
            <a:spLocks noGrp="1"/>
          </p:cNvSpPr>
          <p:nvPr>
            <p:ph type="dt" sz="half" idx="10"/>
          </p:nvPr>
        </p:nvSpPr>
        <p:spPr/>
        <p:txBody>
          <a:bodyPr/>
          <a:lstStyle/>
          <a:p>
            <a:fld id="{F413F705-6FA4-41D6-99BA-A1AF5E55D006}" type="datetimeFigureOut">
              <a:rPr lang="nl-NL" smtClean="0"/>
              <a:t>20-5-2019</a:t>
            </a:fld>
            <a:endParaRPr lang="nl-NL"/>
          </a:p>
        </p:txBody>
      </p:sp>
      <p:sp>
        <p:nvSpPr>
          <p:cNvPr id="5" name="Tijdelijke aanduiding voor voettekst 4">
            <a:extLst>
              <a:ext uri="{FF2B5EF4-FFF2-40B4-BE49-F238E27FC236}">
                <a16:creationId xmlns:a16="http://schemas.microsoft.com/office/drawing/2014/main" id="{492C23B9-AA67-413E-97B4-4ED44F79043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AD63BD0-62F5-4EED-970F-3BCFB13DAA78}"/>
              </a:ext>
            </a:extLst>
          </p:cNvPr>
          <p:cNvSpPr>
            <a:spLocks noGrp="1"/>
          </p:cNvSpPr>
          <p:nvPr>
            <p:ph type="sldNum" sz="quarter" idx="12"/>
          </p:nvPr>
        </p:nvSpPr>
        <p:spPr/>
        <p:txBody>
          <a:bodyPr/>
          <a:lstStyle/>
          <a:p>
            <a:fld id="{02531F55-D8B2-435A-98C4-446C3ED97A9C}" type="slidenum">
              <a:rPr lang="nl-NL" smtClean="0"/>
              <a:t>‹#›</a:t>
            </a:fld>
            <a:endParaRPr lang="nl-NL"/>
          </a:p>
        </p:txBody>
      </p:sp>
    </p:spTree>
    <p:extLst>
      <p:ext uri="{BB962C8B-B14F-4D97-AF65-F5344CB8AC3E}">
        <p14:creationId xmlns:p14="http://schemas.microsoft.com/office/powerpoint/2010/main" val="2564782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5BB2AFFB-20FA-4301-81DA-F0B9091E1E27}"/>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6F96F98C-8B79-4973-91B3-1CCF24F29F05}"/>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0FF3258-C68F-43C7-B3A4-DF9D07FB6DA2}"/>
              </a:ext>
            </a:extLst>
          </p:cNvPr>
          <p:cNvSpPr>
            <a:spLocks noGrp="1"/>
          </p:cNvSpPr>
          <p:nvPr>
            <p:ph type="dt" sz="half" idx="10"/>
          </p:nvPr>
        </p:nvSpPr>
        <p:spPr/>
        <p:txBody>
          <a:bodyPr/>
          <a:lstStyle/>
          <a:p>
            <a:fld id="{F413F705-6FA4-41D6-99BA-A1AF5E55D006}" type="datetimeFigureOut">
              <a:rPr lang="nl-NL" smtClean="0"/>
              <a:t>20-5-2019</a:t>
            </a:fld>
            <a:endParaRPr lang="nl-NL"/>
          </a:p>
        </p:txBody>
      </p:sp>
      <p:sp>
        <p:nvSpPr>
          <p:cNvPr id="5" name="Tijdelijke aanduiding voor voettekst 4">
            <a:extLst>
              <a:ext uri="{FF2B5EF4-FFF2-40B4-BE49-F238E27FC236}">
                <a16:creationId xmlns:a16="http://schemas.microsoft.com/office/drawing/2014/main" id="{7D74A62D-07E0-4484-896B-77C31BC91D4A}"/>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9226FCBA-C850-47A2-8A6C-56C6B43D0768}"/>
              </a:ext>
            </a:extLst>
          </p:cNvPr>
          <p:cNvSpPr>
            <a:spLocks noGrp="1"/>
          </p:cNvSpPr>
          <p:nvPr>
            <p:ph type="sldNum" sz="quarter" idx="12"/>
          </p:nvPr>
        </p:nvSpPr>
        <p:spPr/>
        <p:txBody>
          <a:bodyPr/>
          <a:lstStyle/>
          <a:p>
            <a:fld id="{02531F55-D8B2-435A-98C4-446C3ED97A9C}" type="slidenum">
              <a:rPr lang="nl-NL" smtClean="0"/>
              <a:t>‹#›</a:t>
            </a:fld>
            <a:endParaRPr lang="nl-NL"/>
          </a:p>
        </p:txBody>
      </p:sp>
    </p:spTree>
    <p:extLst>
      <p:ext uri="{BB962C8B-B14F-4D97-AF65-F5344CB8AC3E}">
        <p14:creationId xmlns:p14="http://schemas.microsoft.com/office/powerpoint/2010/main" val="5613592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A9411E-347C-4F03-BBE4-939A9EA3A8EA}"/>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CC51B235-C22C-4CB8-B108-8491D53FCE5C}"/>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B95857CC-6F8C-43C6-842A-AE30A646FA7C}"/>
              </a:ext>
            </a:extLst>
          </p:cNvPr>
          <p:cNvSpPr>
            <a:spLocks noGrp="1"/>
          </p:cNvSpPr>
          <p:nvPr>
            <p:ph type="dt" sz="half" idx="10"/>
          </p:nvPr>
        </p:nvSpPr>
        <p:spPr/>
        <p:txBody>
          <a:bodyPr/>
          <a:lstStyle/>
          <a:p>
            <a:fld id="{F413F705-6FA4-41D6-99BA-A1AF5E55D006}" type="datetimeFigureOut">
              <a:rPr lang="nl-NL" smtClean="0"/>
              <a:t>20-5-2019</a:t>
            </a:fld>
            <a:endParaRPr lang="nl-NL"/>
          </a:p>
        </p:txBody>
      </p:sp>
      <p:sp>
        <p:nvSpPr>
          <p:cNvPr id="5" name="Tijdelijke aanduiding voor voettekst 4">
            <a:extLst>
              <a:ext uri="{FF2B5EF4-FFF2-40B4-BE49-F238E27FC236}">
                <a16:creationId xmlns:a16="http://schemas.microsoft.com/office/drawing/2014/main" id="{6CC15904-174A-4FF1-B3AD-06873C89C61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A3AA6D54-37B8-423D-9A5A-98FB98B3EB24}"/>
              </a:ext>
            </a:extLst>
          </p:cNvPr>
          <p:cNvSpPr>
            <a:spLocks noGrp="1"/>
          </p:cNvSpPr>
          <p:nvPr>
            <p:ph type="sldNum" sz="quarter" idx="12"/>
          </p:nvPr>
        </p:nvSpPr>
        <p:spPr/>
        <p:txBody>
          <a:bodyPr/>
          <a:lstStyle/>
          <a:p>
            <a:fld id="{02531F55-D8B2-435A-98C4-446C3ED97A9C}" type="slidenum">
              <a:rPr lang="nl-NL" smtClean="0"/>
              <a:t>‹#›</a:t>
            </a:fld>
            <a:endParaRPr lang="nl-NL"/>
          </a:p>
        </p:txBody>
      </p:sp>
    </p:spTree>
    <p:extLst>
      <p:ext uri="{BB962C8B-B14F-4D97-AF65-F5344CB8AC3E}">
        <p14:creationId xmlns:p14="http://schemas.microsoft.com/office/powerpoint/2010/main" val="2841116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8E4A82-E1BF-46E4-844C-AA1B349966F5}"/>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4EFF651C-2DFB-4082-B16A-3FD0D0C85E1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101D90B0-F1DC-4DEE-8511-8B5F0505EC13}"/>
              </a:ext>
            </a:extLst>
          </p:cNvPr>
          <p:cNvSpPr>
            <a:spLocks noGrp="1"/>
          </p:cNvSpPr>
          <p:nvPr>
            <p:ph type="dt" sz="half" idx="10"/>
          </p:nvPr>
        </p:nvSpPr>
        <p:spPr/>
        <p:txBody>
          <a:bodyPr/>
          <a:lstStyle/>
          <a:p>
            <a:fld id="{F413F705-6FA4-41D6-99BA-A1AF5E55D006}" type="datetimeFigureOut">
              <a:rPr lang="nl-NL" smtClean="0"/>
              <a:t>20-5-2019</a:t>
            </a:fld>
            <a:endParaRPr lang="nl-NL"/>
          </a:p>
        </p:txBody>
      </p:sp>
      <p:sp>
        <p:nvSpPr>
          <p:cNvPr id="5" name="Tijdelijke aanduiding voor voettekst 4">
            <a:extLst>
              <a:ext uri="{FF2B5EF4-FFF2-40B4-BE49-F238E27FC236}">
                <a16:creationId xmlns:a16="http://schemas.microsoft.com/office/drawing/2014/main" id="{B9BC3AA3-1ADE-4A87-A4C5-89E99C7A050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7455A32-F86B-41AC-B893-CABE3C29D071}"/>
              </a:ext>
            </a:extLst>
          </p:cNvPr>
          <p:cNvSpPr>
            <a:spLocks noGrp="1"/>
          </p:cNvSpPr>
          <p:nvPr>
            <p:ph type="sldNum" sz="quarter" idx="12"/>
          </p:nvPr>
        </p:nvSpPr>
        <p:spPr/>
        <p:txBody>
          <a:bodyPr/>
          <a:lstStyle/>
          <a:p>
            <a:fld id="{02531F55-D8B2-435A-98C4-446C3ED97A9C}" type="slidenum">
              <a:rPr lang="nl-NL" smtClean="0"/>
              <a:t>‹#›</a:t>
            </a:fld>
            <a:endParaRPr lang="nl-NL"/>
          </a:p>
        </p:txBody>
      </p:sp>
    </p:spTree>
    <p:extLst>
      <p:ext uri="{BB962C8B-B14F-4D97-AF65-F5344CB8AC3E}">
        <p14:creationId xmlns:p14="http://schemas.microsoft.com/office/powerpoint/2010/main" val="27377863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75FA326-5FB9-433E-B6D2-ECDBF689A612}"/>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44990ED8-8B2B-48D4-BACD-1BF650C79EA7}"/>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0993C18D-DD3B-4538-B04F-B30C3B62077B}"/>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22E77119-7E12-40E1-9FFB-2F2CEDB0E186}"/>
              </a:ext>
            </a:extLst>
          </p:cNvPr>
          <p:cNvSpPr>
            <a:spLocks noGrp="1"/>
          </p:cNvSpPr>
          <p:nvPr>
            <p:ph type="dt" sz="half" idx="10"/>
          </p:nvPr>
        </p:nvSpPr>
        <p:spPr/>
        <p:txBody>
          <a:bodyPr/>
          <a:lstStyle/>
          <a:p>
            <a:fld id="{F413F705-6FA4-41D6-99BA-A1AF5E55D006}" type="datetimeFigureOut">
              <a:rPr lang="nl-NL" smtClean="0"/>
              <a:t>20-5-2019</a:t>
            </a:fld>
            <a:endParaRPr lang="nl-NL"/>
          </a:p>
        </p:txBody>
      </p:sp>
      <p:sp>
        <p:nvSpPr>
          <p:cNvPr id="6" name="Tijdelijke aanduiding voor voettekst 5">
            <a:extLst>
              <a:ext uri="{FF2B5EF4-FFF2-40B4-BE49-F238E27FC236}">
                <a16:creationId xmlns:a16="http://schemas.microsoft.com/office/drawing/2014/main" id="{98870FE7-D415-4FFD-84DE-CFB067F10D85}"/>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D94F16B-C57A-4694-A4B9-B324ED480DB9}"/>
              </a:ext>
            </a:extLst>
          </p:cNvPr>
          <p:cNvSpPr>
            <a:spLocks noGrp="1"/>
          </p:cNvSpPr>
          <p:nvPr>
            <p:ph type="sldNum" sz="quarter" idx="12"/>
          </p:nvPr>
        </p:nvSpPr>
        <p:spPr/>
        <p:txBody>
          <a:bodyPr/>
          <a:lstStyle/>
          <a:p>
            <a:fld id="{02531F55-D8B2-435A-98C4-446C3ED97A9C}" type="slidenum">
              <a:rPr lang="nl-NL" smtClean="0"/>
              <a:t>‹#›</a:t>
            </a:fld>
            <a:endParaRPr lang="nl-NL"/>
          </a:p>
        </p:txBody>
      </p:sp>
    </p:spTree>
    <p:extLst>
      <p:ext uri="{BB962C8B-B14F-4D97-AF65-F5344CB8AC3E}">
        <p14:creationId xmlns:p14="http://schemas.microsoft.com/office/powerpoint/2010/main" val="6748967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7894CE-2B98-4BCD-973A-C43579317D36}"/>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79B6D67A-7EEC-4242-9A54-66B7664EEC6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60B18BFF-3D26-4836-95AE-C34CC096922A}"/>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68CE20D5-B948-47DE-9D76-3F4859FA528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A249908B-B2AC-4AD1-8A78-C03B54498229}"/>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C4861E68-B34C-431A-9AEC-4A779C7C4BCF}"/>
              </a:ext>
            </a:extLst>
          </p:cNvPr>
          <p:cNvSpPr>
            <a:spLocks noGrp="1"/>
          </p:cNvSpPr>
          <p:nvPr>
            <p:ph type="dt" sz="half" idx="10"/>
          </p:nvPr>
        </p:nvSpPr>
        <p:spPr/>
        <p:txBody>
          <a:bodyPr/>
          <a:lstStyle/>
          <a:p>
            <a:fld id="{F413F705-6FA4-41D6-99BA-A1AF5E55D006}" type="datetimeFigureOut">
              <a:rPr lang="nl-NL" smtClean="0"/>
              <a:t>20-5-2019</a:t>
            </a:fld>
            <a:endParaRPr lang="nl-NL"/>
          </a:p>
        </p:txBody>
      </p:sp>
      <p:sp>
        <p:nvSpPr>
          <p:cNvPr id="8" name="Tijdelijke aanduiding voor voettekst 7">
            <a:extLst>
              <a:ext uri="{FF2B5EF4-FFF2-40B4-BE49-F238E27FC236}">
                <a16:creationId xmlns:a16="http://schemas.microsoft.com/office/drawing/2014/main" id="{211B8C00-B674-4872-8AB8-26F4CEB194FC}"/>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C93FE233-5746-4427-AD3E-3069B704F1F9}"/>
              </a:ext>
            </a:extLst>
          </p:cNvPr>
          <p:cNvSpPr>
            <a:spLocks noGrp="1"/>
          </p:cNvSpPr>
          <p:nvPr>
            <p:ph type="sldNum" sz="quarter" idx="12"/>
          </p:nvPr>
        </p:nvSpPr>
        <p:spPr/>
        <p:txBody>
          <a:bodyPr/>
          <a:lstStyle/>
          <a:p>
            <a:fld id="{02531F55-D8B2-435A-98C4-446C3ED97A9C}" type="slidenum">
              <a:rPr lang="nl-NL" smtClean="0"/>
              <a:t>‹#›</a:t>
            </a:fld>
            <a:endParaRPr lang="nl-NL"/>
          </a:p>
        </p:txBody>
      </p:sp>
    </p:spTree>
    <p:extLst>
      <p:ext uri="{BB962C8B-B14F-4D97-AF65-F5344CB8AC3E}">
        <p14:creationId xmlns:p14="http://schemas.microsoft.com/office/powerpoint/2010/main" val="6474252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0FEB505-031B-474F-BE99-C25409AE0CE9}"/>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388DA8B6-4865-45FE-A34B-FB22615165EB}"/>
              </a:ext>
            </a:extLst>
          </p:cNvPr>
          <p:cNvSpPr>
            <a:spLocks noGrp="1"/>
          </p:cNvSpPr>
          <p:nvPr>
            <p:ph type="dt" sz="half" idx="10"/>
          </p:nvPr>
        </p:nvSpPr>
        <p:spPr/>
        <p:txBody>
          <a:bodyPr/>
          <a:lstStyle/>
          <a:p>
            <a:fld id="{F413F705-6FA4-41D6-99BA-A1AF5E55D006}" type="datetimeFigureOut">
              <a:rPr lang="nl-NL" smtClean="0"/>
              <a:t>20-5-2019</a:t>
            </a:fld>
            <a:endParaRPr lang="nl-NL"/>
          </a:p>
        </p:txBody>
      </p:sp>
      <p:sp>
        <p:nvSpPr>
          <p:cNvPr id="4" name="Tijdelijke aanduiding voor voettekst 3">
            <a:extLst>
              <a:ext uri="{FF2B5EF4-FFF2-40B4-BE49-F238E27FC236}">
                <a16:creationId xmlns:a16="http://schemas.microsoft.com/office/drawing/2014/main" id="{093955A1-459C-47D1-A4C2-41BF5B3EF86D}"/>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656D56BD-8026-4EB4-BCD3-401CE11B1AFF}"/>
              </a:ext>
            </a:extLst>
          </p:cNvPr>
          <p:cNvSpPr>
            <a:spLocks noGrp="1"/>
          </p:cNvSpPr>
          <p:nvPr>
            <p:ph type="sldNum" sz="quarter" idx="12"/>
          </p:nvPr>
        </p:nvSpPr>
        <p:spPr/>
        <p:txBody>
          <a:bodyPr/>
          <a:lstStyle/>
          <a:p>
            <a:fld id="{02531F55-D8B2-435A-98C4-446C3ED97A9C}" type="slidenum">
              <a:rPr lang="nl-NL" smtClean="0"/>
              <a:t>‹#›</a:t>
            </a:fld>
            <a:endParaRPr lang="nl-NL"/>
          </a:p>
        </p:txBody>
      </p:sp>
    </p:spTree>
    <p:extLst>
      <p:ext uri="{BB962C8B-B14F-4D97-AF65-F5344CB8AC3E}">
        <p14:creationId xmlns:p14="http://schemas.microsoft.com/office/powerpoint/2010/main" val="992514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E6598E32-F007-44EF-A672-A5E31C74D1BF}"/>
              </a:ext>
            </a:extLst>
          </p:cNvPr>
          <p:cNvSpPr>
            <a:spLocks noGrp="1"/>
          </p:cNvSpPr>
          <p:nvPr>
            <p:ph type="dt" sz="half" idx="10"/>
          </p:nvPr>
        </p:nvSpPr>
        <p:spPr/>
        <p:txBody>
          <a:bodyPr/>
          <a:lstStyle/>
          <a:p>
            <a:fld id="{F413F705-6FA4-41D6-99BA-A1AF5E55D006}" type="datetimeFigureOut">
              <a:rPr lang="nl-NL" smtClean="0"/>
              <a:t>20-5-2019</a:t>
            </a:fld>
            <a:endParaRPr lang="nl-NL"/>
          </a:p>
        </p:txBody>
      </p:sp>
      <p:sp>
        <p:nvSpPr>
          <p:cNvPr id="3" name="Tijdelijke aanduiding voor voettekst 2">
            <a:extLst>
              <a:ext uri="{FF2B5EF4-FFF2-40B4-BE49-F238E27FC236}">
                <a16:creationId xmlns:a16="http://schemas.microsoft.com/office/drawing/2014/main" id="{6A6B5CE1-A427-4E03-BB9F-C3D747060A23}"/>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F3599C97-D489-4CB4-BA74-FC69ED08FAAB}"/>
              </a:ext>
            </a:extLst>
          </p:cNvPr>
          <p:cNvSpPr>
            <a:spLocks noGrp="1"/>
          </p:cNvSpPr>
          <p:nvPr>
            <p:ph type="sldNum" sz="quarter" idx="12"/>
          </p:nvPr>
        </p:nvSpPr>
        <p:spPr/>
        <p:txBody>
          <a:bodyPr/>
          <a:lstStyle/>
          <a:p>
            <a:fld id="{02531F55-D8B2-435A-98C4-446C3ED97A9C}" type="slidenum">
              <a:rPr lang="nl-NL" smtClean="0"/>
              <a:t>‹#›</a:t>
            </a:fld>
            <a:endParaRPr lang="nl-NL"/>
          </a:p>
        </p:txBody>
      </p:sp>
    </p:spTree>
    <p:extLst>
      <p:ext uri="{BB962C8B-B14F-4D97-AF65-F5344CB8AC3E}">
        <p14:creationId xmlns:p14="http://schemas.microsoft.com/office/powerpoint/2010/main" val="8029396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B2F3AC-8A33-478C-B851-C63826ECEF31}"/>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B2DBEC89-46BE-4977-9A09-8B0662A61D0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22F92DBA-81F7-4F9A-9BDF-81F1AEC2E5A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4C04A51F-04FC-4043-BE48-CFFE1587DF60}"/>
              </a:ext>
            </a:extLst>
          </p:cNvPr>
          <p:cNvSpPr>
            <a:spLocks noGrp="1"/>
          </p:cNvSpPr>
          <p:nvPr>
            <p:ph type="dt" sz="half" idx="10"/>
          </p:nvPr>
        </p:nvSpPr>
        <p:spPr/>
        <p:txBody>
          <a:bodyPr/>
          <a:lstStyle/>
          <a:p>
            <a:fld id="{F413F705-6FA4-41D6-99BA-A1AF5E55D006}" type="datetimeFigureOut">
              <a:rPr lang="nl-NL" smtClean="0"/>
              <a:t>20-5-2019</a:t>
            </a:fld>
            <a:endParaRPr lang="nl-NL"/>
          </a:p>
        </p:txBody>
      </p:sp>
      <p:sp>
        <p:nvSpPr>
          <p:cNvPr id="6" name="Tijdelijke aanduiding voor voettekst 5">
            <a:extLst>
              <a:ext uri="{FF2B5EF4-FFF2-40B4-BE49-F238E27FC236}">
                <a16:creationId xmlns:a16="http://schemas.microsoft.com/office/drawing/2014/main" id="{DC70A250-0B12-40C0-89F6-E2E512030300}"/>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69CE9B69-2878-4533-8C03-6E3997DA4E7F}"/>
              </a:ext>
            </a:extLst>
          </p:cNvPr>
          <p:cNvSpPr>
            <a:spLocks noGrp="1"/>
          </p:cNvSpPr>
          <p:nvPr>
            <p:ph type="sldNum" sz="quarter" idx="12"/>
          </p:nvPr>
        </p:nvSpPr>
        <p:spPr/>
        <p:txBody>
          <a:bodyPr/>
          <a:lstStyle/>
          <a:p>
            <a:fld id="{02531F55-D8B2-435A-98C4-446C3ED97A9C}" type="slidenum">
              <a:rPr lang="nl-NL" smtClean="0"/>
              <a:t>‹#›</a:t>
            </a:fld>
            <a:endParaRPr lang="nl-NL"/>
          </a:p>
        </p:txBody>
      </p:sp>
    </p:spTree>
    <p:extLst>
      <p:ext uri="{BB962C8B-B14F-4D97-AF65-F5344CB8AC3E}">
        <p14:creationId xmlns:p14="http://schemas.microsoft.com/office/powerpoint/2010/main" val="24566825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AFBEB9-5D9C-41D5-803E-5752548B8940}"/>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4BBE5D1B-82C8-401F-9F3E-D38FB1A927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03A13570-8DF4-411C-8B85-FA950AF350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A9FDBDFC-C45F-4061-9B34-AD90118ED824}"/>
              </a:ext>
            </a:extLst>
          </p:cNvPr>
          <p:cNvSpPr>
            <a:spLocks noGrp="1"/>
          </p:cNvSpPr>
          <p:nvPr>
            <p:ph type="dt" sz="half" idx="10"/>
          </p:nvPr>
        </p:nvSpPr>
        <p:spPr/>
        <p:txBody>
          <a:bodyPr/>
          <a:lstStyle/>
          <a:p>
            <a:fld id="{F413F705-6FA4-41D6-99BA-A1AF5E55D006}" type="datetimeFigureOut">
              <a:rPr lang="nl-NL" smtClean="0"/>
              <a:t>20-5-2019</a:t>
            </a:fld>
            <a:endParaRPr lang="nl-NL"/>
          </a:p>
        </p:txBody>
      </p:sp>
      <p:sp>
        <p:nvSpPr>
          <p:cNvPr id="6" name="Tijdelijke aanduiding voor voettekst 5">
            <a:extLst>
              <a:ext uri="{FF2B5EF4-FFF2-40B4-BE49-F238E27FC236}">
                <a16:creationId xmlns:a16="http://schemas.microsoft.com/office/drawing/2014/main" id="{C26CC264-8443-44E9-A62C-CE2B4139C4A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DAC3538-0166-4308-B91D-BB703CDBABBC}"/>
              </a:ext>
            </a:extLst>
          </p:cNvPr>
          <p:cNvSpPr>
            <a:spLocks noGrp="1"/>
          </p:cNvSpPr>
          <p:nvPr>
            <p:ph type="sldNum" sz="quarter" idx="12"/>
          </p:nvPr>
        </p:nvSpPr>
        <p:spPr/>
        <p:txBody>
          <a:bodyPr/>
          <a:lstStyle/>
          <a:p>
            <a:fld id="{02531F55-D8B2-435A-98C4-446C3ED97A9C}" type="slidenum">
              <a:rPr lang="nl-NL" smtClean="0"/>
              <a:t>‹#›</a:t>
            </a:fld>
            <a:endParaRPr lang="nl-NL"/>
          </a:p>
        </p:txBody>
      </p:sp>
    </p:spTree>
    <p:extLst>
      <p:ext uri="{BB962C8B-B14F-4D97-AF65-F5344CB8AC3E}">
        <p14:creationId xmlns:p14="http://schemas.microsoft.com/office/powerpoint/2010/main" val="40459668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B1E5BB06-BE5D-453A-8978-D4C6564A204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559E4FD0-2628-4864-B1BC-12F2C4CC454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0BB6CE4-179A-41C8-BC9E-2502EB7E5D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13F705-6FA4-41D6-99BA-A1AF5E55D006}" type="datetimeFigureOut">
              <a:rPr lang="nl-NL" smtClean="0"/>
              <a:t>20-5-2019</a:t>
            </a:fld>
            <a:endParaRPr lang="nl-NL"/>
          </a:p>
        </p:txBody>
      </p:sp>
      <p:sp>
        <p:nvSpPr>
          <p:cNvPr id="5" name="Tijdelijke aanduiding voor voettekst 4">
            <a:extLst>
              <a:ext uri="{FF2B5EF4-FFF2-40B4-BE49-F238E27FC236}">
                <a16:creationId xmlns:a16="http://schemas.microsoft.com/office/drawing/2014/main" id="{160548AB-CA42-4F5C-BEC4-435B6F1D7A6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27206DE3-416D-4D76-B21D-C5B55A1B07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531F55-D8B2-435A-98C4-446C3ED97A9C}" type="slidenum">
              <a:rPr lang="nl-NL" smtClean="0"/>
              <a:t>‹#›</a:t>
            </a:fld>
            <a:endParaRPr lang="nl-NL"/>
          </a:p>
        </p:txBody>
      </p:sp>
    </p:spTree>
    <p:extLst>
      <p:ext uri="{BB962C8B-B14F-4D97-AF65-F5344CB8AC3E}">
        <p14:creationId xmlns:p14="http://schemas.microsoft.com/office/powerpoint/2010/main" val="8434846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4.xml"/><Relationship Id="rId5" Type="http://schemas.openxmlformats.org/officeDocument/2006/relationships/image" Target="../media/image4.jp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4.xml"/><Relationship Id="rId5" Type="http://schemas.openxmlformats.org/officeDocument/2006/relationships/image" Target="../media/image22.jpg"/><Relationship Id="rId4" Type="http://schemas.openxmlformats.org/officeDocument/2006/relationships/image" Target="../media/image21.jpg"/></Relationships>
</file>

<file path=ppt/slides/_rels/slide1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hyperlink" Target="http://elisevanderlinden.com/portfolio/flight/" TargetMode="External"/><Relationship Id="rId1" Type="http://schemas.openxmlformats.org/officeDocument/2006/relationships/slideLayout" Target="../slideLayouts/slideLayout4.xml"/><Relationship Id="rId4" Type="http://schemas.openxmlformats.org/officeDocument/2006/relationships/image" Target="../media/image24.jpg"/></Relationships>
</file>

<file path=ppt/slides/_rels/slide1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4.xml"/><Relationship Id="rId5" Type="http://schemas.openxmlformats.org/officeDocument/2006/relationships/image" Target="../media/image28.jpg"/><Relationship Id="rId4" Type="http://schemas.openxmlformats.org/officeDocument/2006/relationships/image" Target="../media/image27.jpg"/></Relationships>
</file>

<file path=ppt/slides/_rels/slide1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g"/><Relationship Id="rId7" Type="http://schemas.openxmlformats.org/officeDocument/2006/relationships/image" Target="../media/image34.png"/><Relationship Id="rId2" Type="http://schemas.openxmlformats.org/officeDocument/2006/relationships/image" Target="../media/image30.jp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jpg"/><Relationship Id="rId4" Type="http://schemas.openxmlformats.org/officeDocument/2006/relationships/image" Target="../media/image31.jpg"/></Relationships>
</file>

<file path=ppt/slides/_rels/slide1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8.jpg"/><Relationship Id="rId5" Type="http://schemas.openxmlformats.org/officeDocument/2006/relationships/image" Target="../media/image37.jpg"/><Relationship Id="rId4" Type="http://schemas.openxmlformats.org/officeDocument/2006/relationships/image" Target="../media/image36.jpg"/></Relationships>
</file>

<file path=ppt/slides/_rels/slide17.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hyperlink" Target="https://nl.wikipedia.org/wiki/Pindakaasvloer#cite_note-2" TargetMode="Externa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image" Target="../media/image45.jpg"/><Relationship Id="rId3" Type="http://schemas.openxmlformats.org/officeDocument/2006/relationships/image" Target="../media/image40.jpg"/><Relationship Id="rId7" Type="http://schemas.openxmlformats.org/officeDocument/2006/relationships/image" Target="../media/image44.jp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43.jpg"/><Relationship Id="rId5" Type="http://schemas.openxmlformats.org/officeDocument/2006/relationships/image" Target="../media/image41.jpg"/><Relationship Id="rId4" Type="http://schemas.openxmlformats.org/officeDocument/2006/relationships/image" Target="../media/image42.jpg"/></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4.xml"/><Relationship Id="rId6" Type="http://schemas.openxmlformats.org/officeDocument/2006/relationships/image" Target="../media/image1.jpg"/><Relationship Id="rId5" Type="http://schemas.openxmlformats.org/officeDocument/2006/relationships/image" Target="../media/image50.jpg"/><Relationship Id="rId4" Type="http://schemas.openxmlformats.org/officeDocument/2006/relationships/image" Target="../media/image49.jpeg"/></Relationships>
</file>

<file path=ppt/slides/_rels/slide2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53.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59.jpg"/><Relationship Id="rId4" Type="http://schemas.openxmlformats.org/officeDocument/2006/relationships/image" Target="../media/image58.jpg"/></Relationships>
</file>

<file path=ppt/slides/_rels/slide27.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image" Target="../media/image60.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image" Target="../media/image62.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image" Target="../media/image12.jpg"/><Relationship Id="rId2" Type="http://schemas.openxmlformats.org/officeDocument/2006/relationships/image" Target="../media/image7.jpg"/><Relationship Id="rId1" Type="http://schemas.openxmlformats.org/officeDocument/2006/relationships/slideLayout" Target="../slideLayouts/slideLayout7.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4.xml"/><Relationship Id="rId1" Type="http://schemas.openxmlformats.org/officeDocument/2006/relationships/video" Target="https://player.vimeo.com/video/5904032?app_id=122963"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94E5AA9-52FB-4B29-A362-82CBFF136ECA}"/>
              </a:ext>
            </a:extLst>
          </p:cNvPr>
          <p:cNvSpPr>
            <a:spLocks noGrp="1"/>
          </p:cNvSpPr>
          <p:nvPr>
            <p:ph type="title"/>
          </p:nvPr>
        </p:nvSpPr>
        <p:spPr>
          <a:xfrm>
            <a:off x="838200" y="365125"/>
            <a:ext cx="4634132" cy="1325563"/>
          </a:xfrm>
        </p:spPr>
        <p:txBody>
          <a:bodyPr/>
          <a:lstStyle/>
          <a:p>
            <a:r>
              <a:rPr lang="nl-NL" dirty="0"/>
              <a:t>Bron</a:t>
            </a:r>
            <a:br>
              <a:rPr lang="nl-NL" dirty="0"/>
            </a:br>
            <a:r>
              <a:rPr lang="nl-NL" dirty="0"/>
              <a:t>hedendaagse kunst</a:t>
            </a:r>
          </a:p>
        </p:txBody>
      </p:sp>
      <p:sp>
        <p:nvSpPr>
          <p:cNvPr id="3" name="Tijdelijke aanduiding voor inhoud 2">
            <a:extLst>
              <a:ext uri="{FF2B5EF4-FFF2-40B4-BE49-F238E27FC236}">
                <a16:creationId xmlns:a16="http://schemas.microsoft.com/office/drawing/2014/main" id="{FDF3EC1D-80A9-4414-A096-4164DBF0F51D}"/>
              </a:ext>
            </a:extLst>
          </p:cNvPr>
          <p:cNvSpPr>
            <a:spLocks noGrp="1"/>
          </p:cNvSpPr>
          <p:nvPr>
            <p:ph sz="half" idx="1"/>
          </p:nvPr>
        </p:nvSpPr>
        <p:spPr>
          <a:xfrm>
            <a:off x="838200" y="2114550"/>
            <a:ext cx="4634132" cy="3859494"/>
          </a:xfrm>
        </p:spPr>
        <p:txBody>
          <a:bodyPr>
            <a:normAutofit fontScale="92500" lnSpcReduction="10000"/>
          </a:bodyPr>
          <a:lstStyle/>
          <a:p>
            <a:pPr marL="0" indent="0" algn="just">
              <a:buNone/>
            </a:pPr>
            <a:r>
              <a:rPr lang="nl-NL" sz="2000" dirty="0">
                <a:latin typeface="+mj-lt"/>
              </a:rPr>
              <a:t>In deze </a:t>
            </a:r>
            <a:r>
              <a:rPr lang="nl-NL" sz="2000" dirty="0" err="1">
                <a:latin typeface="+mj-lt"/>
              </a:rPr>
              <a:t>powerpoint</a:t>
            </a:r>
            <a:r>
              <a:rPr lang="nl-NL" sz="2000" dirty="0">
                <a:latin typeface="+mj-lt"/>
              </a:rPr>
              <a:t> zie je een aantal voorbeelden van hedendaagse kunst. </a:t>
            </a:r>
          </a:p>
          <a:p>
            <a:pPr marL="0" indent="0" algn="just">
              <a:buNone/>
            </a:pPr>
            <a:r>
              <a:rPr lang="nl-NL" sz="2000" dirty="0">
                <a:latin typeface="+mj-lt"/>
              </a:rPr>
              <a:t>Het is niet eenvoudig om kunstenaars vanaf ongeveer 1960 in een bepaalde stijlperiode in te delen.</a:t>
            </a:r>
          </a:p>
          <a:p>
            <a:pPr marL="0" indent="0" algn="just">
              <a:buNone/>
            </a:pPr>
            <a:r>
              <a:rPr lang="nl-NL" sz="2000" dirty="0">
                <a:latin typeface="+mj-lt"/>
              </a:rPr>
              <a:t>Hierin wordt een aantal kunstenaars en bewegingen van kunst na 1960 opgesomd.</a:t>
            </a:r>
          </a:p>
          <a:p>
            <a:pPr marL="0" indent="0" algn="just">
              <a:buNone/>
            </a:pPr>
            <a:r>
              <a:rPr lang="nl-NL" sz="2000" dirty="0">
                <a:latin typeface="+mj-lt"/>
              </a:rPr>
              <a:t>Naast deze bron kun je nog een aantal andere </a:t>
            </a:r>
            <a:r>
              <a:rPr lang="nl-NL" sz="2000" dirty="0" err="1">
                <a:latin typeface="+mj-lt"/>
              </a:rPr>
              <a:t>powerpoints</a:t>
            </a:r>
            <a:r>
              <a:rPr lang="nl-NL" sz="2000" dirty="0">
                <a:latin typeface="+mj-lt"/>
              </a:rPr>
              <a:t> van hedendaagse kunstenaars raadplegen die te vinden zijn  in SOM. </a:t>
            </a:r>
          </a:p>
          <a:p>
            <a:pPr marL="0" indent="0" algn="just">
              <a:buNone/>
            </a:pPr>
            <a:r>
              <a:rPr lang="nl-NL" sz="2000" dirty="0">
                <a:latin typeface="+mj-lt"/>
              </a:rPr>
              <a:t>In deze periode leggen we het accent op het </a:t>
            </a:r>
            <a:r>
              <a:rPr lang="nl-NL" sz="2000" b="1" i="1" dirty="0">
                <a:latin typeface="+mj-lt"/>
              </a:rPr>
              <a:t>kunstbeschouwelijke</a:t>
            </a:r>
            <a:r>
              <a:rPr lang="nl-NL" sz="2000" dirty="0">
                <a:latin typeface="+mj-lt"/>
              </a:rPr>
              <a:t> van het vak beeldend. Hoe denk jij erover, wat doet het met jou en wat zou je willen maken bij de praktijklessen? </a:t>
            </a:r>
          </a:p>
          <a:p>
            <a:endParaRPr lang="nl-NL" dirty="0"/>
          </a:p>
        </p:txBody>
      </p:sp>
      <p:pic>
        <p:nvPicPr>
          <p:cNvPr id="6" name="Tijdelijke aanduiding voor inhoud 5" descr="Afbeelding met vloer, binnen, muur, gebouw&#10;&#10;Automatisch gegenereerde beschrijving">
            <a:extLst>
              <a:ext uri="{FF2B5EF4-FFF2-40B4-BE49-F238E27FC236}">
                <a16:creationId xmlns:a16="http://schemas.microsoft.com/office/drawing/2014/main" id="{6F3DA229-EB1D-4BAB-AB9D-1AFF2E56ED16}"/>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654625" y="607142"/>
            <a:ext cx="2919457" cy="2189593"/>
          </a:xfrm>
        </p:spPr>
      </p:pic>
      <p:pic>
        <p:nvPicPr>
          <p:cNvPr id="8" name="Afbeelding 7" descr="Afbeelding met dier, zoogdier, hominide&#10;&#10;Automatisch gegenereerde beschrijving">
            <a:extLst>
              <a:ext uri="{FF2B5EF4-FFF2-40B4-BE49-F238E27FC236}">
                <a16:creationId xmlns:a16="http://schemas.microsoft.com/office/drawing/2014/main" id="{45F735E5-9693-4B4E-8394-C0B6C286EB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0122" y="3038752"/>
            <a:ext cx="4031308" cy="2925950"/>
          </a:xfrm>
          <a:prstGeom prst="rect">
            <a:avLst/>
          </a:prstGeom>
        </p:spPr>
      </p:pic>
      <p:pic>
        <p:nvPicPr>
          <p:cNvPr id="10" name="Afbeelding 9" descr="Afbeelding met muur, binnen, vloer, stoel&#10;&#10;Automatisch gegenereerde beschrijving">
            <a:extLst>
              <a:ext uri="{FF2B5EF4-FFF2-40B4-BE49-F238E27FC236}">
                <a16:creationId xmlns:a16="http://schemas.microsoft.com/office/drawing/2014/main" id="{641F77A4-48D4-4A99-B340-57D3C6D5FC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72340" y="607142"/>
            <a:ext cx="2976145" cy="2189592"/>
          </a:xfrm>
          <a:prstGeom prst="rect">
            <a:avLst/>
          </a:prstGeom>
        </p:spPr>
      </p:pic>
      <p:pic>
        <p:nvPicPr>
          <p:cNvPr id="12" name="Afbeelding 11" descr="Afbeelding met persoon, gebouw, buiten, grond&#10;&#10;Automatisch gegenereerde beschrijving">
            <a:extLst>
              <a:ext uri="{FF2B5EF4-FFF2-40B4-BE49-F238E27FC236}">
                <a16:creationId xmlns:a16="http://schemas.microsoft.com/office/drawing/2014/main" id="{98A3553B-04B1-4161-8AD9-19F9E513B2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54625" y="3048094"/>
            <a:ext cx="1945644" cy="2925950"/>
          </a:xfrm>
          <a:prstGeom prst="rect">
            <a:avLst/>
          </a:prstGeom>
        </p:spPr>
      </p:pic>
    </p:spTree>
    <p:extLst>
      <p:ext uri="{BB962C8B-B14F-4D97-AF65-F5344CB8AC3E}">
        <p14:creationId xmlns:p14="http://schemas.microsoft.com/office/powerpoint/2010/main" val="26008542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0FC0D3-AC6E-41D4-B183-144A96E0ED94}"/>
              </a:ext>
            </a:extLst>
          </p:cNvPr>
          <p:cNvSpPr>
            <a:spLocks noGrp="1"/>
          </p:cNvSpPr>
          <p:nvPr>
            <p:ph type="title"/>
          </p:nvPr>
        </p:nvSpPr>
        <p:spPr/>
        <p:txBody>
          <a:bodyPr/>
          <a:lstStyle/>
          <a:p>
            <a:r>
              <a:rPr lang="nl-NL" dirty="0"/>
              <a:t>Rik van Iersel </a:t>
            </a:r>
            <a:r>
              <a:rPr lang="nl-NL" sz="2000" dirty="0"/>
              <a:t>Maastricht 1961</a:t>
            </a:r>
          </a:p>
        </p:txBody>
      </p:sp>
      <p:pic>
        <p:nvPicPr>
          <p:cNvPr id="6" name="Tijdelijke aanduiding voor inhoud 5">
            <a:extLst>
              <a:ext uri="{FF2B5EF4-FFF2-40B4-BE49-F238E27FC236}">
                <a16:creationId xmlns:a16="http://schemas.microsoft.com/office/drawing/2014/main" id="{55A02C4D-A024-4637-8F1C-E1BB1B343AE4}"/>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1800665"/>
            <a:ext cx="4926472" cy="3694854"/>
          </a:xfrm>
        </p:spPr>
      </p:pic>
      <p:sp>
        <p:nvSpPr>
          <p:cNvPr id="4" name="Tijdelijke aanduiding voor inhoud 3">
            <a:extLst>
              <a:ext uri="{FF2B5EF4-FFF2-40B4-BE49-F238E27FC236}">
                <a16:creationId xmlns:a16="http://schemas.microsoft.com/office/drawing/2014/main" id="{EF1CF23A-F54D-4B4F-B400-ACA379F48B7C}"/>
              </a:ext>
            </a:extLst>
          </p:cNvPr>
          <p:cNvSpPr>
            <a:spLocks noGrp="1"/>
          </p:cNvSpPr>
          <p:nvPr>
            <p:ph sz="half" idx="2"/>
          </p:nvPr>
        </p:nvSpPr>
        <p:spPr>
          <a:xfrm>
            <a:off x="6096000" y="1800665"/>
            <a:ext cx="5257800" cy="4376298"/>
          </a:xfrm>
        </p:spPr>
        <p:txBody>
          <a:bodyPr>
            <a:normAutofit lnSpcReduction="10000"/>
          </a:bodyPr>
          <a:lstStyle/>
          <a:p>
            <a:pPr marL="0" indent="0">
              <a:buNone/>
            </a:pPr>
            <a:r>
              <a:rPr lang="nl-NL" sz="2000" b="1" i="1" dirty="0">
                <a:latin typeface="+mj-lt"/>
              </a:rPr>
              <a:t>Kunst maken kan iedereen. </a:t>
            </a:r>
            <a:r>
              <a:rPr lang="nl-NL" sz="2000" dirty="0">
                <a:latin typeface="+mj-lt"/>
              </a:rPr>
              <a:t>Je hebt er niet per se een kunstvakopleiding voor nodig. De vrijheid van schilderen is er voor iedereen. Van Iersel is een </a:t>
            </a:r>
            <a:r>
              <a:rPr lang="nl-NL" sz="2000" b="1" i="1" dirty="0">
                <a:latin typeface="+mj-lt"/>
              </a:rPr>
              <a:t>autodidact</a:t>
            </a:r>
            <a:r>
              <a:rPr lang="nl-NL" b="1" i="1" dirty="0">
                <a:latin typeface="+mj-lt"/>
              </a:rPr>
              <a:t>.</a:t>
            </a:r>
            <a:r>
              <a:rPr lang="nl-NL" dirty="0">
                <a:latin typeface="+mj-lt"/>
              </a:rPr>
              <a:t> </a:t>
            </a:r>
          </a:p>
          <a:p>
            <a:pPr marL="0" indent="0">
              <a:buNone/>
            </a:pPr>
            <a:endParaRPr lang="nl-NL" dirty="0"/>
          </a:p>
          <a:p>
            <a:pPr marL="0" indent="0">
              <a:buNone/>
            </a:pPr>
            <a:endParaRPr lang="nl-NL" dirty="0"/>
          </a:p>
          <a:p>
            <a:pPr marL="0" indent="0">
              <a:buNone/>
            </a:pPr>
            <a:endParaRPr lang="nl-NL" dirty="0"/>
          </a:p>
          <a:p>
            <a:pPr marL="0" indent="0">
              <a:buNone/>
            </a:pPr>
            <a:endParaRPr lang="nl-NL" dirty="0"/>
          </a:p>
          <a:p>
            <a:pPr marL="0" indent="0">
              <a:buNone/>
            </a:pPr>
            <a:endParaRPr lang="nl-NL" dirty="0"/>
          </a:p>
          <a:p>
            <a:pPr marL="0" indent="0">
              <a:buNone/>
            </a:pPr>
            <a:r>
              <a:rPr lang="nl-NL" sz="1200" dirty="0">
                <a:latin typeface="+mj-lt"/>
              </a:rPr>
              <a:t>Rechts een ontwerp voor een CD hoes</a:t>
            </a:r>
          </a:p>
          <a:p>
            <a:pPr marL="0" indent="0">
              <a:buNone/>
            </a:pPr>
            <a:endParaRPr lang="nl-NL" sz="1200" dirty="0">
              <a:latin typeface="+mj-lt"/>
            </a:endParaRPr>
          </a:p>
          <a:p>
            <a:pPr marL="0" indent="0">
              <a:buNone/>
            </a:pPr>
            <a:r>
              <a:rPr lang="nl-NL" sz="1200" dirty="0">
                <a:latin typeface="+mj-lt"/>
              </a:rPr>
              <a:t>Joseph </a:t>
            </a:r>
            <a:r>
              <a:rPr lang="nl-NL" sz="1200" dirty="0" err="1">
                <a:latin typeface="+mj-lt"/>
              </a:rPr>
              <a:t>Beuys</a:t>
            </a:r>
            <a:r>
              <a:rPr lang="nl-NL" sz="1200" dirty="0">
                <a:latin typeface="+mj-lt"/>
              </a:rPr>
              <a:t> zei het al: ”</a:t>
            </a:r>
            <a:r>
              <a:rPr lang="nl-NL" sz="1200" dirty="0" err="1">
                <a:latin typeface="+mj-lt"/>
              </a:rPr>
              <a:t>Jeder</a:t>
            </a:r>
            <a:r>
              <a:rPr lang="nl-NL" sz="1200" dirty="0">
                <a:latin typeface="+mj-lt"/>
              </a:rPr>
              <a:t> Mensch </a:t>
            </a:r>
            <a:r>
              <a:rPr lang="nl-NL" sz="1200" dirty="0" err="1">
                <a:latin typeface="+mj-lt"/>
              </a:rPr>
              <a:t>ist</a:t>
            </a:r>
            <a:r>
              <a:rPr lang="nl-NL" sz="1200" dirty="0">
                <a:latin typeface="+mj-lt"/>
              </a:rPr>
              <a:t> </a:t>
            </a:r>
            <a:r>
              <a:rPr lang="nl-NL" sz="1200" dirty="0" err="1">
                <a:latin typeface="+mj-lt"/>
              </a:rPr>
              <a:t>ein</a:t>
            </a:r>
            <a:r>
              <a:rPr lang="nl-NL" sz="1200" dirty="0">
                <a:latin typeface="+mj-lt"/>
              </a:rPr>
              <a:t> </a:t>
            </a:r>
            <a:r>
              <a:rPr lang="nl-NL" sz="1200" dirty="0" err="1">
                <a:latin typeface="+mj-lt"/>
              </a:rPr>
              <a:t>Künstler</a:t>
            </a:r>
            <a:r>
              <a:rPr lang="nl-NL" sz="1200" dirty="0">
                <a:latin typeface="+mj-lt"/>
              </a:rPr>
              <a:t>”</a:t>
            </a:r>
          </a:p>
        </p:txBody>
      </p:sp>
      <p:pic>
        <p:nvPicPr>
          <p:cNvPr id="5" name="Tijdelijke aanduiding voor inhoud 5" descr="Afbeelding met tekst, boek, kaart&#10;&#10;Automatisch gegenereerde beschrijving">
            <a:extLst>
              <a:ext uri="{FF2B5EF4-FFF2-40B4-BE49-F238E27FC236}">
                <a16:creationId xmlns:a16="http://schemas.microsoft.com/office/drawing/2014/main" id="{4699C6BE-AF2C-4486-86EB-68088F23E9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95706" y="2778797"/>
            <a:ext cx="2758094" cy="2716722"/>
          </a:xfrm>
          <a:prstGeom prst="rect">
            <a:avLst/>
          </a:prstGeom>
        </p:spPr>
      </p:pic>
    </p:spTree>
    <p:extLst>
      <p:ext uri="{BB962C8B-B14F-4D97-AF65-F5344CB8AC3E}">
        <p14:creationId xmlns:p14="http://schemas.microsoft.com/office/powerpoint/2010/main" val="20520554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4BE3D5-A627-4899-9F3F-17651249849E}"/>
              </a:ext>
            </a:extLst>
          </p:cNvPr>
          <p:cNvSpPr>
            <a:spLocks noGrp="1"/>
          </p:cNvSpPr>
          <p:nvPr>
            <p:ph type="title"/>
          </p:nvPr>
        </p:nvSpPr>
        <p:spPr/>
        <p:txBody>
          <a:bodyPr>
            <a:normAutofit/>
          </a:bodyPr>
          <a:lstStyle/>
          <a:p>
            <a:r>
              <a:rPr lang="nl-NL" dirty="0"/>
              <a:t>Erwin Olaf </a:t>
            </a:r>
            <a:r>
              <a:rPr lang="nl-NL" sz="2000" dirty="0"/>
              <a:t>Hilversum 1959. </a:t>
            </a:r>
            <a:br>
              <a:rPr lang="nl-NL" dirty="0"/>
            </a:br>
            <a:r>
              <a:rPr lang="nl-NL" sz="1800" dirty="0"/>
              <a:t>(eigenlijk </a:t>
            </a:r>
            <a:r>
              <a:rPr lang="nl-NL" sz="1800" b="1" dirty="0"/>
              <a:t>Erwin Olaf Springveld)</a:t>
            </a:r>
            <a:endParaRPr lang="nl-NL" sz="1800" dirty="0"/>
          </a:p>
        </p:txBody>
      </p:sp>
      <p:sp>
        <p:nvSpPr>
          <p:cNvPr id="3" name="Tijdelijke aanduiding voor inhoud 2">
            <a:extLst>
              <a:ext uri="{FF2B5EF4-FFF2-40B4-BE49-F238E27FC236}">
                <a16:creationId xmlns:a16="http://schemas.microsoft.com/office/drawing/2014/main" id="{BC6B699E-4038-46E1-B261-BE8B7459975C}"/>
              </a:ext>
            </a:extLst>
          </p:cNvPr>
          <p:cNvSpPr>
            <a:spLocks noGrp="1"/>
          </p:cNvSpPr>
          <p:nvPr>
            <p:ph sz="half" idx="1"/>
          </p:nvPr>
        </p:nvSpPr>
        <p:spPr/>
        <p:txBody>
          <a:bodyPr>
            <a:normAutofit/>
          </a:bodyPr>
          <a:lstStyle/>
          <a:p>
            <a:pPr marL="0" indent="0">
              <a:buNone/>
            </a:pPr>
            <a:r>
              <a:rPr lang="nl-NL" sz="2000" dirty="0">
                <a:latin typeface="+mj-lt"/>
              </a:rPr>
              <a:t>Olaf groeide op in Hilversum en volgde de School voor Journalistiek in Utrecht. Na zijn afstuderen richtte hij zich kort op documentaire fotografie. Hij verkoos echter niet veel later de </a:t>
            </a:r>
            <a:r>
              <a:rPr lang="nl-NL" sz="2000" b="1" i="1" dirty="0">
                <a:latin typeface="+mj-lt"/>
              </a:rPr>
              <a:t>geënsceneerde fotografie </a:t>
            </a:r>
            <a:r>
              <a:rPr lang="nl-NL" sz="2000" dirty="0">
                <a:latin typeface="+mj-lt"/>
              </a:rPr>
              <a:t>omdat hij daar het beeld volledig naar zijn hand kon zetten</a:t>
            </a:r>
            <a:r>
              <a:rPr lang="nl-NL" sz="2000" dirty="0"/>
              <a:t>.</a:t>
            </a:r>
          </a:p>
        </p:txBody>
      </p:sp>
      <p:pic>
        <p:nvPicPr>
          <p:cNvPr id="6" name="Tijdelijke aanduiding voor inhoud 5" descr="Afbeelding met man, persoon, dragen, stropdas&#10;&#10;Automatisch gegenereerde beschrijving">
            <a:extLst>
              <a:ext uri="{FF2B5EF4-FFF2-40B4-BE49-F238E27FC236}">
                <a16:creationId xmlns:a16="http://schemas.microsoft.com/office/drawing/2014/main" id="{122B996D-1E91-4365-83B6-BEA4454211E1}"/>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38200" y="3539027"/>
            <a:ext cx="4929554" cy="2772873"/>
          </a:xfrm>
        </p:spPr>
      </p:pic>
      <p:pic>
        <p:nvPicPr>
          <p:cNvPr id="8" name="Afbeelding 7" descr="Afbeelding met muur, binnen, vloer, persoon&#10;&#10;Automatisch gegenereerde beschrijving">
            <a:extLst>
              <a:ext uri="{FF2B5EF4-FFF2-40B4-BE49-F238E27FC236}">
                <a16:creationId xmlns:a16="http://schemas.microsoft.com/office/drawing/2014/main" id="{806A0CFD-3264-465F-AE35-92128D9484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6156" y="431315"/>
            <a:ext cx="3962890" cy="2788619"/>
          </a:xfrm>
          <a:prstGeom prst="rect">
            <a:avLst/>
          </a:prstGeom>
        </p:spPr>
      </p:pic>
      <p:pic>
        <p:nvPicPr>
          <p:cNvPr id="10" name="Afbeelding 9" descr="Afbeelding met muur, persoon, kleding, vrouw&#10;&#10;Automatisch gegenereerde beschrijving">
            <a:extLst>
              <a:ext uri="{FF2B5EF4-FFF2-40B4-BE49-F238E27FC236}">
                <a16:creationId xmlns:a16="http://schemas.microsoft.com/office/drawing/2014/main" id="{17D77C98-8F1D-4892-9AB3-E922F036E7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2202" y="3429000"/>
            <a:ext cx="2166980" cy="2882900"/>
          </a:xfrm>
          <a:prstGeom prst="rect">
            <a:avLst/>
          </a:prstGeom>
        </p:spPr>
      </p:pic>
      <p:pic>
        <p:nvPicPr>
          <p:cNvPr id="12" name="Afbeelding 11" descr="Afbeelding met binnen, vloer, persoon, gebouw&#10;&#10;Automatisch gegenereerde beschrijving">
            <a:extLst>
              <a:ext uri="{FF2B5EF4-FFF2-40B4-BE49-F238E27FC236}">
                <a16:creationId xmlns:a16="http://schemas.microsoft.com/office/drawing/2014/main" id="{A3E3EF07-E82B-4D99-88ED-32D7D64DFA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15042" y="3429000"/>
            <a:ext cx="1924004" cy="2886006"/>
          </a:xfrm>
          <a:prstGeom prst="rect">
            <a:avLst/>
          </a:prstGeom>
        </p:spPr>
      </p:pic>
    </p:spTree>
    <p:extLst>
      <p:ext uri="{BB962C8B-B14F-4D97-AF65-F5344CB8AC3E}">
        <p14:creationId xmlns:p14="http://schemas.microsoft.com/office/powerpoint/2010/main" val="9314023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796263-8595-4A9E-A048-91AABC01201A}"/>
              </a:ext>
            </a:extLst>
          </p:cNvPr>
          <p:cNvSpPr>
            <a:spLocks noGrp="1"/>
          </p:cNvSpPr>
          <p:nvPr>
            <p:ph type="title"/>
          </p:nvPr>
        </p:nvSpPr>
        <p:spPr/>
        <p:txBody>
          <a:bodyPr/>
          <a:lstStyle/>
          <a:p>
            <a:r>
              <a:rPr lang="nl-NL" dirty="0"/>
              <a:t>Elise van der Linden,</a:t>
            </a:r>
            <a:br>
              <a:rPr lang="nl-NL" dirty="0"/>
            </a:br>
            <a:r>
              <a:rPr lang="nl-NL" sz="2000" dirty="0"/>
              <a:t>Deventer 1983</a:t>
            </a:r>
          </a:p>
        </p:txBody>
      </p:sp>
      <p:sp>
        <p:nvSpPr>
          <p:cNvPr id="3" name="Tijdelijke aanduiding voor inhoud 2">
            <a:extLst>
              <a:ext uri="{FF2B5EF4-FFF2-40B4-BE49-F238E27FC236}">
                <a16:creationId xmlns:a16="http://schemas.microsoft.com/office/drawing/2014/main" id="{8D010ECF-3D20-42A8-ABB1-E9540B98D351}"/>
              </a:ext>
            </a:extLst>
          </p:cNvPr>
          <p:cNvSpPr>
            <a:spLocks noGrp="1"/>
          </p:cNvSpPr>
          <p:nvPr>
            <p:ph sz="half" idx="1"/>
          </p:nvPr>
        </p:nvSpPr>
        <p:spPr>
          <a:xfrm>
            <a:off x="838200" y="1690688"/>
            <a:ext cx="5858022" cy="4486275"/>
          </a:xfrm>
        </p:spPr>
        <p:txBody>
          <a:bodyPr>
            <a:normAutofit fontScale="62500" lnSpcReduction="20000"/>
          </a:bodyPr>
          <a:lstStyle/>
          <a:p>
            <a:pPr marL="0" indent="0">
              <a:buNone/>
            </a:pPr>
            <a:endParaRPr lang="nl-NL" dirty="0"/>
          </a:p>
          <a:p>
            <a:pPr marL="0" indent="0" algn="just">
              <a:buNone/>
            </a:pPr>
            <a:r>
              <a:rPr lang="nl-NL" sz="3200" dirty="0">
                <a:latin typeface="+mj-lt"/>
              </a:rPr>
              <a:t>Voor haar beeldend werk laat zij zich leiden door het vaak onopgemerkte verloop van de dingen. Zoals een groeiproces van een plant, ophopingen en resten van ooit belangrijke verhalen op papier, de snelheid van onze voertuigen, de door de mens gebouwde ruimten en constructies die weer uiteen vallen. De tijd brengt een constante spanning tussen verandering en de menselijke neiging tot het vasthouden aan wat was. Zij ziet in de door mensenhanden gevormde wereld een momentopname van een transformatie. Het toont de wisselwerking tussen natuur en de menselijke natuur met zijn architectuur en techniek. Hierin is de kracht en kwetsbaarheid van de mens zichtbaar. Werelden kunnen onaf, vervreemd of vergeten zijn door het </a:t>
            </a:r>
            <a:r>
              <a:rPr lang="nl-NL" sz="3200" b="1" i="1" dirty="0">
                <a:latin typeface="+mj-lt"/>
              </a:rPr>
              <a:t>proces van vernieuwing of veroudering</a:t>
            </a:r>
            <a:r>
              <a:rPr lang="nl-NL" sz="3200" dirty="0">
                <a:latin typeface="+mj-lt"/>
              </a:rPr>
              <a:t>.</a:t>
            </a:r>
          </a:p>
          <a:p>
            <a:pPr marL="0" indent="0" algn="just">
              <a:buNone/>
            </a:pPr>
            <a:endParaRPr lang="nl-NL" sz="3200" dirty="0">
              <a:latin typeface="+mj-lt"/>
            </a:endParaRPr>
          </a:p>
          <a:p>
            <a:pPr marL="0" indent="0" algn="just">
              <a:buNone/>
            </a:pPr>
            <a:r>
              <a:rPr lang="nl-NL" sz="3200" dirty="0">
                <a:hlinkClick r:id="rId2"/>
              </a:rPr>
              <a:t>video</a:t>
            </a:r>
            <a:endParaRPr lang="nl-NL" sz="3200" dirty="0"/>
          </a:p>
          <a:p>
            <a:pPr marL="0" indent="0" algn="just">
              <a:buNone/>
            </a:pPr>
            <a:endParaRPr lang="nl-NL" sz="3200" dirty="0">
              <a:latin typeface="+mj-lt"/>
            </a:endParaRPr>
          </a:p>
        </p:txBody>
      </p:sp>
      <p:pic>
        <p:nvPicPr>
          <p:cNvPr id="6" name="Tijdelijke aanduiding voor inhoud 5">
            <a:extLst>
              <a:ext uri="{FF2B5EF4-FFF2-40B4-BE49-F238E27FC236}">
                <a16:creationId xmlns:a16="http://schemas.microsoft.com/office/drawing/2014/main" id="{8C72C2F1-5DD3-4BFB-ACC5-86B71472193E}"/>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7033334" y="557689"/>
            <a:ext cx="4320468" cy="2871311"/>
          </a:xfrm>
        </p:spPr>
      </p:pic>
      <p:pic>
        <p:nvPicPr>
          <p:cNvPr id="8" name="Afbeelding 7">
            <a:extLst>
              <a:ext uri="{FF2B5EF4-FFF2-40B4-BE49-F238E27FC236}">
                <a16:creationId xmlns:a16="http://schemas.microsoft.com/office/drawing/2014/main" id="{7CA1026B-93EC-4DCC-9E9C-C2DCDB2E25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3332" y="3621564"/>
            <a:ext cx="4320466" cy="2880310"/>
          </a:xfrm>
          <a:prstGeom prst="rect">
            <a:avLst/>
          </a:prstGeom>
        </p:spPr>
      </p:pic>
    </p:spTree>
    <p:extLst>
      <p:ext uri="{BB962C8B-B14F-4D97-AF65-F5344CB8AC3E}">
        <p14:creationId xmlns:p14="http://schemas.microsoft.com/office/powerpoint/2010/main" val="23449568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226F6F-5012-44B6-8AED-34FA36CE1572}"/>
              </a:ext>
            </a:extLst>
          </p:cNvPr>
          <p:cNvSpPr>
            <a:spLocks noGrp="1"/>
          </p:cNvSpPr>
          <p:nvPr>
            <p:ph type="title"/>
          </p:nvPr>
        </p:nvSpPr>
        <p:spPr>
          <a:xfrm>
            <a:off x="838200" y="322922"/>
            <a:ext cx="4351604" cy="1325563"/>
          </a:xfrm>
        </p:spPr>
        <p:txBody>
          <a:bodyPr/>
          <a:lstStyle/>
          <a:p>
            <a:r>
              <a:rPr lang="nl-NL" dirty="0"/>
              <a:t>Joep van Lieshout</a:t>
            </a:r>
            <a:r>
              <a:rPr lang="nl-NL" sz="2000" dirty="0"/>
              <a:t>, Ravenstein 1963</a:t>
            </a:r>
          </a:p>
        </p:txBody>
      </p:sp>
      <p:sp>
        <p:nvSpPr>
          <p:cNvPr id="3" name="Tijdelijke aanduiding voor inhoud 2">
            <a:extLst>
              <a:ext uri="{FF2B5EF4-FFF2-40B4-BE49-F238E27FC236}">
                <a16:creationId xmlns:a16="http://schemas.microsoft.com/office/drawing/2014/main" id="{7728C432-4628-42C1-AF58-E7CBA140912B}"/>
              </a:ext>
            </a:extLst>
          </p:cNvPr>
          <p:cNvSpPr>
            <a:spLocks noGrp="1"/>
          </p:cNvSpPr>
          <p:nvPr>
            <p:ph sz="half" idx="1"/>
          </p:nvPr>
        </p:nvSpPr>
        <p:spPr>
          <a:xfrm>
            <a:off x="838200" y="1648485"/>
            <a:ext cx="3939540" cy="4528478"/>
          </a:xfrm>
        </p:spPr>
        <p:txBody>
          <a:bodyPr>
            <a:normAutofit fontScale="32500" lnSpcReduction="20000"/>
          </a:bodyPr>
          <a:lstStyle/>
          <a:p>
            <a:pPr marL="0" indent="0" algn="just">
              <a:buNone/>
            </a:pPr>
            <a:r>
              <a:rPr lang="nl-NL" sz="5000" b="1" dirty="0">
                <a:latin typeface="+mj-lt"/>
              </a:rPr>
              <a:t>Van Lieshout </a:t>
            </a:r>
            <a:r>
              <a:rPr lang="nl-NL" sz="5000" dirty="0">
                <a:latin typeface="+mj-lt"/>
              </a:rPr>
              <a:t>bracht zijn middelbare schoolperiode door in Oss en studeerde vervolgens aan de Willem de Kooning Academie in Rotterdam. Hij maakt objecten die zich bevinden op de grens tussen beeldende en toegepaste kunst. Doordat zijn objecten vaak functioneel zijn, veroorzaakt hij (bewust) verwarring bij de beschouwer van zijn werk. </a:t>
            </a:r>
          </a:p>
          <a:p>
            <a:pPr marL="0" indent="0" algn="just">
              <a:buNone/>
            </a:pPr>
            <a:r>
              <a:rPr lang="nl-NL" sz="5000" dirty="0">
                <a:latin typeface="+mj-lt"/>
              </a:rPr>
              <a:t>Sinds 1995 voert hij zijn werk uit onder de naam Atelier Van Lieshout (AVL). AVL is een in Rotterdam gevestigde groep kunstenaars en medewerkers, waarmee hij samen zijn vrije werk en opdrachten uitvoert. </a:t>
            </a:r>
          </a:p>
          <a:p>
            <a:pPr marL="0" indent="0" algn="just">
              <a:buNone/>
            </a:pPr>
            <a:r>
              <a:rPr lang="nl-NL" sz="5000" dirty="0">
                <a:latin typeface="+mj-lt"/>
              </a:rPr>
              <a:t>Van Lieshout was in de zomer van 2006 te gast in het televisieprogramma </a:t>
            </a:r>
            <a:r>
              <a:rPr lang="nl-NL" sz="5000" i="1" dirty="0">
                <a:latin typeface="+mj-lt"/>
              </a:rPr>
              <a:t>Zomergasten</a:t>
            </a:r>
            <a:r>
              <a:rPr lang="nl-NL" sz="5000" dirty="0">
                <a:latin typeface="+mj-lt"/>
              </a:rPr>
              <a:t>. </a:t>
            </a:r>
          </a:p>
          <a:p>
            <a:pPr marL="0" indent="0" algn="just">
              <a:buNone/>
            </a:pPr>
            <a:r>
              <a:rPr lang="nl-NL" sz="5000" dirty="0">
                <a:latin typeface="+mj-lt"/>
              </a:rPr>
              <a:t>In 2006 maakte hij in opdracht van de SP een aanhangwagentje in de vorm van een enorme polyester vleestomaat, de </a:t>
            </a:r>
            <a:r>
              <a:rPr lang="nl-NL" sz="5000" dirty="0" err="1">
                <a:latin typeface="+mj-lt"/>
              </a:rPr>
              <a:t>SoeP</a:t>
            </a:r>
            <a:r>
              <a:rPr lang="nl-NL" sz="5000" dirty="0">
                <a:latin typeface="+mj-lt"/>
              </a:rPr>
              <a:t>-mobiel, </a:t>
            </a:r>
            <a:r>
              <a:rPr lang="nl-NL" sz="5000" dirty="0" err="1">
                <a:latin typeface="+mj-lt"/>
              </a:rPr>
              <a:t>vanwaaruit</a:t>
            </a:r>
            <a:r>
              <a:rPr lang="nl-NL" sz="5000" dirty="0">
                <a:latin typeface="+mj-lt"/>
              </a:rPr>
              <a:t> tomatensoep – naar receptuur van Johannes van Dam – kan worden geserveerd aan </a:t>
            </a:r>
            <a:r>
              <a:rPr lang="nl-NL" sz="5000" dirty="0" err="1">
                <a:latin typeface="+mj-lt"/>
              </a:rPr>
              <a:t>hongerigen</a:t>
            </a:r>
            <a:r>
              <a:rPr lang="nl-NL" sz="5000" dirty="0">
                <a:latin typeface="+mj-lt"/>
              </a:rPr>
              <a:t> en passanten. </a:t>
            </a:r>
          </a:p>
          <a:p>
            <a:endParaRPr lang="nl-NL" dirty="0"/>
          </a:p>
        </p:txBody>
      </p:sp>
      <p:pic>
        <p:nvPicPr>
          <p:cNvPr id="6" name="Tijdelijke aanduiding voor inhoud 5" descr="Afbeelding met persoon, man&#10;&#10;Automatisch gegenereerde beschrijving">
            <a:extLst>
              <a:ext uri="{FF2B5EF4-FFF2-40B4-BE49-F238E27FC236}">
                <a16:creationId xmlns:a16="http://schemas.microsoft.com/office/drawing/2014/main" id="{36737002-2D05-4241-88A1-977C55753621}"/>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271802" y="1358761"/>
            <a:ext cx="2882632" cy="1916950"/>
          </a:xfrm>
        </p:spPr>
      </p:pic>
      <p:pic>
        <p:nvPicPr>
          <p:cNvPr id="8" name="Afbeelding 7" descr="Afbeelding met lucht, buiten, groen, grond&#10;&#10;Automatisch gegenereerde beschrijving">
            <a:extLst>
              <a:ext uri="{FF2B5EF4-FFF2-40B4-BE49-F238E27FC236}">
                <a16:creationId xmlns:a16="http://schemas.microsoft.com/office/drawing/2014/main" id="{8D10187C-CE4F-4E11-AC2A-2C1DA0CA66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1802" y="3582290"/>
            <a:ext cx="2934945" cy="2193797"/>
          </a:xfrm>
          <a:prstGeom prst="rect">
            <a:avLst/>
          </a:prstGeom>
        </p:spPr>
      </p:pic>
      <p:pic>
        <p:nvPicPr>
          <p:cNvPr id="10" name="Afbeelding 9" descr="Afbeelding met lucht, buiten, grond, zitten&#10;&#10;Automatisch gegenereerde beschrijving">
            <a:extLst>
              <a:ext uri="{FF2B5EF4-FFF2-40B4-BE49-F238E27FC236}">
                <a16:creationId xmlns:a16="http://schemas.microsoft.com/office/drawing/2014/main" id="{51146139-4681-49B5-BFF2-F7FF8FE099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9804" y="1358761"/>
            <a:ext cx="2882632" cy="1921755"/>
          </a:xfrm>
          <a:prstGeom prst="rect">
            <a:avLst/>
          </a:prstGeom>
        </p:spPr>
      </p:pic>
      <p:pic>
        <p:nvPicPr>
          <p:cNvPr id="12" name="Afbeelding 11" descr="Afbeelding met gebouw, buiten, rood, staand&#10;&#10;Automatisch gegenereerde beschrijving">
            <a:extLst>
              <a:ext uri="{FF2B5EF4-FFF2-40B4-BE49-F238E27FC236}">
                <a16:creationId xmlns:a16="http://schemas.microsoft.com/office/drawing/2014/main" id="{BA0EEA4D-2A43-4C61-A892-FD8BC0F506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67123" y="3577485"/>
            <a:ext cx="2931469" cy="2198602"/>
          </a:xfrm>
          <a:prstGeom prst="rect">
            <a:avLst/>
          </a:prstGeom>
        </p:spPr>
      </p:pic>
    </p:spTree>
    <p:extLst>
      <p:ext uri="{BB962C8B-B14F-4D97-AF65-F5344CB8AC3E}">
        <p14:creationId xmlns:p14="http://schemas.microsoft.com/office/powerpoint/2010/main" val="5344351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2C7768-3168-4361-9F4F-08A12C7CEFAE}"/>
              </a:ext>
            </a:extLst>
          </p:cNvPr>
          <p:cNvSpPr>
            <a:spLocks noGrp="1"/>
          </p:cNvSpPr>
          <p:nvPr>
            <p:ph type="title"/>
          </p:nvPr>
        </p:nvSpPr>
        <p:spPr/>
        <p:txBody>
          <a:bodyPr/>
          <a:lstStyle/>
          <a:p>
            <a:r>
              <a:rPr lang="nl-NL" dirty="0"/>
              <a:t>David Lynch </a:t>
            </a:r>
            <a:r>
              <a:rPr lang="nl-NL" sz="2000" dirty="0" err="1"/>
              <a:t>Missoula</a:t>
            </a:r>
            <a:r>
              <a:rPr lang="nl-NL" sz="2000" dirty="0"/>
              <a:t>, Montana, VS, 1946, </a:t>
            </a:r>
          </a:p>
        </p:txBody>
      </p:sp>
      <p:pic>
        <p:nvPicPr>
          <p:cNvPr id="6" name="Tijdelijke aanduiding voor inhoud 5" descr="Afbeelding met binnen, gebouw, vloer&#10;&#10;Automatisch gegenereerde beschrijving">
            <a:extLst>
              <a:ext uri="{FF2B5EF4-FFF2-40B4-BE49-F238E27FC236}">
                <a16:creationId xmlns:a16="http://schemas.microsoft.com/office/drawing/2014/main" id="{D56F30C1-F505-475A-A82D-FC2BB0190834}"/>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2059969"/>
            <a:ext cx="5181600" cy="3882650"/>
          </a:xfrm>
        </p:spPr>
      </p:pic>
      <p:sp>
        <p:nvSpPr>
          <p:cNvPr id="4" name="Tijdelijke aanduiding voor inhoud 3">
            <a:extLst>
              <a:ext uri="{FF2B5EF4-FFF2-40B4-BE49-F238E27FC236}">
                <a16:creationId xmlns:a16="http://schemas.microsoft.com/office/drawing/2014/main" id="{33DFFB44-58E2-48B8-BC14-58366896F895}"/>
              </a:ext>
            </a:extLst>
          </p:cNvPr>
          <p:cNvSpPr>
            <a:spLocks noGrp="1"/>
          </p:cNvSpPr>
          <p:nvPr>
            <p:ph sz="half" idx="2"/>
          </p:nvPr>
        </p:nvSpPr>
        <p:spPr>
          <a:xfrm>
            <a:off x="6334539" y="2092118"/>
            <a:ext cx="5446644" cy="3882650"/>
          </a:xfrm>
        </p:spPr>
        <p:txBody>
          <a:bodyPr>
            <a:normAutofit fontScale="70000" lnSpcReduction="20000"/>
          </a:bodyPr>
          <a:lstStyle/>
          <a:p>
            <a:pPr marL="0" indent="0" algn="just">
              <a:buNone/>
            </a:pPr>
            <a:r>
              <a:rPr lang="nl-NL" b="1" dirty="0">
                <a:latin typeface="+mj-lt"/>
              </a:rPr>
              <a:t>David Lynch </a:t>
            </a:r>
            <a:r>
              <a:rPr lang="nl-NL" dirty="0">
                <a:latin typeface="+mj-lt"/>
              </a:rPr>
              <a:t>onmiskenbaar een spilfiguur is in de internationale film- en tv-wereld, is zijn werk als beeldend kunstenaar veel minder bekend. Dat is op zijn minst vreemd, aangezien Lynch zelf altijd heeft bena­drukt dat hij zichzelf vóór alles ziet als beeldend kunste­naar. Een beeldend kunstenaar die tijdens zijn studie aan de kunstacademie toevallig in aanraking kwam met het medium film, waarmee de basis gelegd werd voor zijn carrière als filmregisseur. Naast zijn werk als regisseur is Lynch altijd actief gebleven als beeldend kunstenaar en heeft hij in de afgelopen decennia een grenzeloos oeuvre gecreëerd van onder andere schilderijen, tekeningen, litho's, foto's, lampsculpturen, muziek en installaties. Een oeuvre dat tot nu toe nog maar zelden is belicht en in musea werd getoond. </a:t>
            </a:r>
          </a:p>
        </p:txBody>
      </p:sp>
    </p:spTree>
    <p:extLst>
      <p:ext uri="{BB962C8B-B14F-4D97-AF65-F5344CB8AC3E}">
        <p14:creationId xmlns:p14="http://schemas.microsoft.com/office/powerpoint/2010/main" val="42711157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557994C-5601-4502-899B-634F671229CC}"/>
              </a:ext>
            </a:extLst>
          </p:cNvPr>
          <p:cNvSpPr>
            <a:spLocks noGrp="1"/>
          </p:cNvSpPr>
          <p:nvPr>
            <p:ph type="title"/>
          </p:nvPr>
        </p:nvSpPr>
        <p:spPr/>
        <p:txBody>
          <a:bodyPr/>
          <a:lstStyle/>
          <a:p>
            <a:r>
              <a:rPr lang="nl-NL" dirty="0"/>
              <a:t>David Lynch</a:t>
            </a:r>
          </a:p>
        </p:txBody>
      </p:sp>
      <p:pic>
        <p:nvPicPr>
          <p:cNvPr id="7" name="Tijdelijke aanduiding voor inhoud 6" descr="Afbeelding met tekst, boek, foto&#10;&#10;Automatisch gegenereerde beschrijving">
            <a:extLst>
              <a:ext uri="{FF2B5EF4-FFF2-40B4-BE49-F238E27FC236}">
                <a16:creationId xmlns:a16="http://schemas.microsoft.com/office/drawing/2014/main" id="{4AF79370-A773-444F-A56E-8EF7BEF463A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1420262"/>
            <a:ext cx="3110948" cy="2360732"/>
          </a:xfrm>
        </p:spPr>
      </p:pic>
      <p:pic>
        <p:nvPicPr>
          <p:cNvPr id="9" name="Afbeelding 8" descr="Afbeelding met binnen, gebouw, vloer&#10;&#10;Automatisch gegenereerde beschrijving">
            <a:extLst>
              <a:ext uri="{FF2B5EF4-FFF2-40B4-BE49-F238E27FC236}">
                <a16:creationId xmlns:a16="http://schemas.microsoft.com/office/drawing/2014/main" id="{C8CA5E7B-7199-49F6-B50F-F2521EBB0E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3932128"/>
            <a:ext cx="3150519" cy="2360732"/>
          </a:xfrm>
          <a:prstGeom prst="rect">
            <a:avLst/>
          </a:prstGeom>
        </p:spPr>
      </p:pic>
      <p:pic>
        <p:nvPicPr>
          <p:cNvPr id="11" name="Afbeelding 10" descr="Afbeelding met gebouw, muur, object&#10;&#10;Automatisch gegenereerde beschrijving">
            <a:extLst>
              <a:ext uri="{FF2B5EF4-FFF2-40B4-BE49-F238E27FC236}">
                <a16:creationId xmlns:a16="http://schemas.microsoft.com/office/drawing/2014/main" id="{AC080ED7-DA75-4746-8638-4404D862B3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63037" y="1420262"/>
            <a:ext cx="4195613" cy="2360732"/>
          </a:xfrm>
          <a:prstGeom prst="rect">
            <a:avLst/>
          </a:prstGeom>
        </p:spPr>
      </p:pic>
      <p:pic>
        <p:nvPicPr>
          <p:cNvPr id="13" name="Afbeelding 12" descr="Afbeelding met grond, buiten&#10;&#10;Automatisch gegenereerde beschrijving">
            <a:extLst>
              <a:ext uri="{FF2B5EF4-FFF2-40B4-BE49-F238E27FC236}">
                <a16:creationId xmlns:a16="http://schemas.microsoft.com/office/drawing/2014/main" id="{DCF5A156-1877-47CD-B091-6D797FACD7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02876" y="1420262"/>
            <a:ext cx="2964813" cy="2360732"/>
          </a:xfrm>
          <a:prstGeom prst="rect">
            <a:avLst/>
          </a:prstGeom>
        </p:spPr>
      </p:pic>
      <p:pic>
        <p:nvPicPr>
          <p:cNvPr id="15" name="Afbeelding 14" descr="Afbeelding met binnen&#10;&#10;Automatisch gegenereerde beschrijving">
            <a:extLst>
              <a:ext uri="{FF2B5EF4-FFF2-40B4-BE49-F238E27FC236}">
                <a16:creationId xmlns:a16="http://schemas.microsoft.com/office/drawing/2014/main" id="{DD8768B9-FC0C-4FD9-A2CE-0C4130DCB50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03718" y="3932128"/>
            <a:ext cx="3384563" cy="2360732"/>
          </a:xfrm>
          <a:prstGeom prst="rect">
            <a:avLst/>
          </a:prstGeom>
        </p:spPr>
      </p:pic>
      <p:pic>
        <p:nvPicPr>
          <p:cNvPr id="17" name="Afbeelding 16" descr="Afbeelding met binnen, muur, tafel&#10;&#10;Automatisch gegenereerde beschrijving">
            <a:extLst>
              <a:ext uri="{FF2B5EF4-FFF2-40B4-BE49-F238E27FC236}">
                <a16:creationId xmlns:a16="http://schemas.microsoft.com/office/drawing/2014/main" id="{A71F77F8-C4A9-437B-8C74-D87D6511CDD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42141" y="3965835"/>
            <a:ext cx="3425548" cy="2248015"/>
          </a:xfrm>
          <a:prstGeom prst="rect">
            <a:avLst/>
          </a:prstGeom>
        </p:spPr>
      </p:pic>
    </p:spTree>
    <p:extLst>
      <p:ext uri="{BB962C8B-B14F-4D97-AF65-F5344CB8AC3E}">
        <p14:creationId xmlns:p14="http://schemas.microsoft.com/office/powerpoint/2010/main" val="7018874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5C3B58-4437-42B4-B07F-DD167153C2EB}"/>
              </a:ext>
            </a:extLst>
          </p:cNvPr>
          <p:cNvSpPr>
            <a:spLocks noGrp="1"/>
          </p:cNvSpPr>
          <p:nvPr>
            <p:ph type="title"/>
          </p:nvPr>
        </p:nvSpPr>
        <p:spPr>
          <a:xfrm>
            <a:off x="838199" y="417126"/>
            <a:ext cx="10515600" cy="1325563"/>
          </a:xfrm>
        </p:spPr>
        <p:txBody>
          <a:bodyPr/>
          <a:lstStyle/>
          <a:p>
            <a:r>
              <a:rPr lang="nl-NL" dirty="0"/>
              <a:t>Fluxus</a:t>
            </a:r>
          </a:p>
        </p:txBody>
      </p:sp>
      <p:sp>
        <p:nvSpPr>
          <p:cNvPr id="3" name="Tijdelijke aanduiding voor inhoud 2">
            <a:extLst>
              <a:ext uri="{FF2B5EF4-FFF2-40B4-BE49-F238E27FC236}">
                <a16:creationId xmlns:a16="http://schemas.microsoft.com/office/drawing/2014/main" id="{B07AE2DB-5E85-4418-A981-326A1471328D}"/>
              </a:ext>
            </a:extLst>
          </p:cNvPr>
          <p:cNvSpPr>
            <a:spLocks noGrp="1"/>
          </p:cNvSpPr>
          <p:nvPr>
            <p:ph idx="1"/>
          </p:nvPr>
        </p:nvSpPr>
        <p:spPr>
          <a:xfrm>
            <a:off x="838201" y="1985963"/>
            <a:ext cx="4528163" cy="4191000"/>
          </a:xfrm>
        </p:spPr>
        <p:txBody>
          <a:bodyPr>
            <a:noAutofit/>
          </a:bodyPr>
          <a:lstStyle/>
          <a:p>
            <a:pPr marL="0" indent="0" algn="just">
              <a:buNone/>
            </a:pPr>
            <a:r>
              <a:rPr lang="nl-NL" sz="1600" dirty="0">
                <a:latin typeface="+mj-lt"/>
              </a:rPr>
              <a:t>Fluxus, kunst die heel tijdelijk kan bestaan en mensen kan irriteren met de vraag naar wat nou kunst kan zijn. Geluidsexperimenten, fotografie en film, drukwerk en performances komen veel voor.</a:t>
            </a:r>
          </a:p>
          <a:p>
            <a:pPr marL="0" indent="0" algn="just">
              <a:buNone/>
            </a:pPr>
            <a:r>
              <a:rPr lang="nl-NL" sz="1600" b="1" dirty="0">
                <a:latin typeface="+mj-lt"/>
              </a:rPr>
              <a:t>Fluxus</a:t>
            </a:r>
            <a:r>
              <a:rPr lang="nl-NL" sz="1600" dirty="0">
                <a:latin typeface="+mj-lt"/>
              </a:rPr>
              <a:t> is een kunststroming die is ontstaan in New York in het begin van de jaren 60. De beweging die later de naam Fluxus kreeg, werd door George </a:t>
            </a:r>
            <a:r>
              <a:rPr lang="nl-NL" sz="1600" dirty="0" err="1">
                <a:latin typeface="+mj-lt"/>
              </a:rPr>
              <a:t>Maciunas</a:t>
            </a:r>
            <a:r>
              <a:rPr lang="nl-NL" sz="1600" dirty="0">
                <a:latin typeface="+mj-lt"/>
              </a:rPr>
              <a:t> eerst als "</a:t>
            </a:r>
            <a:r>
              <a:rPr lang="nl-NL" sz="1600" dirty="0" err="1">
                <a:latin typeface="+mj-lt"/>
              </a:rPr>
              <a:t>neo</a:t>
            </a:r>
            <a:r>
              <a:rPr lang="nl-NL" sz="1600" dirty="0">
                <a:latin typeface="+mj-lt"/>
              </a:rPr>
              <a:t>-dada uit de Verenigde Staten" gepresenteerd, maar dat was niet het oordeel van critici of latere kunsthistorici. Het woord </a:t>
            </a:r>
            <a:r>
              <a:rPr lang="nl-NL" sz="1600" dirty="0" err="1">
                <a:latin typeface="+mj-lt"/>
              </a:rPr>
              <a:t>fluxus</a:t>
            </a:r>
            <a:r>
              <a:rPr lang="nl-NL" sz="1600" dirty="0">
                <a:latin typeface="+mj-lt"/>
              </a:rPr>
              <a:t> komt uit het Latijn en betekent "het stromen", "vloeiend", "vloeibaar"</a:t>
            </a:r>
            <a:r>
              <a:rPr lang="nl-NL" sz="1600" baseline="30000" dirty="0">
                <a:latin typeface="+mj-lt"/>
              </a:rPr>
              <a:t>]</a:t>
            </a:r>
            <a:r>
              <a:rPr lang="nl-NL" sz="1600" dirty="0">
                <a:latin typeface="+mj-lt"/>
              </a:rPr>
              <a:t>, voortdurende verandering suggererend. Het woord werd door George </a:t>
            </a:r>
            <a:r>
              <a:rPr lang="nl-NL" sz="1600" dirty="0" err="1">
                <a:latin typeface="+mj-lt"/>
              </a:rPr>
              <a:t>Maciunas</a:t>
            </a:r>
            <a:r>
              <a:rPr lang="nl-NL" sz="1600" dirty="0">
                <a:latin typeface="+mj-lt"/>
              </a:rPr>
              <a:t>, die beschouwd wordt als de grondlegger van Fluxus, voor het eerst gebruikt rond 1961 voor kunstmanifestaties waarbij de grenzen tussen beeldende kunst en muziek opgeheven werden. </a:t>
            </a:r>
          </a:p>
        </p:txBody>
      </p:sp>
      <p:pic>
        <p:nvPicPr>
          <p:cNvPr id="8" name="Tijdelijke aanduiding voor inhoud 7" descr="Afbeelding met buiten, grond, water, man&#10;&#10;Automatisch gegenereerde beschrijving">
            <a:extLst>
              <a:ext uri="{FF2B5EF4-FFF2-40B4-BE49-F238E27FC236}">
                <a16:creationId xmlns:a16="http://schemas.microsoft.com/office/drawing/2014/main" id="{4955A7B5-3461-4FCC-B516-F87BD34B8625}"/>
              </a:ext>
            </a:extLst>
          </p:cNvPr>
          <p:cNvPicPr>
            <a:picLocks noGrp="1" noChangeAspect="1"/>
          </p:cNvPicPr>
          <p:nvPr>
            <p:ph sz="half" idx="4294967295"/>
          </p:nvPr>
        </p:nvPicPr>
        <p:blipFill>
          <a:blip r:embed="rId3">
            <a:extLst>
              <a:ext uri="{28A0092B-C50C-407E-A947-70E740481C1C}">
                <a14:useLocalDpi xmlns:a14="http://schemas.microsoft.com/office/drawing/2010/main" val="0"/>
              </a:ext>
            </a:extLst>
          </a:blip>
          <a:stretch>
            <a:fillRect/>
          </a:stretch>
        </p:blipFill>
        <p:spPr>
          <a:xfrm>
            <a:off x="5552663" y="513297"/>
            <a:ext cx="2264208" cy="2770916"/>
          </a:xfrm>
        </p:spPr>
      </p:pic>
      <p:pic>
        <p:nvPicPr>
          <p:cNvPr id="10" name="Afbeelding 9" descr="Afbeelding met tekst, foto, krant&#10;&#10;Automatisch gegenereerde beschrijving">
            <a:extLst>
              <a:ext uri="{FF2B5EF4-FFF2-40B4-BE49-F238E27FC236}">
                <a16:creationId xmlns:a16="http://schemas.microsoft.com/office/drawing/2014/main" id="{EDB1AD69-E010-43CC-9F55-35862D9C5F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0017" y="3573788"/>
            <a:ext cx="2317191" cy="2317191"/>
          </a:xfrm>
          <a:prstGeom prst="rect">
            <a:avLst/>
          </a:prstGeom>
        </p:spPr>
      </p:pic>
      <p:pic>
        <p:nvPicPr>
          <p:cNvPr id="14" name="Afbeelding 13" descr="Afbeelding met tekst, krant&#10;&#10;Automatisch gegenereerde beschrijving">
            <a:extLst>
              <a:ext uri="{FF2B5EF4-FFF2-40B4-BE49-F238E27FC236}">
                <a16:creationId xmlns:a16="http://schemas.microsoft.com/office/drawing/2014/main" id="{BFF749AA-486D-4820-A06D-577AD2CD7F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89469" y="513297"/>
            <a:ext cx="3164330" cy="2077910"/>
          </a:xfrm>
          <a:prstGeom prst="rect">
            <a:avLst/>
          </a:prstGeom>
        </p:spPr>
      </p:pic>
      <p:pic>
        <p:nvPicPr>
          <p:cNvPr id="16" name="Afbeelding 15" descr="Afbeelding met persoon, binnen, man&#10;&#10;Automatisch gegenereerde beschrijving">
            <a:extLst>
              <a:ext uri="{FF2B5EF4-FFF2-40B4-BE49-F238E27FC236}">
                <a16:creationId xmlns:a16="http://schemas.microsoft.com/office/drawing/2014/main" id="{BF52B97D-85F0-4E03-B0E8-2AE57249BB5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70862" y="3921217"/>
            <a:ext cx="3282937" cy="1969762"/>
          </a:xfrm>
          <a:prstGeom prst="rect">
            <a:avLst/>
          </a:prstGeom>
        </p:spPr>
      </p:pic>
    </p:spTree>
    <p:extLst>
      <p:ext uri="{BB962C8B-B14F-4D97-AF65-F5344CB8AC3E}">
        <p14:creationId xmlns:p14="http://schemas.microsoft.com/office/powerpoint/2010/main" val="14032188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51132A-CD1D-4F9C-B8F1-84D12F8D0A07}"/>
              </a:ext>
            </a:extLst>
          </p:cNvPr>
          <p:cNvSpPr>
            <a:spLocks noGrp="1"/>
          </p:cNvSpPr>
          <p:nvPr>
            <p:ph type="title"/>
          </p:nvPr>
        </p:nvSpPr>
        <p:spPr>
          <a:xfrm>
            <a:off x="838199" y="365125"/>
            <a:ext cx="5426487" cy="1325563"/>
          </a:xfrm>
        </p:spPr>
        <p:txBody>
          <a:bodyPr/>
          <a:lstStyle/>
          <a:p>
            <a:r>
              <a:rPr lang="nl-NL" sz="2400" dirty="0"/>
              <a:t>pindakaasvloer van </a:t>
            </a:r>
            <a:r>
              <a:rPr lang="nl-NL" dirty="0"/>
              <a:t>Wim T. Schippers </a:t>
            </a:r>
            <a:r>
              <a:rPr lang="nl-NL" sz="2400" dirty="0"/>
              <a:t>1965, Fluxus</a:t>
            </a:r>
          </a:p>
        </p:txBody>
      </p:sp>
      <p:sp>
        <p:nvSpPr>
          <p:cNvPr id="4" name="Tijdelijke aanduiding voor inhoud 3">
            <a:extLst>
              <a:ext uri="{FF2B5EF4-FFF2-40B4-BE49-F238E27FC236}">
                <a16:creationId xmlns:a16="http://schemas.microsoft.com/office/drawing/2014/main" id="{73DE0DE4-9276-4E00-9422-63746B022FE0}"/>
              </a:ext>
            </a:extLst>
          </p:cNvPr>
          <p:cNvSpPr>
            <a:spLocks noGrp="1"/>
          </p:cNvSpPr>
          <p:nvPr>
            <p:ph sz="half" idx="2"/>
          </p:nvPr>
        </p:nvSpPr>
        <p:spPr>
          <a:xfrm>
            <a:off x="6096000" y="872197"/>
            <a:ext cx="5257800" cy="5304766"/>
          </a:xfrm>
        </p:spPr>
        <p:txBody>
          <a:bodyPr>
            <a:normAutofit lnSpcReduction="10000"/>
          </a:bodyPr>
          <a:lstStyle/>
          <a:p>
            <a:r>
              <a:rPr lang="nl-NL" sz="1600" dirty="0">
                <a:latin typeface="+mj-lt"/>
              </a:rPr>
              <a:t>De </a:t>
            </a:r>
            <a:r>
              <a:rPr lang="nl-NL" sz="1600" b="1" dirty="0">
                <a:latin typeface="+mj-lt"/>
              </a:rPr>
              <a:t>Pindakaasvloer</a:t>
            </a:r>
            <a:r>
              <a:rPr lang="nl-NL" sz="1600" dirty="0">
                <a:latin typeface="+mj-lt"/>
              </a:rPr>
              <a:t> was een conceptueel kunstwerk uit 1962 van de Nederlandse kunstenaar Wim T. Schippers (Groningen 1942). Het werk bestond uit een laag pindakaas verspreid op een vloer. </a:t>
            </a:r>
          </a:p>
          <a:p>
            <a:r>
              <a:rPr lang="nl-NL" sz="1600" dirty="0">
                <a:latin typeface="+mj-lt"/>
              </a:rPr>
              <a:t>Het werk paste in de conceptuele werkwijze van de beeldend kunstenaar en moest aangeven dat alles in principe zinloos en onzinnig is, maar daarom nog wel de moeite waard. Een tijdlang speelden etenswaren een grote rol in Schippers' kunstwerken, zoals een stoel bekleed met bami uit blik en een tafel met doperwtjes (1965). </a:t>
            </a:r>
          </a:p>
          <a:p>
            <a:r>
              <a:rPr lang="nl-NL" sz="1600" dirty="0"/>
              <a:t>De vloersculptuur is op elke gewenste grootte uit te voeren en bestaat uit een soort lijst, waarbinnen zich in de gewenste dikte een bepaalde hoeveelheid pindakaas van een nader te bepalen merk bevindt. </a:t>
            </a:r>
          </a:p>
          <a:p>
            <a:r>
              <a:rPr lang="nl-NL" sz="1600" dirty="0"/>
              <a:t>Het concept was voor het eerst te zien in 1969 bij Galerie </a:t>
            </a:r>
            <a:r>
              <a:rPr lang="nl-NL" sz="1600" dirty="0" err="1"/>
              <a:t>Mickery</a:t>
            </a:r>
            <a:r>
              <a:rPr lang="nl-NL" sz="1600" dirty="0"/>
              <a:t> in Loenersloot. In 1997 werd hij getoond op een overzichtstentoonstelling van zijn werk in het Centraal Museum in Utrecht. In 2011 verwierf Museum </a:t>
            </a:r>
            <a:r>
              <a:rPr lang="nl-NL" sz="1600" dirty="0" err="1"/>
              <a:t>Boijmans</a:t>
            </a:r>
            <a:r>
              <a:rPr lang="nl-NL" sz="1600" dirty="0"/>
              <a:t> Van Beuningen in Rotterdam de </a:t>
            </a:r>
            <a:r>
              <a:rPr lang="nl-NL" sz="1600" i="1" dirty="0"/>
              <a:t>Pindakaasvloer</a:t>
            </a:r>
            <a:r>
              <a:rPr lang="nl-NL" sz="1600" dirty="0"/>
              <a:t>. Het kunstwerk was daar 4 bij 14 meter groot en bevatte 1100 liter pindakaas. </a:t>
            </a:r>
          </a:p>
          <a:p>
            <a:r>
              <a:rPr lang="nl-NL" sz="1600" dirty="0"/>
              <a:t>De </a:t>
            </a:r>
            <a:r>
              <a:rPr lang="nl-NL" sz="1600" i="1" dirty="0"/>
              <a:t>Pindakaasvloer</a:t>
            </a:r>
            <a:r>
              <a:rPr lang="nl-NL" sz="1600" dirty="0"/>
              <a:t> riep regelmatig sterke reacties op, onder andere in de vorm van ingezonden brieven, vanwege de vermeende onzinnigheid ervan.</a:t>
            </a:r>
            <a:r>
              <a:rPr lang="nl-NL" sz="1600" baseline="30000" dirty="0">
                <a:hlinkClick r:id="rId2"/>
              </a:rPr>
              <a:t>[2]</a:t>
            </a:r>
            <a:endParaRPr lang="nl-NL" sz="1600" dirty="0">
              <a:latin typeface="+mj-lt"/>
            </a:endParaRPr>
          </a:p>
          <a:p>
            <a:endParaRPr lang="nl-NL" dirty="0">
              <a:latin typeface="+mj-lt"/>
            </a:endParaRPr>
          </a:p>
          <a:p>
            <a:pPr marL="0" indent="0">
              <a:buNone/>
            </a:pPr>
            <a:endParaRPr lang="nl-NL" sz="2200" dirty="0">
              <a:latin typeface="+mj-lt"/>
            </a:endParaRPr>
          </a:p>
        </p:txBody>
      </p:sp>
      <p:pic>
        <p:nvPicPr>
          <p:cNvPr id="5" name="Tijdelijke aanduiding voor inhoud 5" descr="Afbeelding met binnen, muur, gebouw, vloer&#10;&#10;Automatisch gegenereerde beschrijving">
            <a:extLst>
              <a:ext uri="{FF2B5EF4-FFF2-40B4-BE49-F238E27FC236}">
                <a16:creationId xmlns:a16="http://schemas.microsoft.com/office/drawing/2014/main" id="{91D9E977-40E2-4FCF-AD8D-2031688620C7}"/>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838200" y="2107097"/>
            <a:ext cx="4957689" cy="4069866"/>
          </a:xfrm>
        </p:spPr>
      </p:pic>
    </p:spTree>
    <p:extLst>
      <p:ext uri="{BB962C8B-B14F-4D97-AF65-F5344CB8AC3E}">
        <p14:creationId xmlns:p14="http://schemas.microsoft.com/office/powerpoint/2010/main" val="36860503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73D785-8E38-4BD9-B297-82F9F8703232}"/>
              </a:ext>
            </a:extLst>
          </p:cNvPr>
          <p:cNvSpPr>
            <a:spLocks noGrp="1"/>
          </p:cNvSpPr>
          <p:nvPr>
            <p:ph type="title"/>
          </p:nvPr>
        </p:nvSpPr>
        <p:spPr/>
        <p:txBody>
          <a:bodyPr/>
          <a:lstStyle/>
          <a:p>
            <a:r>
              <a:rPr lang="nl-NL" dirty="0" err="1"/>
              <a:t>Landart</a:t>
            </a:r>
            <a:endParaRPr lang="nl-NL" dirty="0"/>
          </a:p>
        </p:txBody>
      </p:sp>
      <p:sp>
        <p:nvSpPr>
          <p:cNvPr id="3" name="Tijdelijke aanduiding voor inhoud 2">
            <a:extLst>
              <a:ext uri="{FF2B5EF4-FFF2-40B4-BE49-F238E27FC236}">
                <a16:creationId xmlns:a16="http://schemas.microsoft.com/office/drawing/2014/main" id="{C5E77647-7D1C-4828-8B06-40B51D43EF1E}"/>
              </a:ext>
            </a:extLst>
          </p:cNvPr>
          <p:cNvSpPr>
            <a:spLocks noGrp="1"/>
          </p:cNvSpPr>
          <p:nvPr>
            <p:ph sz="half" idx="1"/>
          </p:nvPr>
        </p:nvSpPr>
        <p:spPr>
          <a:xfrm>
            <a:off x="838200" y="1825625"/>
            <a:ext cx="4899991" cy="4186722"/>
          </a:xfrm>
        </p:spPr>
        <p:txBody>
          <a:bodyPr>
            <a:normAutofit fontScale="62500" lnSpcReduction="20000"/>
          </a:bodyPr>
          <a:lstStyle/>
          <a:p>
            <a:pPr marL="0" indent="0" algn="just">
              <a:buNone/>
            </a:pPr>
            <a:r>
              <a:rPr lang="nl-NL" b="1" dirty="0">
                <a:latin typeface="+mj-lt"/>
              </a:rPr>
              <a:t>Land art</a:t>
            </a:r>
            <a:r>
              <a:rPr lang="nl-NL" dirty="0">
                <a:latin typeface="+mj-lt"/>
              </a:rPr>
              <a:t> (Nederlands: Landschapskunst) is een stroming in de beeldende kunst  ontstaan in de jaren 60 van de 20e eeuw, waarbij kunstenaars ingrijpende, kunstzinnig bedoelde, ingrepen aanbrengen in een landschap door het graven van grachten en kuilen, het aanleggen van ophopingen op akkers en weiden en het geordend storten van keien op een wateroppervlak. Men wil daarbij de menselijke aanwezigheid duidelijk uitdrukken en stellen dat de mens door de omgevingsverandering de natuur in bezit neemt. Een in het Nederlands ook wel gebruikte benaming is landschapskunst. </a:t>
            </a:r>
          </a:p>
          <a:p>
            <a:pPr marL="0" indent="0" algn="just">
              <a:buNone/>
            </a:pPr>
            <a:r>
              <a:rPr lang="nl-NL" dirty="0">
                <a:latin typeface="+mj-lt"/>
              </a:rPr>
              <a:t>Een minder gebruikelijke benaming voor deze kunstrichting is </a:t>
            </a:r>
            <a:r>
              <a:rPr lang="nl-NL" i="1" dirty="0" err="1">
                <a:latin typeface="+mj-lt"/>
              </a:rPr>
              <a:t>earth</a:t>
            </a:r>
            <a:r>
              <a:rPr lang="nl-NL" i="1" dirty="0">
                <a:latin typeface="+mj-lt"/>
              </a:rPr>
              <a:t> art</a:t>
            </a:r>
            <a:r>
              <a:rPr lang="nl-NL" dirty="0">
                <a:latin typeface="+mj-lt"/>
              </a:rPr>
              <a:t>. Land art kan gezien worden als een bijzondere vorm van </a:t>
            </a:r>
            <a:r>
              <a:rPr lang="nl-NL" dirty="0" err="1">
                <a:latin typeface="+mj-lt"/>
              </a:rPr>
              <a:t>ecological</a:t>
            </a:r>
            <a:r>
              <a:rPr lang="nl-NL" dirty="0">
                <a:latin typeface="+mj-lt"/>
              </a:rPr>
              <a:t> art of </a:t>
            </a:r>
            <a:r>
              <a:rPr lang="nl-NL" dirty="0" err="1">
                <a:latin typeface="+mj-lt"/>
              </a:rPr>
              <a:t>environmental</a:t>
            </a:r>
            <a:r>
              <a:rPr lang="nl-NL" dirty="0">
                <a:latin typeface="+mj-lt"/>
              </a:rPr>
              <a:t> art, waarbij de hele natuur in de kunst opgenomen wordt. De benaming "land art" is afkomstig van een Duitse televisiefilm uit 1969 waarvoor de opnamen in Californië en Nederland plaatsvonden. </a:t>
            </a:r>
          </a:p>
        </p:txBody>
      </p:sp>
      <p:pic>
        <p:nvPicPr>
          <p:cNvPr id="6" name="Tijdelijke aanduiding voor inhoud 5" descr="Afbeelding met lucht, natuur, buiten, water&#10;&#10;Automatisch gegenereerde beschrijving">
            <a:extLst>
              <a:ext uri="{FF2B5EF4-FFF2-40B4-BE49-F238E27FC236}">
                <a16:creationId xmlns:a16="http://schemas.microsoft.com/office/drawing/2014/main" id="{25C8E8BD-E1DD-437E-B73C-CC1040464213}"/>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739393" y="660381"/>
            <a:ext cx="4078356" cy="2330488"/>
          </a:xfrm>
        </p:spPr>
      </p:pic>
      <p:pic>
        <p:nvPicPr>
          <p:cNvPr id="8" name="Afbeelding 7" descr="Afbeelding met gras, weg, buiten, hek&#10;&#10;Automatisch gegenereerde beschrijving">
            <a:extLst>
              <a:ext uri="{FF2B5EF4-FFF2-40B4-BE49-F238E27FC236}">
                <a16:creationId xmlns:a16="http://schemas.microsoft.com/office/drawing/2014/main" id="{2F8F6FDB-E043-4376-ACFE-D5D77C59FA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9393" y="3076027"/>
            <a:ext cx="4078356" cy="2660642"/>
          </a:xfrm>
          <a:prstGeom prst="rect">
            <a:avLst/>
          </a:prstGeom>
        </p:spPr>
      </p:pic>
    </p:spTree>
    <p:extLst>
      <p:ext uri="{BB962C8B-B14F-4D97-AF65-F5344CB8AC3E}">
        <p14:creationId xmlns:p14="http://schemas.microsoft.com/office/powerpoint/2010/main" val="540950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384F10-1ABD-4B1E-881B-68DCBF3B080E}"/>
              </a:ext>
            </a:extLst>
          </p:cNvPr>
          <p:cNvSpPr>
            <a:spLocks noGrp="1"/>
          </p:cNvSpPr>
          <p:nvPr>
            <p:ph type="title"/>
          </p:nvPr>
        </p:nvSpPr>
        <p:spPr>
          <a:xfrm>
            <a:off x="838201" y="395315"/>
            <a:ext cx="2702822" cy="2190495"/>
          </a:xfrm>
        </p:spPr>
        <p:txBody>
          <a:bodyPr>
            <a:normAutofit fontScale="90000"/>
          </a:bodyPr>
          <a:lstStyle/>
          <a:p>
            <a:br>
              <a:rPr lang="nl-NL" dirty="0"/>
            </a:br>
            <a:br>
              <a:rPr lang="nl-NL" dirty="0"/>
            </a:br>
            <a:r>
              <a:rPr lang="nl-NL" sz="4000" dirty="0" err="1"/>
              <a:t>Landart</a:t>
            </a:r>
            <a:br>
              <a:rPr lang="nl-NL" sz="1300" dirty="0"/>
            </a:br>
            <a:br>
              <a:rPr lang="nl-NL" sz="1300" dirty="0"/>
            </a:br>
            <a:br>
              <a:rPr lang="nl-NL" sz="1300" dirty="0"/>
            </a:br>
            <a:r>
              <a:rPr lang="nl-NL" sz="1800" dirty="0"/>
              <a:t>Marinus Boezem</a:t>
            </a:r>
            <a:br>
              <a:rPr lang="nl-NL" sz="1800" dirty="0"/>
            </a:br>
            <a:r>
              <a:rPr lang="nl-NL" sz="1800" dirty="0"/>
              <a:t>Gerry Joe</a:t>
            </a:r>
            <a:br>
              <a:rPr lang="nl-NL" sz="1800" dirty="0"/>
            </a:br>
            <a:r>
              <a:rPr lang="nl-NL" sz="1800" dirty="0"/>
              <a:t>Jordi Huisman</a:t>
            </a:r>
            <a:br>
              <a:rPr lang="nl-NL" sz="1800" dirty="0"/>
            </a:br>
            <a:r>
              <a:rPr lang="nl-NL" sz="1800" dirty="0" err="1"/>
              <a:t>Smithson</a:t>
            </a:r>
            <a:br>
              <a:rPr lang="nl-NL" sz="1800" dirty="0"/>
            </a:br>
            <a:r>
              <a:rPr lang="nl-NL" sz="1800" dirty="0"/>
              <a:t>Walter de Maria</a:t>
            </a:r>
            <a:br>
              <a:rPr lang="nl-NL" sz="1800" dirty="0"/>
            </a:br>
            <a:r>
              <a:rPr lang="nl-NL" sz="1800" dirty="0" err="1"/>
              <a:t>Christo</a:t>
            </a:r>
            <a:br>
              <a:rPr lang="nl-NL" sz="1800" dirty="0"/>
            </a:br>
            <a:br>
              <a:rPr lang="nl-NL" dirty="0"/>
            </a:br>
            <a:endParaRPr lang="nl-NL" dirty="0"/>
          </a:p>
        </p:txBody>
      </p:sp>
      <p:pic>
        <p:nvPicPr>
          <p:cNvPr id="6" name="Tijdelijke aanduiding voor inhoud 5" descr="Afbeelding met lucht, natuur, buiten, water&#10;&#10;Automatisch gegenereerde beschrijving">
            <a:extLst>
              <a:ext uri="{FF2B5EF4-FFF2-40B4-BE49-F238E27FC236}">
                <a16:creationId xmlns:a16="http://schemas.microsoft.com/office/drawing/2014/main" id="{42D482CA-1EC1-4405-9DE6-CC782CD9829E}"/>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7910715" y="4848523"/>
            <a:ext cx="2824783" cy="1614162"/>
          </a:xfrm>
        </p:spPr>
      </p:pic>
      <p:pic>
        <p:nvPicPr>
          <p:cNvPr id="8" name="Tijdelijke aanduiding voor inhoud 7" descr="Afbeelding met grond, rots, buiten, lucht&#10;&#10;Automatisch gegenereerde beschrijving">
            <a:extLst>
              <a:ext uri="{FF2B5EF4-FFF2-40B4-BE49-F238E27FC236}">
                <a16:creationId xmlns:a16="http://schemas.microsoft.com/office/drawing/2014/main" id="{207092D9-00DF-43E2-A99E-7D93DAA2E4C1}"/>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875886" y="2835281"/>
            <a:ext cx="2705437" cy="3627403"/>
          </a:xfrm>
        </p:spPr>
      </p:pic>
      <p:pic>
        <p:nvPicPr>
          <p:cNvPr id="10" name="Afbeelding 9" descr="Afbeelding met gras, weg, buiten, hek&#10;&#10;Automatisch gegenereerde beschrijving">
            <a:extLst>
              <a:ext uri="{FF2B5EF4-FFF2-40B4-BE49-F238E27FC236}">
                <a16:creationId xmlns:a16="http://schemas.microsoft.com/office/drawing/2014/main" id="{F580078D-A691-4337-84FD-3230EA9D55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10715" y="2835282"/>
            <a:ext cx="2824783" cy="1842835"/>
          </a:xfrm>
          <a:prstGeom prst="rect">
            <a:avLst/>
          </a:prstGeom>
        </p:spPr>
      </p:pic>
      <p:pic>
        <p:nvPicPr>
          <p:cNvPr id="12" name="Afbeelding 11" descr="Afbeelding met gras, lucht, buiten, boom&#10;&#10;Automatisch gegenereerde beschrijving">
            <a:extLst>
              <a:ext uri="{FF2B5EF4-FFF2-40B4-BE49-F238E27FC236}">
                <a16:creationId xmlns:a16="http://schemas.microsoft.com/office/drawing/2014/main" id="{BA6FE1B2-2DD1-45BA-A3E7-3522F33C67F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91462" y="706429"/>
            <a:ext cx="2844036" cy="1990825"/>
          </a:xfrm>
          <a:prstGeom prst="rect">
            <a:avLst/>
          </a:prstGeom>
        </p:spPr>
      </p:pic>
      <p:pic>
        <p:nvPicPr>
          <p:cNvPr id="14" name="Afbeelding 13" descr="Afbeelding met gras, buiten, natuur&#10;&#10;Automatisch gegenereerde beschrijving">
            <a:extLst>
              <a:ext uri="{FF2B5EF4-FFF2-40B4-BE49-F238E27FC236}">
                <a16:creationId xmlns:a16="http://schemas.microsoft.com/office/drawing/2014/main" id="{F71CF3B1-0866-4D31-8529-6460A50C039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10629" y="706429"/>
            <a:ext cx="3806066" cy="2494014"/>
          </a:xfrm>
          <a:prstGeom prst="rect">
            <a:avLst/>
          </a:prstGeom>
        </p:spPr>
      </p:pic>
      <p:pic>
        <p:nvPicPr>
          <p:cNvPr id="16" name="Afbeelding 15" descr="Afbeelding met buiten, gebouw, hek&#10;&#10;Automatisch gegenereerde beschrijving">
            <a:extLst>
              <a:ext uri="{FF2B5EF4-FFF2-40B4-BE49-F238E27FC236}">
                <a16:creationId xmlns:a16="http://schemas.microsoft.com/office/drawing/2014/main" id="{D15D5AA9-FDF2-4557-BC4C-D07E55F95C2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10629" y="3987256"/>
            <a:ext cx="3806066" cy="2475429"/>
          </a:xfrm>
          <a:prstGeom prst="rect">
            <a:avLst/>
          </a:prstGeom>
        </p:spPr>
      </p:pic>
    </p:spTree>
    <p:extLst>
      <p:ext uri="{BB962C8B-B14F-4D97-AF65-F5344CB8AC3E}">
        <p14:creationId xmlns:p14="http://schemas.microsoft.com/office/powerpoint/2010/main" val="5485265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1E0A03A-AEE8-4831-80E4-70AA8D51CD0A}"/>
              </a:ext>
            </a:extLst>
          </p:cNvPr>
          <p:cNvSpPr>
            <a:spLocks noGrp="1"/>
          </p:cNvSpPr>
          <p:nvPr>
            <p:ph type="title"/>
          </p:nvPr>
        </p:nvSpPr>
        <p:spPr>
          <a:xfrm>
            <a:off x="838200" y="365125"/>
            <a:ext cx="3663462" cy="1325563"/>
          </a:xfrm>
        </p:spPr>
        <p:txBody>
          <a:bodyPr/>
          <a:lstStyle/>
          <a:p>
            <a:r>
              <a:rPr lang="nl-NL" dirty="0"/>
              <a:t>Hedendaagse kunst</a:t>
            </a:r>
          </a:p>
        </p:txBody>
      </p:sp>
      <p:pic>
        <p:nvPicPr>
          <p:cNvPr id="6" name="Tijdelijke aanduiding voor inhoud 5" descr="Afbeelding met dier, primaat, hominide, zoogdier&#10;&#10;Automatisch gegenereerde beschrijving">
            <a:extLst>
              <a:ext uri="{FF2B5EF4-FFF2-40B4-BE49-F238E27FC236}">
                <a16:creationId xmlns:a16="http://schemas.microsoft.com/office/drawing/2014/main" id="{8AA71F7F-71F2-4702-8851-CA196051F480}"/>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42535" y="1739275"/>
            <a:ext cx="2989333" cy="4437687"/>
          </a:xfrm>
        </p:spPr>
      </p:pic>
      <p:sp>
        <p:nvSpPr>
          <p:cNvPr id="4" name="Tijdelijke aanduiding voor inhoud 3">
            <a:extLst>
              <a:ext uri="{FF2B5EF4-FFF2-40B4-BE49-F238E27FC236}">
                <a16:creationId xmlns:a16="http://schemas.microsoft.com/office/drawing/2014/main" id="{006B7901-FB79-41C6-BFBD-6E323D36A475}"/>
              </a:ext>
            </a:extLst>
          </p:cNvPr>
          <p:cNvSpPr>
            <a:spLocks noGrp="1"/>
          </p:cNvSpPr>
          <p:nvPr>
            <p:ph sz="half" idx="2"/>
          </p:nvPr>
        </p:nvSpPr>
        <p:spPr>
          <a:xfrm>
            <a:off x="4375053" y="590843"/>
            <a:ext cx="7220600" cy="5586119"/>
          </a:xfrm>
        </p:spPr>
        <p:txBody>
          <a:bodyPr>
            <a:normAutofit fontScale="62500" lnSpcReduction="20000"/>
          </a:bodyPr>
          <a:lstStyle/>
          <a:p>
            <a:pPr marL="0" indent="0">
              <a:buNone/>
            </a:pPr>
            <a:r>
              <a:rPr lang="nl-NL" sz="3200" b="1" dirty="0">
                <a:latin typeface="+mj-lt"/>
              </a:rPr>
              <a:t>Hoe kun je hedendaagse kunst begrijpen?</a:t>
            </a:r>
            <a:endParaRPr lang="nl-NL" sz="3200" dirty="0">
              <a:latin typeface="+mj-lt"/>
            </a:endParaRPr>
          </a:p>
          <a:p>
            <a:pPr marL="0" indent="0">
              <a:buNone/>
            </a:pPr>
            <a:r>
              <a:rPr lang="nl-NL" sz="2900" dirty="0">
                <a:latin typeface="+mj-lt"/>
              </a:rPr>
              <a:t> </a:t>
            </a:r>
          </a:p>
          <a:p>
            <a:pPr marL="0" indent="0" algn="just">
              <a:buNone/>
            </a:pPr>
            <a:r>
              <a:rPr lang="nl-NL" sz="2900" dirty="0">
                <a:latin typeface="+mj-lt"/>
              </a:rPr>
              <a:t>Kunnen we hedendaagse kunst eigenlijk ooit helemaal begrijpen? Waarschijnlijk niet. Hedendaagse kunst - de kunst die nu gemaakt wordt - neemt veel verschillende vormen aan en wordt voor veel verschillende doeleinden gemaakt. Omdat het NU gebeurt, hebben we niet het voordeel van de geschiedenis om ons te helpen bij het selecteren van wat goed is en minder goed is. Er lijken steeds weer nieuwe ideeën of benaderingen te ontstaan waarvan we nog iets kunnen leren.  Hedendaagse kunst begrijpen is een reis met veel interessante tussenstops en zijpaden, een weg waarop we nog een heel leven verder kunnen reizen. Hier zijn een aantal suggesties waarmee we kunnen proberen te begrijpen wat hedendaagse kunst is:</a:t>
            </a:r>
          </a:p>
          <a:p>
            <a:pPr lvl="0"/>
            <a:r>
              <a:rPr lang="nl-NL" sz="2900" dirty="0">
                <a:latin typeface="+mj-lt"/>
              </a:rPr>
              <a:t>Kunstwerken beschrijven en de betekenis ervan interpreteren.</a:t>
            </a:r>
          </a:p>
          <a:p>
            <a:pPr lvl="0"/>
            <a:r>
              <a:rPr lang="nl-NL" sz="2900" dirty="0">
                <a:latin typeface="+mj-lt"/>
              </a:rPr>
              <a:t>Verbanden vinden tussen de technieken en materialen die hedendaagse kunstenaars gebruiken.</a:t>
            </a:r>
          </a:p>
          <a:p>
            <a:pPr lvl="0"/>
            <a:r>
              <a:rPr lang="nl-NL" sz="2900" dirty="0">
                <a:latin typeface="+mj-lt"/>
              </a:rPr>
              <a:t>De grote ideeën uit specifieke kunstwerken afleiden.</a:t>
            </a:r>
          </a:p>
          <a:p>
            <a:pPr lvl="0"/>
            <a:r>
              <a:rPr lang="nl-NL" sz="2900" dirty="0">
                <a:latin typeface="+mj-lt"/>
              </a:rPr>
              <a:t>Voorbeelden van die grote ideeën vinden in andere kunstwerken en in je eigen leefomgeving.</a:t>
            </a:r>
          </a:p>
          <a:p>
            <a:pPr lvl="0"/>
            <a:r>
              <a:rPr lang="nl-NL" sz="2900" dirty="0">
                <a:latin typeface="+mj-lt"/>
              </a:rPr>
              <a:t>Deze ideeën op nieuwe manieren verwerken in je eigen werk.</a:t>
            </a:r>
          </a:p>
          <a:p>
            <a:pPr lvl="0"/>
            <a:endParaRPr lang="nl-NL" sz="2900" dirty="0">
              <a:latin typeface="+mj-lt"/>
            </a:endParaRPr>
          </a:p>
          <a:p>
            <a:pPr lvl="0"/>
            <a:r>
              <a:rPr lang="nl-NL" sz="2200" i="1" dirty="0">
                <a:latin typeface="+mj-lt"/>
              </a:rPr>
              <a:t>Links werk van Damien Hirst, platina schedel bezet met diamanten, 2007</a:t>
            </a:r>
          </a:p>
          <a:p>
            <a:endParaRPr lang="nl-NL" dirty="0">
              <a:latin typeface="+mj-lt"/>
            </a:endParaRPr>
          </a:p>
        </p:txBody>
      </p:sp>
    </p:spTree>
    <p:extLst>
      <p:ext uri="{BB962C8B-B14F-4D97-AF65-F5344CB8AC3E}">
        <p14:creationId xmlns:p14="http://schemas.microsoft.com/office/powerpoint/2010/main" val="436860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E2476D-7DE2-4926-9456-ED5E4665B1C9}"/>
              </a:ext>
            </a:extLst>
          </p:cNvPr>
          <p:cNvSpPr>
            <a:spLocks noGrp="1"/>
          </p:cNvSpPr>
          <p:nvPr>
            <p:ph type="title"/>
          </p:nvPr>
        </p:nvSpPr>
        <p:spPr/>
        <p:txBody>
          <a:bodyPr/>
          <a:lstStyle/>
          <a:p>
            <a:r>
              <a:rPr lang="nl-NL" dirty="0" err="1"/>
              <a:t>Minimal</a:t>
            </a:r>
            <a:r>
              <a:rPr lang="nl-NL" dirty="0"/>
              <a:t> art (en arte </a:t>
            </a:r>
            <a:r>
              <a:rPr lang="nl-NL" dirty="0" err="1"/>
              <a:t>povera</a:t>
            </a:r>
            <a:r>
              <a:rPr lang="nl-NL" dirty="0"/>
              <a:t>)</a:t>
            </a:r>
          </a:p>
        </p:txBody>
      </p:sp>
      <p:sp>
        <p:nvSpPr>
          <p:cNvPr id="3" name="Tijdelijke aanduiding voor inhoud 2">
            <a:extLst>
              <a:ext uri="{FF2B5EF4-FFF2-40B4-BE49-F238E27FC236}">
                <a16:creationId xmlns:a16="http://schemas.microsoft.com/office/drawing/2014/main" id="{85FF2359-7A49-499A-9FC5-308254309785}"/>
              </a:ext>
            </a:extLst>
          </p:cNvPr>
          <p:cNvSpPr>
            <a:spLocks noGrp="1"/>
          </p:cNvSpPr>
          <p:nvPr>
            <p:ph sz="half" idx="1"/>
          </p:nvPr>
        </p:nvSpPr>
        <p:spPr>
          <a:xfrm>
            <a:off x="838200" y="1825625"/>
            <a:ext cx="4489174" cy="4351338"/>
          </a:xfrm>
        </p:spPr>
        <p:txBody>
          <a:bodyPr>
            <a:normAutofit fontScale="70000" lnSpcReduction="20000"/>
          </a:bodyPr>
          <a:lstStyle/>
          <a:p>
            <a:pPr marL="0" indent="0" algn="just">
              <a:buNone/>
            </a:pPr>
            <a:r>
              <a:rPr lang="nl-NL" b="1" dirty="0" err="1">
                <a:latin typeface="+mj-lt"/>
              </a:rPr>
              <a:t>Minimal</a:t>
            </a:r>
            <a:r>
              <a:rPr lang="nl-NL" b="1" dirty="0">
                <a:latin typeface="+mj-lt"/>
              </a:rPr>
              <a:t> art </a:t>
            </a:r>
            <a:r>
              <a:rPr lang="nl-NL" dirty="0">
                <a:latin typeface="+mj-lt"/>
              </a:rPr>
              <a:t>bediende zich van simpele, eventueel gevonden materialen. Belangrijk was om met zo </a:t>
            </a:r>
            <a:r>
              <a:rPr lang="nl-NL" b="1" i="1" dirty="0">
                <a:latin typeface="+mj-lt"/>
              </a:rPr>
              <a:t>eenvoudig mogelijke middelen een relatie aan te gaan met de omgeving</a:t>
            </a:r>
            <a:r>
              <a:rPr lang="nl-NL" dirty="0">
                <a:latin typeface="+mj-lt"/>
              </a:rPr>
              <a:t>. De spanning, die zou ontstaan door het creëren van een tegenstelling met de omgeving, was daarbij van belang. </a:t>
            </a:r>
          </a:p>
          <a:p>
            <a:pPr marL="0" indent="0" algn="just">
              <a:buNone/>
            </a:pPr>
            <a:r>
              <a:rPr lang="nl-NL" dirty="0">
                <a:latin typeface="+mj-lt"/>
              </a:rPr>
              <a:t>Zo componeerde Carl André in 1968 een kunstwerk door naar een bouwterrein te wandelen en daar een aantal oude elektriciteitssnoeren mee te nemen om die vervolgens op de vloer van de expositiezaal van het Gemeentemuseum van Den Haag neer te leggen. </a:t>
            </a:r>
          </a:p>
          <a:p>
            <a:pPr marL="0" indent="0" algn="just">
              <a:buNone/>
            </a:pPr>
            <a:r>
              <a:rPr lang="nl-NL" dirty="0">
                <a:latin typeface="+mj-lt"/>
              </a:rPr>
              <a:t>De stroming werd wereldwijd nagevolgd. In Italië ontstond snel daarna een stroming die men de arte </a:t>
            </a:r>
            <a:r>
              <a:rPr lang="nl-NL" dirty="0" err="1">
                <a:latin typeface="+mj-lt"/>
              </a:rPr>
              <a:t>povera</a:t>
            </a:r>
            <a:r>
              <a:rPr lang="nl-NL" dirty="0">
                <a:latin typeface="+mj-lt"/>
              </a:rPr>
              <a:t> noemde. </a:t>
            </a:r>
          </a:p>
          <a:p>
            <a:endParaRPr lang="nl-NL" dirty="0"/>
          </a:p>
        </p:txBody>
      </p:sp>
      <p:pic>
        <p:nvPicPr>
          <p:cNvPr id="6" name="Tijdelijke aanduiding voor inhoud 5" descr="Afbeelding met vloer&#10;&#10;Automatisch gegenereerde beschrijving">
            <a:extLst>
              <a:ext uri="{FF2B5EF4-FFF2-40B4-BE49-F238E27FC236}">
                <a16:creationId xmlns:a16="http://schemas.microsoft.com/office/drawing/2014/main" id="{F30CB0AA-9BF5-4DD4-81FD-B84C2A606E88}"/>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685183" y="1825625"/>
            <a:ext cx="5668617" cy="4230205"/>
          </a:xfrm>
        </p:spPr>
      </p:pic>
    </p:spTree>
    <p:extLst>
      <p:ext uri="{BB962C8B-B14F-4D97-AF65-F5344CB8AC3E}">
        <p14:creationId xmlns:p14="http://schemas.microsoft.com/office/powerpoint/2010/main" val="14897815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432FF7-9924-473D-AFBF-04E1A7AEA5D5}"/>
              </a:ext>
            </a:extLst>
          </p:cNvPr>
          <p:cNvSpPr>
            <a:spLocks noGrp="1"/>
          </p:cNvSpPr>
          <p:nvPr>
            <p:ph type="title"/>
          </p:nvPr>
        </p:nvSpPr>
        <p:spPr>
          <a:xfrm>
            <a:off x="793178" y="654379"/>
            <a:ext cx="2654290" cy="2160259"/>
          </a:xfrm>
        </p:spPr>
        <p:txBody>
          <a:bodyPr>
            <a:normAutofit fontScale="90000"/>
          </a:bodyPr>
          <a:lstStyle/>
          <a:p>
            <a:br>
              <a:rPr lang="nl-NL" dirty="0"/>
            </a:br>
            <a:br>
              <a:rPr lang="nl-NL" dirty="0"/>
            </a:br>
            <a:r>
              <a:rPr lang="nl-NL" dirty="0" err="1"/>
              <a:t>Minimal</a:t>
            </a:r>
            <a:r>
              <a:rPr lang="nl-NL" dirty="0"/>
              <a:t> Art</a:t>
            </a:r>
            <a:br>
              <a:rPr lang="nl-NL" dirty="0"/>
            </a:br>
            <a:br>
              <a:rPr lang="nl-NL" dirty="0"/>
            </a:br>
            <a:r>
              <a:rPr lang="nl-NL" sz="1600" dirty="0"/>
              <a:t>Richard Serra</a:t>
            </a:r>
            <a:br>
              <a:rPr lang="nl-NL" sz="1600" dirty="0"/>
            </a:br>
            <a:r>
              <a:rPr lang="nl-NL" sz="1600" dirty="0"/>
              <a:t>Donald </a:t>
            </a:r>
            <a:r>
              <a:rPr lang="nl-NL" sz="1600" dirty="0" err="1"/>
              <a:t>Judd</a:t>
            </a:r>
            <a:br>
              <a:rPr lang="nl-NL" sz="1600" dirty="0"/>
            </a:br>
            <a:r>
              <a:rPr lang="nl-NL" sz="1600" dirty="0"/>
              <a:t>Sol </a:t>
            </a:r>
            <a:r>
              <a:rPr lang="nl-NL" sz="1600" dirty="0" err="1"/>
              <a:t>Lewitt</a:t>
            </a:r>
            <a:br>
              <a:rPr lang="nl-NL" sz="1600" dirty="0"/>
            </a:br>
            <a:r>
              <a:rPr lang="nl-NL" sz="1600" dirty="0"/>
              <a:t>Robert Morris</a:t>
            </a:r>
            <a:br>
              <a:rPr lang="nl-NL" sz="1600" dirty="0"/>
            </a:br>
            <a:br>
              <a:rPr lang="nl-NL" dirty="0"/>
            </a:br>
            <a:endParaRPr lang="nl-NL" dirty="0"/>
          </a:p>
        </p:txBody>
      </p:sp>
      <p:pic>
        <p:nvPicPr>
          <p:cNvPr id="8" name="Tijdelijke aanduiding voor inhoud 7" descr="Afbeelding met gras, buiten, boom, grond&#10;&#10;Automatisch gegenereerde beschrijving">
            <a:extLst>
              <a:ext uri="{FF2B5EF4-FFF2-40B4-BE49-F238E27FC236}">
                <a16:creationId xmlns:a16="http://schemas.microsoft.com/office/drawing/2014/main" id="{782C8F85-C83D-47C8-A1DF-9BB6472425CB}"/>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37785" y="3088392"/>
            <a:ext cx="2456969" cy="3276985"/>
          </a:xfrm>
        </p:spPr>
      </p:pic>
      <p:pic>
        <p:nvPicPr>
          <p:cNvPr id="12" name="Afbeelding 11" descr="Afbeelding met lucht, boom, buiten, grond&#10;&#10;Automatisch gegenereerde beschrijving">
            <a:extLst>
              <a:ext uri="{FF2B5EF4-FFF2-40B4-BE49-F238E27FC236}">
                <a16:creationId xmlns:a16="http://schemas.microsoft.com/office/drawing/2014/main" id="{7F34B12F-AFDD-4290-894E-801281B758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2808" y="654380"/>
            <a:ext cx="3650450" cy="2774342"/>
          </a:xfrm>
          <a:prstGeom prst="rect">
            <a:avLst/>
          </a:prstGeom>
        </p:spPr>
      </p:pic>
      <p:pic>
        <p:nvPicPr>
          <p:cNvPr id="15" name="Tijdelijke aanduiding voor inhoud 14" descr="Afbeelding met gras, lucht, buiten, boom&#10;&#10;Automatisch gegenereerde beschrijving">
            <a:extLst>
              <a:ext uri="{FF2B5EF4-FFF2-40B4-BE49-F238E27FC236}">
                <a16:creationId xmlns:a16="http://schemas.microsoft.com/office/drawing/2014/main" id="{2B607FA2-4F51-451B-BAFC-038B683FE131}"/>
              </a:ext>
            </a:extLst>
          </p:cNvPr>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3582808" y="3718530"/>
            <a:ext cx="3529130" cy="2646847"/>
          </a:xfrm>
        </p:spPr>
      </p:pic>
      <p:pic>
        <p:nvPicPr>
          <p:cNvPr id="17" name="Afbeelding 16" descr="Afbeelding met buiten, gras, grond, hek&#10;&#10;Automatisch gegenereerde beschrijving">
            <a:extLst>
              <a:ext uri="{FF2B5EF4-FFF2-40B4-BE49-F238E27FC236}">
                <a16:creationId xmlns:a16="http://schemas.microsoft.com/office/drawing/2014/main" id="{0BD0D110-9F2B-423D-8883-6101D63B72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79832" y="3718532"/>
            <a:ext cx="3979984" cy="2646845"/>
          </a:xfrm>
          <a:prstGeom prst="rect">
            <a:avLst/>
          </a:prstGeom>
        </p:spPr>
      </p:pic>
      <p:pic>
        <p:nvPicPr>
          <p:cNvPr id="19" name="Afbeelding 18" descr="Afbeelding met vloer, binnen, muur, gebouw&#10;&#10;Automatisch gegenereerde beschrijving">
            <a:extLst>
              <a:ext uri="{FF2B5EF4-FFF2-40B4-BE49-F238E27FC236}">
                <a16:creationId xmlns:a16="http://schemas.microsoft.com/office/drawing/2014/main" id="{45BEE830-50F1-4DE4-A6B1-4A897889E27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09366" y="654380"/>
            <a:ext cx="3650450" cy="2737838"/>
          </a:xfrm>
          <a:prstGeom prst="rect">
            <a:avLst/>
          </a:prstGeom>
        </p:spPr>
      </p:pic>
    </p:spTree>
    <p:extLst>
      <p:ext uri="{BB962C8B-B14F-4D97-AF65-F5344CB8AC3E}">
        <p14:creationId xmlns:p14="http://schemas.microsoft.com/office/powerpoint/2010/main" val="20879545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91B728-6342-4A80-B3F9-5225A02913C1}"/>
              </a:ext>
            </a:extLst>
          </p:cNvPr>
          <p:cNvSpPr>
            <a:spLocks noGrp="1"/>
          </p:cNvSpPr>
          <p:nvPr>
            <p:ph type="title"/>
          </p:nvPr>
        </p:nvSpPr>
        <p:spPr/>
        <p:txBody>
          <a:bodyPr/>
          <a:lstStyle/>
          <a:p>
            <a:r>
              <a:rPr lang="nl-NL" dirty="0"/>
              <a:t>Damien Hirst, wat moet kunst zijn en wat mag het kosten?</a:t>
            </a:r>
          </a:p>
        </p:txBody>
      </p:sp>
      <p:sp>
        <p:nvSpPr>
          <p:cNvPr id="3" name="Tijdelijke aanduiding voor inhoud 2">
            <a:extLst>
              <a:ext uri="{FF2B5EF4-FFF2-40B4-BE49-F238E27FC236}">
                <a16:creationId xmlns:a16="http://schemas.microsoft.com/office/drawing/2014/main" id="{C7F14283-B778-498F-A845-B258EE18A613}"/>
              </a:ext>
            </a:extLst>
          </p:cNvPr>
          <p:cNvSpPr>
            <a:spLocks noGrp="1"/>
          </p:cNvSpPr>
          <p:nvPr>
            <p:ph sz="half" idx="1"/>
          </p:nvPr>
        </p:nvSpPr>
        <p:spPr>
          <a:xfrm>
            <a:off x="838200" y="1921565"/>
            <a:ext cx="7219122" cy="4255398"/>
          </a:xfrm>
        </p:spPr>
        <p:txBody>
          <a:bodyPr>
            <a:normAutofit fontScale="55000" lnSpcReduction="20000"/>
          </a:bodyPr>
          <a:lstStyle/>
          <a:p>
            <a:pPr marL="0" indent="0" algn="just">
              <a:buNone/>
            </a:pPr>
            <a:r>
              <a:rPr lang="nl-NL" sz="2900" dirty="0">
                <a:latin typeface="+mj-lt"/>
              </a:rPr>
              <a:t>Hirsts bekendste werken zijn dieren (onder meer een tijgerhaai, schaap en een koe) die in een aquarium zijn gepreserveerd in formaldehyde. Vaak dragen deze werken een lange titel, die niets te maken heeft of lijkt te hebben met het beest. De installatie met de haai (1991) heet bijvoorbeeld </a:t>
            </a:r>
            <a:r>
              <a:rPr lang="nl-NL" sz="2900" i="1" dirty="0">
                <a:latin typeface="+mj-lt"/>
              </a:rPr>
              <a:t>The </a:t>
            </a:r>
            <a:r>
              <a:rPr lang="nl-NL" sz="2900" i="1" dirty="0" err="1">
                <a:latin typeface="+mj-lt"/>
              </a:rPr>
              <a:t>Physical</a:t>
            </a:r>
            <a:r>
              <a:rPr lang="nl-NL" sz="2900" i="1" dirty="0">
                <a:latin typeface="+mj-lt"/>
              </a:rPr>
              <a:t> </a:t>
            </a:r>
            <a:r>
              <a:rPr lang="nl-NL" sz="2900" i="1" dirty="0" err="1">
                <a:latin typeface="+mj-lt"/>
              </a:rPr>
              <a:t>Impossibility</a:t>
            </a:r>
            <a:r>
              <a:rPr lang="nl-NL" sz="2900" i="1" dirty="0">
                <a:latin typeface="+mj-lt"/>
              </a:rPr>
              <a:t> Of </a:t>
            </a:r>
            <a:r>
              <a:rPr lang="nl-NL" sz="2900" i="1" dirty="0" err="1">
                <a:latin typeface="+mj-lt"/>
              </a:rPr>
              <a:t>Death</a:t>
            </a:r>
            <a:r>
              <a:rPr lang="nl-NL" sz="2900" i="1" dirty="0">
                <a:latin typeface="+mj-lt"/>
              </a:rPr>
              <a:t> In The Mind Of </a:t>
            </a:r>
            <a:r>
              <a:rPr lang="nl-NL" sz="2900" i="1" dirty="0" err="1">
                <a:latin typeface="+mj-lt"/>
              </a:rPr>
              <a:t>Someone</a:t>
            </a:r>
            <a:r>
              <a:rPr lang="nl-NL" sz="2900" i="1" dirty="0">
                <a:latin typeface="+mj-lt"/>
              </a:rPr>
              <a:t> Living</a:t>
            </a:r>
            <a:r>
              <a:rPr lang="nl-NL" sz="2900" dirty="0">
                <a:latin typeface="+mj-lt"/>
              </a:rPr>
              <a:t> (vrij vertaald: De fysieke onmogelijkheid van de dood in de geest van iemand die leeft). Dit werk werd begin jaren tachtig aangekocht door de Britse kunstverzamelaar Charles </a:t>
            </a:r>
            <a:r>
              <a:rPr lang="nl-NL" sz="2900" dirty="0" err="1">
                <a:latin typeface="+mj-lt"/>
              </a:rPr>
              <a:t>Saatchi</a:t>
            </a:r>
            <a:r>
              <a:rPr lang="nl-NL" sz="2900" dirty="0">
                <a:latin typeface="+mj-lt"/>
              </a:rPr>
              <a:t> en in 2004 voor £ 6,5 miljoen (€ 9,3 miljoen) doorverkocht aan Hedgefonds-Manager Steven Cohen. Daardoor verdiende </a:t>
            </a:r>
            <a:r>
              <a:rPr lang="nl-NL" sz="2900" dirty="0" err="1">
                <a:latin typeface="+mj-lt"/>
              </a:rPr>
              <a:t>Saatchi</a:t>
            </a:r>
            <a:r>
              <a:rPr lang="nl-NL" sz="2900" dirty="0">
                <a:latin typeface="+mj-lt"/>
              </a:rPr>
              <a:t> niet alleen € 9.225.000, maar promoveerde Damien Hirst ook tot de op één na duurste nog levende kunstenaar (op Jasper Johns na). </a:t>
            </a:r>
          </a:p>
          <a:p>
            <a:pPr marL="0" indent="0" algn="just">
              <a:buNone/>
            </a:pPr>
            <a:r>
              <a:rPr lang="nl-NL" sz="2900" dirty="0">
                <a:latin typeface="+mj-lt"/>
              </a:rPr>
              <a:t>Enkele andere werken zijn </a:t>
            </a:r>
            <a:r>
              <a:rPr lang="nl-NL" sz="2900" i="1" dirty="0">
                <a:latin typeface="+mj-lt"/>
              </a:rPr>
              <a:t>The Dream</a:t>
            </a:r>
            <a:r>
              <a:rPr lang="nl-NL" sz="2900" dirty="0">
                <a:latin typeface="+mj-lt"/>
              </a:rPr>
              <a:t>, </a:t>
            </a:r>
            <a:r>
              <a:rPr lang="nl-NL" sz="2900" i="1" dirty="0">
                <a:latin typeface="+mj-lt"/>
              </a:rPr>
              <a:t>Het Gouden Kalf</a:t>
            </a:r>
            <a:r>
              <a:rPr lang="nl-NL" sz="2900" dirty="0">
                <a:latin typeface="+mj-lt"/>
              </a:rPr>
              <a:t> en </a:t>
            </a:r>
            <a:r>
              <a:rPr lang="nl-NL" sz="2900" i="1" dirty="0">
                <a:latin typeface="+mj-lt"/>
              </a:rPr>
              <a:t>The </a:t>
            </a:r>
            <a:r>
              <a:rPr lang="nl-NL" sz="2900" i="1" dirty="0" err="1">
                <a:latin typeface="+mj-lt"/>
              </a:rPr>
              <a:t>Incredible</a:t>
            </a:r>
            <a:r>
              <a:rPr lang="nl-NL" sz="2900" i="1" dirty="0">
                <a:latin typeface="+mj-lt"/>
              </a:rPr>
              <a:t> </a:t>
            </a:r>
            <a:r>
              <a:rPr lang="nl-NL" sz="2900" i="1" dirty="0" err="1">
                <a:latin typeface="+mj-lt"/>
              </a:rPr>
              <a:t>Journey</a:t>
            </a:r>
            <a:r>
              <a:rPr lang="nl-NL" sz="2900" dirty="0">
                <a:latin typeface="+mj-lt"/>
              </a:rPr>
              <a:t>. Hirsts werk </a:t>
            </a:r>
            <a:r>
              <a:rPr lang="nl-NL" sz="2900" dirty="0" err="1">
                <a:latin typeface="+mj-lt"/>
              </a:rPr>
              <a:t>Lullaby</a:t>
            </a:r>
            <a:r>
              <a:rPr lang="nl-NL" sz="2900" dirty="0">
                <a:latin typeface="+mj-lt"/>
              </a:rPr>
              <a:t> Spring werd in juni 2007 bij </a:t>
            </a:r>
            <a:r>
              <a:rPr lang="nl-NL" sz="2900" dirty="0" err="1">
                <a:latin typeface="+mj-lt"/>
              </a:rPr>
              <a:t>Sotheby’s</a:t>
            </a:r>
            <a:r>
              <a:rPr lang="nl-NL" sz="2900" dirty="0">
                <a:latin typeface="+mj-lt"/>
              </a:rPr>
              <a:t> voor € 14,5 miljoen bij opbod verkocht. </a:t>
            </a:r>
          </a:p>
          <a:p>
            <a:pPr marL="0" indent="0" algn="just">
              <a:buNone/>
            </a:pPr>
            <a:r>
              <a:rPr lang="nl-NL" sz="2900" dirty="0">
                <a:latin typeface="+mj-lt"/>
              </a:rPr>
              <a:t>In september 2008 bood Hirst werk in eigen beheer te koop aan, zonder gebruik te maken van de diensten van de New Yorkse galeriehouder Larry </a:t>
            </a:r>
            <a:r>
              <a:rPr lang="nl-NL" sz="2900" dirty="0" err="1">
                <a:latin typeface="+mj-lt"/>
              </a:rPr>
              <a:t>Gagosian</a:t>
            </a:r>
            <a:r>
              <a:rPr lang="nl-NL" sz="2900" dirty="0">
                <a:latin typeface="+mj-lt"/>
              </a:rPr>
              <a:t>. Verkocht werd een nieuw werk genaamd </a:t>
            </a:r>
            <a:r>
              <a:rPr lang="nl-NL" sz="2900" i="1" dirty="0">
                <a:latin typeface="+mj-lt"/>
              </a:rPr>
              <a:t>Het Gouden Kalf</a:t>
            </a:r>
            <a:r>
              <a:rPr lang="nl-NL" sz="2900" dirty="0">
                <a:latin typeface="+mj-lt"/>
              </a:rPr>
              <a:t> bestaande uit een verchroomde toonkast met een op sterk water gezet stierkalf, met vergulde horens en hoeven met 18 karaat goud. Een ander bekend werk is </a:t>
            </a:r>
            <a:r>
              <a:rPr lang="nl-NL" sz="2900" i="1" dirty="0">
                <a:latin typeface="+mj-lt"/>
              </a:rPr>
              <a:t>For </a:t>
            </a:r>
            <a:r>
              <a:rPr lang="nl-NL" sz="2900" i="1" dirty="0" err="1">
                <a:latin typeface="+mj-lt"/>
              </a:rPr>
              <a:t>the</a:t>
            </a:r>
            <a:r>
              <a:rPr lang="nl-NL" sz="2900" i="1" dirty="0">
                <a:latin typeface="+mj-lt"/>
              </a:rPr>
              <a:t> Love of God</a:t>
            </a:r>
            <a:r>
              <a:rPr lang="nl-NL" sz="2900" dirty="0">
                <a:latin typeface="+mj-lt"/>
              </a:rPr>
              <a:t>, een platina afgietsel van een schedel van een 18e-eeuwse Europeaan, bezet met 8601 diamanten, waarvan een roze diamant van 52,4 karaat (</a:t>
            </a:r>
            <a:r>
              <a:rPr lang="nl-NL" sz="2900" dirty="0" err="1">
                <a:latin typeface="+mj-lt"/>
              </a:rPr>
              <a:t>Skull</a:t>
            </a:r>
            <a:r>
              <a:rPr lang="nl-NL" sz="2900" dirty="0">
                <a:latin typeface="+mj-lt"/>
              </a:rPr>
              <a:t> Star </a:t>
            </a:r>
            <a:r>
              <a:rPr lang="nl-NL" sz="2900" dirty="0" err="1">
                <a:latin typeface="+mj-lt"/>
              </a:rPr>
              <a:t>Diamond</a:t>
            </a:r>
            <a:r>
              <a:rPr lang="nl-NL" sz="2900" dirty="0">
                <a:latin typeface="+mj-lt"/>
              </a:rPr>
              <a:t>). In 2010 maakte Hirst een versie van </a:t>
            </a:r>
            <a:r>
              <a:rPr lang="nl-NL" sz="2900" i="1" dirty="0">
                <a:latin typeface="+mj-lt"/>
              </a:rPr>
              <a:t>For </a:t>
            </a:r>
            <a:r>
              <a:rPr lang="nl-NL" sz="2900" i="1" dirty="0" err="1">
                <a:latin typeface="+mj-lt"/>
              </a:rPr>
              <a:t>the</a:t>
            </a:r>
            <a:r>
              <a:rPr lang="nl-NL" sz="2900" i="1" dirty="0">
                <a:latin typeface="+mj-lt"/>
              </a:rPr>
              <a:t> Love of God</a:t>
            </a:r>
            <a:r>
              <a:rPr lang="nl-NL" sz="2900" dirty="0">
                <a:latin typeface="+mj-lt"/>
              </a:rPr>
              <a:t> met een babyschedel genaamd </a:t>
            </a:r>
            <a:r>
              <a:rPr lang="nl-NL" sz="2900" i="1" dirty="0">
                <a:latin typeface="+mj-lt"/>
              </a:rPr>
              <a:t>For </a:t>
            </a:r>
            <a:r>
              <a:rPr lang="nl-NL" sz="2900" i="1" dirty="0" err="1">
                <a:latin typeface="+mj-lt"/>
              </a:rPr>
              <a:t>heaven's</a:t>
            </a:r>
            <a:r>
              <a:rPr lang="nl-NL" sz="2900" i="1" dirty="0">
                <a:latin typeface="+mj-lt"/>
              </a:rPr>
              <a:t> sake</a:t>
            </a:r>
            <a:r>
              <a:rPr lang="nl-NL" sz="2900" dirty="0">
                <a:latin typeface="+mj-lt"/>
              </a:rPr>
              <a:t>. </a:t>
            </a:r>
          </a:p>
          <a:p>
            <a:endParaRPr lang="nl-NL" dirty="0"/>
          </a:p>
        </p:txBody>
      </p:sp>
      <p:pic>
        <p:nvPicPr>
          <p:cNvPr id="6" name="Tijdelijke aanduiding voor inhoud 5" descr="Afbeelding met dier, primaat, hominide, zoogdier&#10;&#10;Automatisch gegenereerde beschrijving">
            <a:extLst>
              <a:ext uri="{FF2B5EF4-FFF2-40B4-BE49-F238E27FC236}">
                <a16:creationId xmlns:a16="http://schemas.microsoft.com/office/drawing/2014/main" id="{005B93E8-06A3-488A-8F2D-EBAB34ABD99D}"/>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487261" y="1921565"/>
            <a:ext cx="2866539" cy="4255398"/>
          </a:xfrm>
        </p:spPr>
      </p:pic>
    </p:spTree>
    <p:extLst>
      <p:ext uri="{BB962C8B-B14F-4D97-AF65-F5344CB8AC3E}">
        <p14:creationId xmlns:p14="http://schemas.microsoft.com/office/powerpoint/2010/main" val="39728326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FCC8BF-D150-4561-AB75-6D3FBF1E2C78}"/>
              </a:ext>
            </a:extLst>
          </p:cNvPr>
          <p:cNvSpPr>
            <a:spLocks noGrp="1"/>
          </p:cNvSpPr>
          <p:nvPr>
            <p:ph type="title"/>
          </p:nvPr>
        </p:nvSpPr>
        <p:spPr/>
        <p:txBody>
          <a:bodyPr/>
          <a:lstStyle/>
          <a:p>
            <a:r>
              <a:rPr lang="nl-NL" dirty="0"/>
              <a:t>Damien Hirst</a:t>
            </a:r>
          </a:p>
        </p:txBody>
      </p:sp>
      <p:pic>
        <p:nvPicPr>
          <p:cNvPr id="6" name="Tijdelijke aanduiding voor inhoud 5" descr="Afbeelding met binnen, gebouw, dier&#10;&#10;Automatisch gegenereerde beschrijving">
            <a:extLst>
              <a:ext uri="{FF2B5EF4-FFF2-40B4-BE49-F238E27FC236}">
                <a16:creationId xmlns:a16="http://schemas.microsoft.com/office/drawing/2014/main" id="{A36C3A85-2271-4BF5-BFB3-9C90FA9DF8EF}"/>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2178634"/>
            <a:ext cx="5181600" cy="3645319"/>
          </a:xfrm>
        </p:spPr>
      </p:pic>
      <p:pic>
        <p:nvPicPr>
          <p:cNvPr id="8" name="Tijdelijke aanduiding voor inhoud 7" descr="Afbeelding met plant, cactus&#10;&#10;Automatisch gegenereerde beschrijving">
            <a:extLst>
              <a:ext uri="{FF2B5EF4-FFF2-40B4-BE49-F238E27FC236}">
                <a16:creationId xmlns:a16="http://schemas.microsoft.com/office/drawing/2014/main" id="{8E959F4C-85F0-45E2-88F7-ABB3CB2563B2}"/>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308034" y="2144876"/>
            <a:ext cx="4899991" cy="3679077"/>
          </a:xfrm>
        </p:spPr>
      </p:pic>
    </p:spTree>
    <p:extLst>
      <p:ext uri="{BB962C8B-B14F-4D97-AF65-F5344CB8AC3E}">
        <p14:creationId xmlns:p14="http://schemas.microsoft.com/office/powerpoint/2010/main" val="31531019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8D8955-0B41-4621-BD65-875C90AD9808}"/>
              </a:ext>
            </a:extLst>
          </p:cNvPr>
          <p:cNvSpPr>
            <a:spLocks noGrp="1"/>
          </p:cNvSpPr>
          <p:nvPr>
            <p:ph type="title"/>
          </p:nvPr>
        </p:nvSpPr>
        <p:spPr>
          <a:xfrm>
            <a:off x="838200" y="365126"/>
            <a:ext cx="10515600" cy="1072600"/>
          </a:xfrm>
        </p:spPr>
        <p:txBody>
          <a:bodyPr/>
          <a:lstStyle/>
          <a:p>
            <a:r>
              <a:rPr lang="nl-NL" dirty="0"/>
              <a:t>Kunst ontstaan uit handelingen/schrifttekens</a:t>
            </a:r>
          </a:p>
        </p:txBody>
      </p:sp>
      <p:pic>
        <p:nvPicPr>
          <p:cNvPr id="6" name="Tijdelijke aanduiding voor inhoud 5">
            <a:extLst>
              <a:ext uri="{FF2B5EF4-FFF2-40B4-BE49-F238E27FC236}">
                <a16:creationId xmlns:a16="http://schemas.microsoft.com/office/drawing/2014/main" id="{8E4BCD21-B63E-4555-A1FD-58622B3DDA96}"/>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1437725"/>
            <a:ext cx="2959472" cy="2327501"/>
          </a:xfrm>
        </p:spPr>
      </p:pic>
      <p:sp>
        <p:nvSpPr>
          <p:cNvPr id="4" name="Tijdelijke aanduiding voor inhoud 3">
            <a:extLst>
              <a:ext uri="{FF2B5EF4-FFF2-40B4-BE49-F238E27FC236}">
                <a16:creationId xmlns:a16="http://schemas.microsoft.com/office/drawing/2014/main" id="{4A79A323-150F-4DDA-B2F2-AF3110BAE9C1}"/>
              </a:ext>
            </a:extLst>
          </p:cNvPr>
          <p:cNvSpPr>
            <a:spLocks noGrp="1"/>
          </p:cNvSpPr>
          <p:nvPr>
            <p:ph sz="half" idx="2"/>
          </p:nvPr>
        </p:nvSpPr>
        <p:spPr>
          <a:xfrm>
            <a:off x="4129088" y="1437725"/>
            <a:ext cx="7224712" cy="5055149"/>
          </a:xfrm>
        </p:spPr>
        <p:txBody>
          <a:bodyPr>
            <a:normAutofit/>
          </a:bodyPr>
          <a:lstStyle/>
          <a:p>
            <a:pPr marL="0" indent="0">
              <a:buNone/>
            </a:pPr>
            <a:r>
              <a:rPr lang="nl-NL" sz="2000" dirty="0">
                <a:latin typeface="+mj-lt"/>
              </a:rPr>
              <a:t>Zijn schilderwerken gedurende de vijftiger en zestiger jaren werden sterk beïnvloed door kalligrafie en waren een voorbode van de graffiti. Van 1955 tot 1959 werkte hij in New York, waar hij prominent aanwezig was binnen de kunstenaarsgroep waarvan ook Robert </a:t>
            </a:r>
            <a:r>
              <a:rPr lang="nl-NL" sz="2000" dirty="0" err="1">
                <a:latin typeface="+mj-lt"/>
              </a:rPr>
              <a:t>Rauschenberg</a:t>
            </a:r>
            <a:r>
              <a:rPr lang="nl-NL" sz="2000" dirty="0">
                <a:latin typeface="+mj-lt"/>
              </a:rPr>
              <a:t> en Jasper Johns deel uitmaakten. In 1959 ging </a:t>
            </a:r>
            <a:r>
              <a:rPr lang="nl-NL" sz="2000" dirty="0" err="1">
                <a:latin typeface="+mj-lt"/>
              </a:rPr>
              <a:t>Twombly</a:t>
            </a:r>
            <a:r>
              <a:rPr lang="nl-NL" sz="2000" dirty="0">
                <a:latin typeface="+mj-lt"/>
              </a:rPr>
              <a:t> wederom naar Italië en hij vestigde zich blijvend in Rome. Gedurende deze periode begon hij zijn eerste abstracte beeldhouwwerk te creëren. Hij schilderde zijn sculpturen altijd wit, ongeacht de vorm en het gebruikte materiaal. Later zou hij dit zijn marmeren beelden noemen. In Italië begon hij grotere werken te maken en distantieerde hij zich van zijn eerdere expressionistische beeldtaal. </a:t>
            </a:r>
          </a:p>
          <a:p>
            <a:pPr marL="0" indent="0">
              <a:buNone/>
            </a:pPr>
            <a:endParaRPr lang="nl-NL" sz="2000" dirty="0">
              <a:latin typeface="+mj-lt"/>
            </a:endParaRPr>
          </a:p>
          <a:p>
            <a:pPr marL="0" indent="0">
              <a:buNone/>
            </a:pPr>
            <a:r>
              <a:rPr lang="nl-NL" sz="2000" dirty="0" err="1">
                <a:latin typeface="+mj-lt"/>
              </a:rPr>
              <a:t>Twombly</a:t>
            </a:r>
            <a:r>
              <a:rPr lang="nl-NL" sz="2000" dirty="0">
                <a:latin typeface="+mj-lt"/>
              </a:rPr>
              <a:t> werkte in zijn schilderijen veel met geschreven tekst en werd zo een voorbeeld voor de latere </a:t>
            </a:r>
            <a:r>
              <a:rPr lang="nl-NL" sz="2000" b="1" i="1" dirty="0">
                <a:latin typeface="+mj-lt"/>
              </a:rPr>
              <a:t>graffitikunstenaars</a:t>
            </a:r>
            <a:r>
              <a:rPr lang="nl-NL" sz="2000" dirty="0">
                <a:latin typeface="+mj-lt"/>
              </a:rPr>
              <a:t>, zoals Jean Michel </a:t>
            </a:r>
            <a:r>
              <a:rPr lang="nl-NL" sz="2000" dirty="0" err="1">
                <a:latin typeface="+mj-lt"/>
              </a:rPr>
              <a:t>Basquiat</a:t>
            </a:r>
            <a:r>
              <a:rPr lang="nl-NL" sz="2000" dirty="0">
                <a:latin typeface="+mj-lt"/>
              </a:rPr>
              <a:t>. </a:t>
            </a:r>
          </a:p>
        </p:txBody>
      </p:sp>
      <p:pic>
        <p:nvPicPr>
          <p:cNvPr id="5" name="Afbeelding 4">
            <a:extLst>
              <a:ext uri="{FF2B5EF4-FFF2-40B4-BE49-F238E27FC236}">
                <a16:creationId xmlns:a16="http://schemas.microsoft.com/office/drawing/2014/main" id="{20A1D3F3-329C-4C85-8227-AE7709632D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3848172"/>
            <a:ext cx="2959472" cy="2439709"/>
          </a:xfrm>
          <a:prstGeom prst="rect">
            <a:avLst/>
          </a:prstGeom>
        </p:spPr>
      </p:pic>
    </p:spTree>
    <p:extLst>
      <p:ext uri="{BB962C8B-B14F-4D97-AF65-F5344CB8AC3E}">
        <p14:creationId xmlns:p14="http://schemas.microsoft.com/office/powerpoint/2010/main" val="1580727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E8830C-622D-45F4-AC14-E63D81BABA0F}"/>
              </a:ext>
            </a:extLst>
          </p:cNvPr>
          <p:cNvSpPr>
            <a:spLocks noGrp="1"/>
          </p:cNvSpPr>
          <p:nvPr>
            <p:ph type="title"/>
          </p:nvPr>
        </p:nvSpPr>
        <p:spPr/>
        <p:txBody>
          <a:bodyPr>
            <a:normAutofit/>
          </a:bodyPr>
          <a:lstStyle/>
          <a:p>
            <a:r>
              <a:rPr lang="nl-NL" dirty="0"/>
              <a:t>Body art, Yves Klein</a:t>
            </a:r>
            <a:br>
              <a:rPr lang="nl-NL" dirty="0"/>
            </a:br>
            <a:r>
              <a:rPr lang="nl-NL" sz="2200" dirty="0"/>
              <a:t>Nice, 1928</a:t>
            </a:r>
          </a:p>
        </p:txBody>
      </p:sp>
      <p:sp>
        <p:nvSpPr>
          <p:cNvPr id="3" name="Tijdelijke aanduiding voor inhoud 2">
            <a:extLst>
              <a:ext uri="{FF2B5EF4-FFF2-40B4-BE49-F238E27FC236}">
                <a16:creationId xmlns:a16="http://schemas.microsoft.com/office/drawing/2014/main" id="{2FBF2B48-DAE6-4E63-B7DC-64EBDA7F1451}"/>
              </a:ext>
            </a:extLst>
          </p:cNvPr>
          <p:cNvSpPr>
            <a:spLocks noGrp="1"/>
          </p:cNvSpPr>
          <p:nvPr>
            <p:ph sz="half" idx="1"/>
          </p:nvPr>
        </p:nvSpPr>
        <p:spPr>
          <a:xfrm>
            <a:off x="838200" y="1825625"/>
            <a:ext cx="4563794" cy="4351338"/>
          </a:xfrm>
        </p:spPr>
        <p:txBody>
          <a:bodyPr>
            <a:normAutofit/>
          </a:bodyPr>
          <a:lstStyle/>
          <a:p>
            <a:pPr marL="0" indent="0" algn="just">
              <a:buNone/>
            </a:pPr>
            <a:r>
              <a:rPr lang="nl-NL" sz="2000" dirty="0">
                <a:latin typeface="+mj-lt"/>
              </a:rPr>
              <a:t>Naast het beschilderen van menselijke lichamen ontdekte Yves Klein al vele mogelijkheden om creatief om te gaan met het lichaam.</a:t>
            </a:r>
          </a:p>
          <a:p>
            <a:pPr marL="0" indent="0" algn="just">
              <a:buNone/>
            </a:pPr>
            <a:r>
              <a:rPr lang="nl-NL" sz="2000" dirty="0">
                <a:latin typeface="+mj-lt"/>
              </a:rPr>
              <a:t>Binnen de beeldende kunst ontstond de term "</a:t>
            </a:r>
            <a:r>
              <a:rPr lang="nl-NL" sz="2000" i="1" dirty="0">
                <a:latin typeface="+mj-lt"/>
              </a:rPr>
              <a:t>body art</a:t>
            </a:r>
            <a:r>
              <a:rPr lang="nl-NL" sz="2000" dirty="0">
                <a:latin typeface="+mj-lt"/>
              </a:rPr>
              <a:t>" in de jaren 70 als omschrijving van een stroming die voortkwam uit de conceptuele kunst en de </a:t>
            </a:r>
            <a:r>
              <a:rPr lang="nl-NL" sz="2000" i="1" dirty="0">
                <a:latin typeface="+mj-lt"/>
              </a:rPr>
              <a:t>performance</a:t>
            </a:r>
            <a:r>
              <a:rPr lang="nl-NL" sz="2000" dirty="0">
                <a:latin typeface="+mj-lt"/>
              </a:rPr>
              <a:t>. Het is een kunstvorm waarbij het eigen lichaam van de kunstenaar het primaire medium is waarmee het menselijke bestaan aan een kritisch onderzoek onderworpen wordt of van commentaar voorzien.</a:t>
            </a:r>
          </a:p>
        </p:txBody>
      </p:sp>
      <p:pic>
        <p:nvPicPr>
          <p:cNvPr id="6" name="Tijdelijke aanduiding voor inhoud 5" descr="Afbeelding met kleding, persoon, man, handschoenen&#10;&#10;Automatisch gegenereerde beschrijving">
            <a:extLst>
              <a:ext uri="{FF2B5EF4-FFF2-40B4-BE49-F238E27FC236}">
                <a16:creationId xmlns:a16="http://schemas.microsoft.com/office/drawing/2014/main" id="{2F34B06C-0035-4D44-9096-0752973A0B21}"/>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458483" y="858294"/>
            <a:ext cx="4895317" cy="2447659"/>
          </a:xfrm>
        </p:spPr>
      </p:pic>
      <p:pic>
        <p:nvPicPr>
          <p:cNvPr id="8" name="Afbeelding 7">
            <a:extLst>
              <a:ext uri="{FF2B5EF4-FFF2-40B4-BE49-F238E27FC236}">
                <a16:creationId xmlns:a16="http://schemas.microsoft.com/office/drawing/2014/main" id="{C31D45A6-FA27-4FAE-A4A7-8589E07545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8483" y="3429000"/>
            <a:ext cx="5007858" cy="2850306"/>
          </a:xfrm>
          <a:prstGeom prst="rect">
            <a:avLst/>
          </a:prstGeom>
        </p:spPr>
      </p:pic>
    </p:spTree>
    <p:extLst>
      <p:ext uri="{BB962C8B-B14F-4D97-AF65-F5344CB8AC3E}">
        <p14:creationId xmlns:p14="http://schemas.microsoft.com/office/powerpoint/2010/main" val="7096791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E9AC71-3DD7-4DB5-9A76-9C78FB00D5E7}"/>
              </a:ext>
            </a:extLst>
          </p:cNvPr>
          <p:cNvSpPr>
            <a:spLocks noGrp="1"/>
          </p:cNvSpPr>
          <p:nvPr>
            <p:ph type="title"/>
          </p:nvPr>
        </p:nvSpPr>
        <p:spPr>
          <a:xfrm>
            <a:off x="838200" y="365125"/>
            <a:ext cx="4366846" cy="1325563"/>
          </a:xfrm>
        </p:spPr>
        <p:txBody>
          <a:bodyPr/>
          <a:lstStyle/>
          <a:p>
            <a:r>
              <a:rPr lang="nl-NL" dirty="0"/>
              <a:t>Installaties</a:t>
            </a:r>
            <a:br>
              <a:rPr lang="nl-NL" dirty="0"/>
            </a:br>
            <a:r>
              <a:rPr lang="nl-NL" dirty="0"/>
              <a:t>(en environment)</a:t>
            </a:r>
          </a:p>
        </p:txBody>
      </p:sp>
      <p:sp>
        <p:nvSpPr>
          <p:cNvPr id="3" name="Tijdelijke aanduiding voor inhoud 2">
            <a:extLst>
              <a:ext uri="{FF2B5EF4-FFF2-40B4-BE49-F238E27FC236}">
                <a16:creationId xmlns:a16="http://schemas.microsoft.com/office/drawing/2014/main" id="{86E7B5EE-EF33-41EE-9E60-0E3BFD681618}"/>
              </a:ext>
            </a:extLst>
          </p:cNvPr>
          <p:cNvSpPr>
            <a:spLocks noGrp="1"/>
          </p:cNvSpPr>
          <p:nvPr>
            <p:ph sz="half" idx="1"/>
          </p:nvPr>
        </p:nvSpPr>
        <p:spPr>
          <a:xfrm>
            <a:off x="838199" y="1825624"/>
            <a:ext cx="6416869" cy="4422597"/>
          </a:xfrm>
        </p:spPr>
        <p:txBody>
          <a:bodyPr>
            <a:noAutofit/>
          </a:bodyPr>
          <a:lstStyle/>
          <a:p>
            <a:pPr marL="0" indent="0" algn="just">
              <a:buNone/>
            </a:pPr>
            <a:r>
              <a:rPr lang="nl-NL" sz="2000" dirty="0">
                <a:latin typeface="+mj-lt"/>
              </a:rPr>
              <a:t>Een </a:t>
            </a:r>
            <a:r>
              <a:rPr lang="nl-NL" sz="2000" b="1" i="1" dirty="0">
                <a:latin typeface="+mj-lt"/>
              </a:rPr>
              <a:t>installatie </a:t>
            </a:r>
            <a:r>
              <a:rPr lang="nl-NL" sz="2000" dirty="0">
                <a:latin typeface="+mj-lt"/>
              </a:rPr>
              <a:t>als kunstwerk is een ruimtelijk beeld bestaande uit heterogene (afzonderlijke) elementen, door een beeldend kunstenaar opgebouwd, uitgestald of opgehangen op een speciaal daarvoor uitgekozen locatie. Een installatie kan gezien worden als een tijdelijk environment. Installaties komen voort uit de conceptuele kunst, als werkwijze in de beeldhouwkunst en in de videokunst. </a:t>
            </a:r>
          </a:p>
          <a:p>
            <a:pPr marL="0" indent="0">
              <a:buNone/>
            </a:pPr>
            <a:r>
              <a:rPr lang="nl-NL" sz="1200" dirty="0">
                <a:latin typeface="+mj-lt"/>
              </a:rPr>
              <a:t>Helemaal rechts werk van Peter </a:t>
            </a:r>
            <a:r>
              <a:rPr lang="nl-NL" sz="1200" dirty="0" err="1">
                <a:latin typeface="+mj-lt"/>
              </a:rPr>
              <a:t>Struyken</a:t>
            </a:r>
            <a:r>
              <a:rPr lang="nl-NL" sz="1200" dirty="0">
                <a:latin typeface="+mj-lt"/>
              </a:rPr>
              <a:t>:</a:t>
            </a:r>
          </a:p>
          <a:p>
            <a:pPr marL="0" indent="0">
              <a:buNone/>
            </a:pPr>
            <a:r>
              <a:rPr lang="nl-NL" sz="1200" dirty="0">
                <a:latin typeface="+mj-lt"/>
              </a:rPr>
              <a:t> lichtarcade Rotterdam 1993. Hij was een</a:t>
            </a:r>
          </a:p>
          <a:p>
            <a:pPr marL="0" indent="0">
              <a:buNone/>
            </a:pPr>
            <a:r>
              <a:rPr lang="nl-NL" sz="1200" dirty="0">
                <a:latin typeface="+mj-lt"/>
              </a:rPr>
              <a:t> van de eerste Nederlandse  kunstenaars</a:t>
            </a:r>
          </a:p>
          <a:p>
            <a:pPr marL="0" indent="0">
              <a:buNone/>
            </a:pPr>
            <a:r>
              <a:rPr lang="nl-NL" sz="1200" dirty="0">
                <a:latin typeface="+mj-lt"/>
              </a:rPr>
              <a:t> die de computer ingezet heeft voor het</a:t>
            </a:r>
          </a:p>
          <a:p>
            <a:pPr marL="0" indent="0">
              <a:buNone/>
            </a:pPr>
            <a:r>
              <a:rPr lang="nl-NL" sz="1200" dirty="0">
                <a:latin typeface="+mj-lt"/>
              </a:rPr>
              <a:t> maken van kunstwerken</a:t>
            </a:r>
          </a:p>
        </p:txBody>
      </p:sp>
      <p:pic>
        <p:nvPicPr>
          <p:cNvPr id="6" name="Tijdelijke aanduiding voor inhoud 5" descr="Afbeelding met vloer, muur, binnen, gebouw&#10;&#10;Automatisch gegenereerde beschrijving">
            <a:extLst>
              <a:ext uri="{FF2B5EF4-FFF2-40B4-BE49-F238E27FC236}">
                <a16:creationId xmlns:a16="http://schemas.microsoft.com/office/drawing/2014/main" id="{834C75D8-CEFA-4C08-AAE5-E59B1479C15F}"/>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7723162" y="677745"/>
            <a:ext cx="3724937" cy="2793703"/>
          </a:xfrm>
        </p:spPr>
      </p:pic>
      <p:pic>
        <p:nvPicPr>
          <p:cNvPr id="8" name="Afbeelding 7" descr="Afbeelding met boom, buiten, gras, straat&#10;&#10;Automatisch gegenereerde beschrijving">
            <a:extLst>
              <a:ext uri="{FF2B5EF4-FFF2-40B4-BE49-F238E27FC236}">
                <a16:creationId xmlns:a16="http://schemas.microsoft.com/office/drawing/2014/main" id="{6C4CA7E2-B7B0-4996-84FF-533E74BED9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23162" y="3640765"/>
            <a:ext cx="3724937" cy="2607456"/>
          </a:xfrm>
          <a:prstGeom prst="rect">
            <a:avLst/>
          </a:prstGeom>
        </p:spPr>
      </p:pic>
      <p:pic>
        <p:nvPicPr>
          <p:cNvPr id="13" name="Afbeelding 12" descr="Afbeelding met persoon, muur, man, binnen&#10;&#10;Automatisch gegenereerde beschrijving">
            <a:extLst>
              <a:ext uri="{FF2B5EF4-FFF2-40B4-BE49-F238E27FC236}">
                <a16:creationId xmlns:a16="http://schemas.microsoft.com/office/drawing/2014/main" id="{8D9E5A2A-7B30-4C24-9C55-E7DF0004228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34792" y="4172166"/>
            <a:ext cx="3020276" cy="2076055"/>
          </a:xfrm>
          <a:prstGeom prst="rect">
            <a:avLst/>
          </a:prstGeom>
        </p:spPr>
      </p:pic>
    </p:spTree>
    <p:extLst>
      <p:ext uri="{BB962C8B-B14F-4D97-AF65-F5344CB8AC3E}">
        <p14:creationId xmlns:p14="http://schemas.microsoft.com/office/powerpoint/2010/main" val="31136093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7A307C9-AA5F-45FF-B081-707D37F2BAE3}"/>
              </a:ext>
            </a:extLst>
          </p:cNvPr>
          <p:cNvSpPr>
            <a:spLocks noGrp="1"/>
          </p:cNvSpPr>
          <p:nvPr>
            <p:ph type="title"/>
          </p:nvPr>
        </p:nvSpPr>
        <p:spPr>
          <a:xfrm>
            <a:off x="838200" y="365125"/>
            <a:ext cx="6941234" cy="1097915"/>
          </a:xfrm>
        </p:spPr>
        <p:txBody>
          <a:bodyPr>
            <a:normAutofit fontScale="90000"/>
          </a:bodyPr>
          <a:lstStyle/>
          <a:p>
            <a:br>
              <a:rPr lang="nl-NL" dirty="0"/>
            </a:br>
            <a:r>
              <a:rPr lang="nl-NL" dirty="0"/>
              <a:t>Graffitikunst, Keith Haring</a:t>
            </a:r>
            <a:br>
              <a:rPr lang="nl-NL" dirty="0"/>
            </a:br>
            <a:r>
              <a:rPr lang="nl-NL" sz="2000" dirty="0"/>
              <a:t>Reading Pennsylvania, 1958</a:t>
            </a:r>
            <a:br>
              <a:rPr lang="nl-NL" dirty="0"/>
            </a:br>
            <a:endParaRPr lang="nl-NL" dirty="0"/>
          </a:p>
        </p:txBody>
      </p:sp>
      <p:pic>
        <p:nvPicPr>
          <p:cNvPr id="6" name="Tijdelijke aanduiding voor inhoud 5" descr="Afbeelding met tekst&#10;&#10;Automatisch gegenereerde beschrijving">
            <a:extLst>
              <a:ext uri="{FF2B5EF4-FFF2-40B4-BE49-F238E27FC236}">
                <a16:creationId xmlns:a16="http://schemas.microsoft.com/office/drawing/2014/main" id="{D61630C1-4847-4731-8BA1-83FEBF67D3A6}"/>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327348" y="3261309"/>
            <a:ext cx="3026452" cy="2956611"/>
          </a:xfrm>
        </p:spPr>
      </p:pic>
      <p:sp>
        <p:nvSpPr>
          <p:cNvPr id="9" name="Tijdelijke aanduiding voor inhoud 8">
            <a:extLst>
              <a:ext uri="{FF2B5EF4-FFF2-40B4-BE49-F238E27FC236}">
                <a16:creationId xmlns:a16="http://schemas.microsoft.com/office/drawing/2014/main" id="{EE4F163D-1407-4AA8-8F8C-25D7C186F114}"/>
              </a:ext>
            </a:extLst>
          </p:cNvPr>
          <p:cNvSpPr>
            <a:spLocks noGrp="1"/>
          </p:cNvSpPr>
          <p:nvPr>
            <p:ph sz="half" idx="1"/>
          </p:nvPr>
        </p:nvSpPr>
        <p:spPr>
          <a:xfrm>
            <a:off x="838199" y="1690688"/>
            <a:ext cx="7236659" cy="4527232"/>
          </a:xfrm>
        </p:spPr>
        <p:txBody>
          <a:bodyPr>
            <a:normAutofit fontScale="55000" lnSpcReduction="20000"/>
          </a:bodyPr>
          <a:lstStyle/>
          <a:p>
            <a:pPr marL="0" indent="0" algn="just">
              <a:buNone/>
            </a:pPr>
            <a:r>
              <a:rPr lang="nl-NL" dirty="0"/>
              <a:t>Hij studeerde aan de </a:t>
            </a:r>
            <a:r>
              <a:rPr lang="nl-NL" i="1" dirty="0" err="1"/>
              <a:t>Ivy</a:t>
            </a:r>
            <a:r>
              <a:rPr lang="nl-NL" i="1" dirty="0"/>
              <a:t> School of Professional Art</a:t>
            </a:r>
            <a:r>
              <a:rPr lang="nl-NL" dirty="0"/>
              <a:t> in Pittsburgh, maar het commerciële aspect van de opleiding sprak hem niet aan. Hij verliet daarom de school. In 1976 had hij in Pittsburgh zijn eerste belangrijke tentoonstelling. Rond deze tijd werd ook zijn stijl duidelijk: abstracte figuren die oneindig in elkaar vallen, en die enorme ruimtes kunnen vullen. Naast </a:t>
            </a:r>
            <a:r>
              <a:rPr lang="nl-NL" dirty="0" err="1"/>
              <a:t>Warhol</a:t>
            </a:r>
            <a:r>
              <a:rPr lang="nl-NL" dirty="0"/>
              <a:t> werd hij beïnvloed door Pierre Alechinsky, </a:t>
            </a:r>
            <a:r>
              <a:rPr lang="nl-NL" dirty="0" err="1"/>
              <a:t>Christo</a:t>
            </a:r>
            <a:r>
              <a:rPr lang="nl-NL" dirty="0"/>
              <a:t> en Jean </a:t>
            </a:r>
            <a:r>
              <a:rPr lang="nl-NL" dirty="0" err="1"/>
              <a:t>Dubuffet</a:t>
            </a:r>
            <a:r>
              <a:rPr lang="nl-NL" dirty="0"/>
              <a:t>. Vooral </a:t>
            </a:r>
            <a:r>
              <a:rPr lang="nl-NL" dirty="0" err="1"/>
              <a:t>Christo's</a:t>
            </a:r>
            <a:r>
              <a:rPr lang="nl-NL" dirty="0"/>
              <a:t> houding tegenover kunst sprak hem aan: kunst is voor iedereen en niet alleen voor de elite. </a:t>
            </a:r>
          </a:p>
          <a:p>
            <a:pPr marL="0" indent="0" algn="just">
              <a:buNone/>
            </a:pPr>
            <a:r>
              <a:rPr lang="nl-NL" dirty="0"/>
              <a:t>In 1978, op 19-jarige leeftijd, nam hij een volgende stap. Hij verhuisde naar New York en kreeg een beurs voor een studie aan </a:t>
            </a:r>
            <a:r>
              <a:rPr lang="nl-NL" i="1" dirty="0"/>
              <a:t>The School of Visual Arts</a:t>
            </a:r>
            <a:r>
              <a:rPr lang="nl-NL" dirty="0"/>
              <a:t>. In de metro ontdekte hij kunst in de graffiti die hij daar zag. Hij werkte hard op school en ontwikkelde een geheel eigen stijl van visuele communicatie door schilderijen, geluid en film. Hij maakte krijttekeningen op lege billboards in de metro, maakte tekeningen op straat en kreeg steeds meer bekendheid. Omdat hij het idee van niet-commerciële 'kunst voor iedereen' omhelsde was het niet goed meer mogelijk zijn eigen werk te verkopen. </a:t>
            </a:r>
          </a:p>
          <a:p>
            <a:pPr marL="0" indent="0" algn="just">
              <a:buNone/>
            </a:pPr>
            <a:r>
              <a:rPr lang="nl-NL" dirty="0"/>
              <a:t>Hij exposeerde in 1982 met schilderijen, beelden, beschilderde stukken doek en </a:t>
            </a:r>
            <a:r>
              <a:rPr lang="nl-NL" i="1" dirty="0"/>
              <a:t>on-site</a:t>
            </a:r>
            <a:r>
              <a:rPr lang="nl-NL" dirty="0"/>
              <a:t> werk, in </a:t>
            </a:r>
            <a:r>
              <a:rPr lang="nl-NL" i="1" dirty="0"/>
              <a:t>Galerie </a:t>
            </a:r>
            <a:r>
              <a:rPr lang="nl-NL" i="1" dirty="0" err="1"/>
              <a:t>Shafrazi</a:t>
            </a:r>
            <a:r>
              <a:rPr lang="nl-NL" dirty="0"/>
              <a:t>. De belangstelling was groot. In de jaren hierna exposeerde hij wereldwijd. Haring maakte ook veel decoratieve kunst, bijvoorbeeld op vazen en T-shirts. Betaalbare producten voor een brede doelgroep verkocht hij in zijn eigen winkels in New York en Tokio: The Pop Shop. In 1985 versierde hij het lichaam van zangeres Grace Jones en werkte mee aan haar video </a:t>
            </a:r>
            <a:r>
              <a:rPr lang="nl-NL" i="1" dirty="0" err="1"/>
              <a:t>I'm</a:t>
            </a:r>
            <a:r>
              <a:rPr lang="nl-NL" i="1" dirty="0"/>
              <a:t> </a:t>
            </a:r>
            <a:r>
              <a:rPr lang="nl-NL" i="1" dirty="0" err="1"/>
              <a:t>Not</a:t>
            </a:r>
            <a:r>
              <a:rPr lang="nl-NL" i="1" dirty="0"/>
              <a:t> Perfect</a:t>
            </a:r>
            <a:r>
              <a:rPr lang="nl-NL" dirty="0"/>
              <a:t>. </a:t>
            </a:r>
          </a:p>
          <a:p>
            <a:pPr marL="0" indent="0" algn="just">
              <a:buNone/>
            </a:pPr>
            <a:r>
              <a:rPr lang="nl-NL" dirty="0"/>
              <a:t>In 1988 kreeg hij te horen dat hij aids had. In die periode gebruikte hij dat veel als onderwerp van zijn kunst en werd hij deel van de ACT UP campagne in New York. Keith Haring overleed in 1990 aan de gevolgen van zijn ziekte. </a:t>
            </a:r>
          </a:p>
        </p:txBody>
      </p:sp>
      <p:pic>
        <p:nvPicPr>
          <p:cNvPr id="10" name="Tijdelijke aanduiding voor inhoud 7">
            <a:extLst>
              <a:ext uri="{FF2B5EF4-FFF2-40B4-BE49-F238E27FC236}">
                <a16:creationId xmlns:a16="http://schemas.microsoft.com/office/drawing/2014/main" id="{8434616A-E8A9-4E1C-861C-CE7610609B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48493" y="1305560"/>
            <a:ext cx="2605307" cy="1743614"/>
          </a:xfrm>
          <a:prstGeom prst="rect">
            <a:avLst/>
          </a:prstGeom>
        </p:spPr>
      </p:pic>
    </p:spTree>
    <p:extLst>
      <p:ext uri="{BB962C8B-B14F-4D97-AF65-F5344CB8AC3E}">
        <p14:creationId xmlns:p14="http://schemas.microsoft.com/office/powerpoint/2010/main" val="34551504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8759A7-8B2A-473C-A7C9-035CC29C4BB0}"/>
              </a:ext>
            </a:extLst>
          </p:cNvPr>
          <p:cNvSpPr>
            <a:spLocks noGrp="1"/>
          </p:cNvSpPr>
          <p:nvPr>
            <p:ph type="title"/>
          </p:nvPr>
        </p:nvSpPr>
        <p:spPr>
          <a:xfrm>
            <a:off x="838200" y="535207"/>
            <a:ext cx="8460545" cy="1325563"/>
          </a:xfrm>
        </p:spPr>
        <p:txBody>
          <a:bodyPr/>
          <a:lstStyle/>
          <a:p>
            <a:r>
              <a:rPr lang="nl-NL" dirty="0"/>
              <a:t>Performance, Gilbert </a:t>
            </a:r>
            <a:r>
              <a:rPr lang="nl-NL" dirty="0" err="1"/>
              <a:t>and</a:t>
            </a:r>
            <a:r>
              <a:rPr lang="nl-NL" dirty="0"/>
              <a:t> George</a:t>
            </a:r>
          </a:p>
        </p:txBody>
      </p:sp>
      <p:sp>
        <p:nvSpPr>
          <p:cNvPr id="3" name="Tijdelijke aanduiding voor inhoud 2">
            <a:extLst>
              <a:ext uri="{FF2B5EF4-FFF2-40B4-BE49-F238E27FC236}">
                <a16:creationId xmlns:a16="http://schemas.microsoft.com/office/drawing/2014/main" id="{DFA3B105-B0B9-4943-840C-39AFDEAAFC63}"/>
              </a:ext>
            </a:extLst>
          </p:cNvPr>
          <p:cNvSpPr>
            <a:spLocks noGrp="1"/>
          </p:cNvSpPr>
          <p:nvPr>
            <p:ph sz="half" idx="1"/>
          </p:nvPr>
        </p:nvSpPr>
        <p:spPr>
          <a:xfrm>
            <a:off x="942599" y="1860770"/>
            <a:ext cx="5543925" cy="4181256"/>
          </a:xfrm>
        </p:spPr>
        <p:txBody>
          <a:bodyPr>
            <a:normAutofit fontScale="70000" lnSpcReduction="20000"/>
          </a:bodyPr>
          <a:lstStyle/>
          <a:p>
            <a:pPr marL="0" indent="0" algn="just">
              <a:buNone/>
            </a:pPr>
            <a:r>
              <a:rPr lang="nl-NL" b="1" dirty="0">
                <a:latin typeface="+mj-lt"/>
              </a:rPr>
              <a:t>Gilbert &amp; George</a:t>
            </a:r>
            <a:r>
              <a:rPr lang="nl-NL" dirty="0">
                <a:latin typeface="+mj-lt"/>
              </a:rPr>
              <a:t> is een Engels-Italiaans kunstenaarsduo, bestaande uit Gilbert </a:t>
            </a:r>
            <a:r>
              <a:rPr lang="nl-NL" dirty="0" err="1">
                <a:latin typeface="+mj-lt"/>
              </a:rPr>
              <a:t>Prousch</a:t>
            </a:r>
            <a:r>
              <a:rPr lang="nl-NL" dirty="0">
                <a:latin typeface="+mj-lt"/>
              </a:rPr>
              <a:t> (San Martin de Tor (Italië), 11 september 1943), en George Passmore (Plymouth (Engeland), 8 januari, 1942). Hun carrière als kunstenaarsduo begon in de late jaren zestig en duurt nog altijd voort. </a:t>
            </a:r>
          </a:p>
          <a:p>
            <a:pPr marL="0" indent="0" algn="just">
              <a:buNone/>
            </a:pPr>
            <a:endParaRPr lang="nl-NL" dirty="0">
              <a:latin typeface="+mj-lt"/>
            </a:endParaRPr>
          </a:p>
          <a:p>
            <a:pPr marL="0" indent="0" algn="just">
              <a:buNone/>
            </a:pPr>
            <a:r>
              <a:rPr lang="nl-NL" dirty="0">
                <a:latin typeface="+mj-lt"/>
              </a:rPr>
              <a:t>Gilbert &amp; George werden bekend met performances en grote fotowerken achter glas. Ze zijn wegbereiders geweest voor </a:t>
            </a:r>
            <a:r>
              <a:rPr lang="nl-NL" b="1" i="1" dirty="0">
                <a:latin typeface="+mj-lt"/>
              </a:rPr>
              <a:t>performance-kunst</a:t>
            </a:r>
            <a:r>
              <a:rPr lang="nl-NL" dirty="0">
                <a:latin typeface="+mj-lt"/>
              </a:rPr>
              <a:t>, videokunst en conceptuele kunst. Het werk reflecteert wat zij als morele factor beschouwen, zoals leven en dood of goed en kwaad. Gilbert </a:t>
            </a:r>
            <a:r>
              <a:rPr lang="nl-NL" dirty="0" err="1">
                <a:latin typeface="+mj-lt"/>
              </a:rPr>
              <a:t>and</a:t>
            </a:r>
            <a:r>
              <a:rPr lang="nl-NL" dirty="0">
                <a:latin typeface="+mj-lt"/>
              </a:rPr>
              <a:t> George hebben invloed gehad op onder meer de Young British </a:t>
            </a:r>
            <a:r>
              <a:rPr lang="nl-NL" dirty="0" err="1">
                <a:latin typeface="+mj-lt"/>
              </a:rPr>
              <a:t>Artists</a:t>
            </a:r>
            <a:r>
              <a:rPr lang="nl-NL" dirty="0">
                <a:latin typeface="+mj-lt"/>
              </a:rPr>
              <a:t> zoals Tracey </a:t>
            </a:r>
            <a:r>
              <a:rPr lang="nl-NL" dirty="0" err="1">
                <a:latin typeface="+mj-lt"/>
              </a:rPr>
              <a:t>Emin</a:t>
            </a:r>
            <a:r>
              <a:rPr lang="nl-NL" dirty="0">
                <a:latin typeface="+mj-lt"/>
              </a:rPr>
              <a:t>, Damien Hirst en Marc Quinn. </a:t>
            </a:r>
          </a:p>
          <a:p>
            <a:endParaRPr lang="nl-NL" dirty="0"/>
          </a:p>
        </p:txBody>
      </p:sp>
      <p:pic>
        <p:nvPicPr>
          <p:cNvPr id="6" name="Tijdelijke aanduiding voor inhoud 5" descr="Afbeelding met gebouw, venster, speelgoed, binnen&#10;&#10;Automatisch gegenereerde beschrijving">
            <a:extLst>
              <a:ext uri="{FF2B5EF4-FFF2-40B4-BE49-F238E27FC236}">
                <a16:creationId xmlns:a16="http://schemas.microsoft.com/office/drawing/2014/main" id="{223D8A00-3849-41F6-A0DC-19327FA94B5D}"/>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654018" y="3595878"/>
            <a:ext cx="4468773" cy="2499137"/>
          </a:xfrm>
        </p:spPr>
      </p:pic>
      <p:pic>
        <p:nvPicPr>
          <p:cNvPr id="8" name="Afbeelding 7" descr="Afbeelding met persoon, buiten, gebouw, grond&#10;&#10;Automatisch gegenereerde beschrijving">
            <a:extLst>
              <a:ext uri="{FF2B5EF4-FFF2-40B4-BE49-F238E27FC236}">
                <a16:creationId xmlns:a16="http://schemas.microsoft.com/office/drawing/2014/main" id="{120C629A-3BB3-4B43-B334-0D6ACC625F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2747" y="815974"/>
            <a:ext cx="1485371" cy="2499137"/>
          </a:xfrm>
          <a:prstGeom prst="rect">
            <a:avLst/>
          </a:prstGeom>
        </p:spPr>
      </p:pic>
    </p:spTree>
    <p:extLst>
      <p:ext uri="{BB962C8B-B14F-4D97-AF65-F5344CB8AC3E}">
        <p14:creationId xmlns:p14="http://schemas.microsoft.com/office/powerpoint/2010/main" val="11290742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26A7E67-0C85-4821-BA97-866003E58E23}"/>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6539799E-5328-45A0-BC61-B14A8E39DC27}"/>
              </a:ext>
            </a:extLst>
          </p:cNvPr>
          <p:cNvSpPr>
            <a:spLocks noGrp="1"/>
          </p:cNvSpPr>
          <p:nvPr>
            <p:ph sz="half" idx="1"/>
          </p:nvPr>
        </p:nvSpPr>
        <p:spPr/>
        <p:txBody>
          <a:bodyPr/>
          <a:lstStyle/>
          <a:p>
            <a:endParaRPr lang="nl-NL"/>
          </a:p>
        </p:txBody>
      </p:sp>
      <p:sp>
        <p:nvSpPr>
          <p:cNvPr id="4" name="Tijdelijke aanduiding voor inhoud 3">
            <a:extLst>
              <a:ext uri="{FF2B5EF4-FFF2-40B4-BE49-F238E27FC236}">
                <a16:creationId xmlns:a16="http://schemas.microsoft.com/office/drawing/2014/main" id="{6118AC22-E752-43E7-ACCD-7C2296E32D7C}"/>
              </a:ext>
            </a:extLst>
          </p:cNvPr>
          <p:cNvSpPr>
            <a:spLocks noGrp="1"/>
          </p:cNvSpPr>
          <p:nvPr>
            <p:ph sz="half" idx="2"/>
          </p:nvPr>
        </p:nvSpPr>
        <p:spPr/>
        <p:txBody>
          <a:bodyPr/>
          <a:lstStyle/>
          <a:p>
            <a:endParaRPr lang="nl-NL"/>
          </a:p>
        </p:txBody>
      </p:sp>
    </p:spTree>
    <p:extLst>
      <p:ext uri="{BB962C8B-B14F-4D97-AF65-F5344CB8AC3E}">
        <p14:creationId xmlns:p14="http://schemas.microsoft.com/office/powerpoint/2010/main" val="41694767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70C6FA4-2DDE-43AF-B1CD-8EE62A138B09}"/>
              </a:ext>
            </a:extLst>
          </p:cNvPr>
          <p:cNvSpPr>
            <a:spLocks noGrp="1"/>
          </p:cNvSpPr>
          <p:nvPr>
            <p:ph type="title"/>
          </p:nvPr>
        </p:nvSpPr>
        <p:spPr>
          <a:xfrm>
            <a:off x="838200" y="365125"/>
            <a:ext cx="4351338" cy="1325563"/>
          </a:xfrm>
        </p:spPr>
        <p:txBody>
          <a:bodyPr/>
          <a:lstStyle/>
          <a:p>
            <a:r>
              <a:rPr lang="nl-NL" dirty="0"/>
              <a:t>Wat is kunst?</a:t>
            </a:r>
          </a:p>
        </p:txBody>
      </p:sp>
      <p:sp>
        <p:nvSpPr>
          <p:cNvPr id="4" name="Tijdelijke aanduiding voor inhoud 3">
            <a:extLst>
              <a:ext uri="{FF2B5EF4-FFF2-40B4-BE49-F238E27FC236}">
                <a16:creationId xmlns:a16="http://schemas.microsoft.com/office/drawing/2014/main" id="{3D385216-0453-422B-B966-87982ED8459A}"/>
              </a:ext>
            </a:extLst>
          </p:cNvPr>
          <p:cNvSpPr>
            <a:spLocks noGrp="1"/>
          </p:cNvSpPr>
          <p:nvPr>
            <p:ph sz="half" idx="2"/>
          </p:nvPr>
        </p:nvSpPr>
        <p:spPr>
          <a:xfrm>
            <a:off x="5500468" y="365125"/>
            <a:ext cx="6479497" cy="5811837"/>
          </a:xfrm>
        </p:spPr>
        <p:txBody>
          <a:bodyPr>
            <a:normAutofit fontScale="62500" lnSpcReduction="20000"/>
          </a:bodyPr>
          <a:lstStyle/>
          <a:p>
            <a:pPr marL="0" indent="0">
              <a:buNone/>
            </a:pPr>
            <a:r>
              <a:rPr lang="nl-NL" sz="3200" b="1" dirty="0">
                <a:latin typeface="+mj-lt"/>
              </a:rPr>
              <a:t>Waarom is dit nu kunst? </a:t>
            </a:r>
          </a:p>
          <a:p>
            <a:pPr marL="0" indent="0">
              <a:buNone/>
            </a:pPr>
            <a:endParaRPr lang="nl-NL" dirty="0">
              <a:latin typeface="+mj-lt"/>
            </a:endParaRPr>
          </a:p>
          <a:p>
            <a:pPr marL="0" indent="0" algn="just">
              <a:buNone/>
            </a:pPr>
            <a:r>
              <a:rPr lang="nl-NL" sz="2300" dirty="0">
                <a:latin typeface="+mj-lt"/>
              </a:rPr>
              <a:t>Waarom is dit nu kunst, is op negen sleutelvragen gericht en op verschillende opdrachten voor elk van de nieuwe elementen, waardoor een discussie zal ontstaan over wat hedendaagse kunst is. Zo maken we een opstapje naar de kunst in de bovenbouw waarin je </a:t>
            </a:r>
            <a:r>
              <a:rPr lang="nl-NL" sz="2300" b="1" i="1" dirty="0">
                <a:latin typeface="+mj-lt"/>
              </a:rPr>
              <a:t>kunstbeschouwing</a:t>
            </a:r>
            <a:r>
              <a:rPr lang="nl-NL" sz="2300" dirty="0">
                <a:latin typeface="+mj-lt"/>
              </a:rPr>
              <a:t> krijgt.</a:t>
            </a:r>
          </a:p>
          <a:p>
            <a:pPr marL="0" indent="0" algn="just">
              <a:buNone/>
            </a:pPr>
            <a:r>
              <a:rPr lang="nl-NL" sz="2300" dirty="0">
                <a:latin typeface="+mj-lt"/>
              </a:rPr>
              <a:t> </a:t>
            </a:r>
          </a:p>
          <a:p>
            <a:pPr marL="0" indent="0">
              <a:buNone/>
            </a:pPr>
            <a:r>
              <a:rPr lang="nl-NL" sz="2300" dirty="0">
                <a:latin typeface="+mj-lt"/>
              </a:rPr>
              <a:t>Deze negen sleutelvragen zijn: </a:t>
            </a:r>
          </a:p>
          <a:p>
            <a:pPr marL="0" indent="0">
              <a:buNone/>
            </a:pPr>
            <a:r>
              <a:rPr lang="nl-NL" sz="2300" dirty="0">
                <a:latin typeface="+mj-lt"/>
              </a:rPr>
              <a:t>1: Wat is kunst?</a:t>
            </a:r>
          </a:p>
          <a:p>
            <a:pPr marL="0" indent="0">
              <a:buNone/>
            </a:pPr>
            <a:r>
              <a:rPr lang="nl-NL" sz="2300" dirty="0">
                <a:latin typeface="+mj-lt"/>
              </a:rPr>
              <a:t>2: Moet kunst mooi zijn?</a:t>
            </a:r>
          </a:p>
          <a:p>
            <a:pPr marL="0" indent="0">
              <a:buNone/>
            </a:pPr>
            <a:r>
              <a:rPr lang="nl-NL" sz="2300" dirty="0">
                <a:latin typeface="+mj-lt"/>
              </a:rPr>
              <a:t>3: Moet kunst een verhaal vertellen?</a:t>
            </a:r>
          </a:p>
          <a:p>
            <a:pPr marL="0" indent="0">
              <a:buNone/>
            </a:pPr>
            <a:r>
              <a:rPr lang="nl-NL" sz="2300" dirty="0">
                <a:latin typeface="+mj-lt"/>
              </a:rPr>
              <a:t>4: Moet kunst realistisch zijn?</a:t>
            </a:r>
          </a:p>
          <a:p>
            <a:pPr marL="0" indent="0">
              <a:buNone/>
            </a:pPr>
            <a:r>
              <a:rPr lang="nl-NL" sz="2300" dirty="0">
                <a:latin typeface="+mj-lt"/>
              </a:rPr>
              <a:t>5: Wat komt het eerste: het werk of het idee?</a:t>
            </a:r>
          </a:p>
          <a:p>
            <a:pPr marL="0" indent="0">
              <a:buNone/>
            </a:pPr>
            <a:r>
              <a:rPr lang="nl-NL" sz="2300" dirty="0">
                <a:latin typeface="+mj-lt"/>
              </a:rPr>
              <a:t>6: Drukt kunst emoties uit?</a:t>
            </a:r>
          </a:p>
          <a:p>
            <a:pPr marL="0" indent="0">
              <a:buNone/>
            </a:pPr>
            <a:r>
              <a:rPr lang="nl-NL" sz="2300" dirty="0">
                <a:latin typeface="+mj-lt"/>
              </a:rPr>
              <a:t>7: Is kunst een object of is het een proces?</a:t>
            </a:r>
          </a:p>
          <a:p>
            <a:pPr marL="0" indent="0">
              <a:buNone/>
            </a:pPr>
            <a:r>
              <a:rPr lang="nl-NL" sz="2300" dirty="0">
                <a:latin typeface="+mj-lt"/>
              </a:rPr>
              <a:t>8: Wat is het verschil tussen kunst en populaire cultuur (vermaak)?</a:t>
            </a:r>
          </a:p>
          <a:p>
            <a:pPr marL="0" indent="0">
              <a:buNone/>
            </a:pPr>
            <a:r>
              <a:rPr lang="nl-NL" sz="2300" dirty="0">
                <a:latin typeface="+mj-lt"/>
              </a:rPr>
              <a:t>9: Kan kunst de maatschappij veranderen? </a:t>
            </a:r>
          </a:p>
          <a:p>
            <a:pPr marL="0" indent="0">
              <a:buNone/>
            </a:pPr>
            <a:endParaRPr lang="nl-NL" sz="2300" dirty="0">
              <a:latin typeface="+mj-lt"/>
            </a:endParaRPr>
          </a:p>
          <a:p>
            <a:pPr marL="0" indent="0">
              <a:buNone/>
            </a:pPr>
            <a:endParaRPr lang="nl-NL" sz="2300" dirty="0">
              <a:latin typeface="+mj-lt"/>
            </a:endParaRPr>
          </a:p>
          <a:p>
            <a:pPr marL="0" indent="0">
              <a:buNone/>
            </a:pPr>
            <a:r>
              <a:rPr lang="nl-NL" sz="2200" i="1" dirty="0">
                <a:latin typeface="+mj-lt"/>
              </a:rPr>
              <a:t>Links een werk Ine </a:t>
            </a:r>
            <a:r>
              <a:rPr lang="nl-NL" sz="2200" i="1" dirty="0" err="1">
                <a:latin typeface="+mj-lt"/>
              </a:rPr>
              <a:t>Schröder</a:t>
            </a:r>
            <a:r>
              <a:rPr lang="nl-NL" sz="2200" i="1" dirty="0">
                <a:latin typeface="+mj-lt"/>
              </a:rPr>
              <a:t>, installatie 2019 die is gemaakt na haar overlijden in museum </a:t>
            </a:r>
            <a:r>
              <a:rPr lang="nl-NL" sz="2200" i="1" dirty="0" err="1">
                <a:latin typeface="+mj-lt"/>
              </a:rPr>
              <a:t>Bonnefanten</a:t>
            </a:r>
            <a:r>
              <a:rPr lang="nl-NL" sz="2200" i="1" dirty="0">
                <a:latin typeface="+mj-lt"/>
              </a:rPr>
              <a:t> Maastricht.</a:t>
            </a:r>
          </a:p>
          <a:p>
            <a:pPr marL="0" indent="0">
              <a:buNone/>
            </a:pPr>
            <a:r>
              <a:rPr lang="nl-NL" sz="2200" i="1" dirty="0">
                <a:latin typeface="+mj-lt"/>
              </a:rPr>
              <a:t>(Heerlen, 27 februari 1951 – Maastricht, 22 september 2014)</a:t>
            </a:r>
          </a:p>
        </p:txBody>
      </p:sp>
      <p:pic>
        <p:nvPicPr>
          <p:cNvPr id="19" name="Tijdelijke aanduiding voor inhoud 18" descr="Afbeelding met binnen, vloer, muur, stoel&#10;&#10;Automatisch gegenereerde beschrijving">
            <a:extLst>
              <a:ext uri="{FF2B5EF4-FFF2-40B4-BE49-F238E27FC236}">
                <a16:creationId xmlns:a16="http://schemas.microsoft.com/office/drawing/2014/main" id="{673EA783-CFE0-494C-B93C-078C3DEBD3A4}"/>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838200" y="1997612"/>
            <a:ext cx="4179350" cy="4179350"/>
          </a:xfrm>
        </p:spPr>
      </p:pic>
    </p:spTree>
    <p:extLst>
      <p:ext uri="{BB962C8B-B14F-4D97-AF65-F5344CB8AC3E}">
        <p14:creationId xmlns:p14="http://schemas.microsoft.com/office/powerpoint/2010/main" val="28551426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7E0861-2318-4D51-9A53-391D00648612}"/>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CD24509C-A644-427C-B42B-B3DAD1A999C1}"/>
              </a:ext>
            </a:extLst>
          </p:cNvPr>
          <p:cNvSpPr>
            <a:spLocks noGrp="1"/>
          </p:cNvSpPr>
          <p:nvPr>
            <p:ph sz="half" idx="1"/>
          </p:nvPr>
        </p:nvSpPr>
        <p:spPr/>
        <p:txBody>
          <a:bodyPr/>
          <a:lstStyle/>
          <a:p>
            <a:endParaRPr lang="nl-NL"/>
          </a:p>
        </p:txBody>
      </p:sp>
      <p:sp>
        <p:nvSpPr>
          <p:cNvPr id="4" name="Tijdelijke aanduiding voor inhoud 3">
            <a:extLst>
              <a:ext uri="{FF2B5EF4-FFF2-40B4-BE49-F238E27FC236}">
                <a16:creationId xmlns:a16="http://schemas.microsoft.com/office/drawing/2014/main" id="{FBCA9F15-30D2-4C72-AAB5-24C43CE59B8C}"/>
              </a:ext>
            </a:extLst>
          </p:cNvPr>
          <p:cNvSpPr>
            <a:spLocks noGrp="1"/>
          </p:cNvSpPr>
          <p:nvPr>
            <p:ph sz="half" idx="2"/>
          </p:nvPr>
        </p:nvSpPr>
        <p:spPr/>
        <p:txBody>
          <a:bodyPr/>
          <a:lstStyle/>
          <a:p>
            <a:endParaRPr lang="nl-NL"/>
          </a:p>
        </p:txBody>
      </p:sp>
    </p:spTree>
    <p:extLst>
      <p:ext uri="{BB962C8B-B14F-4D97-AF65-F5344CB8AC3E}">
        <p14:creationId xmlns:p14="http://schemas.microsoft.com/office/powerpoint/2010/main" val="17529068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60E847B-4A1E-4DAD-8974-16D413D46FDD}"/>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0D5A910B-D82C-400E-8BD2-C3B44FC0E4BB}"/>
              </a:ext>
            </a:extLst>
          </p:cNvPr>
          <p:cNvSpPr>
            <a:spLocks noGrp="1"/>
          </p:cNvSpPr>
          <p:nvPr>
            <p:ph sz="half" idx="1"/>
          </p:nvPr>
        </p:nvSpPr>
        <p:spPr/>
        <p:txBody>
          <a:bodyPr/>
          <a:lstStyle/>
          <a:p>
            <a:endParaRPr lang="nl-NL"/>
          </a:p>
        </p:txBody>
      </p:sp>
      <p:sp>
        <p:nvSpPr>
          <p:cNvPr id="4" name="Tijdelijke aanduiding voor inhoud 3">
            <a:extLst>
              <a:ext uri="{FF2B5EF4-FFF2-40B4-BE49-F238E27FC236}">
                <a16:creationId xmlns:a16="http://schemas.microsoft.com/office/drawing/2014/main" id="{B516C482-1B89-4A34-AD69-4B8157350D27}"/>
              </a:ext>
            </a:extLst>
          </p:cNvPr>
          <p:cNvSpPr>
            <a:spLocks noGrp="1"/>
          </p:cNvSpPr>
          <p:nvPr>
            <p:ph sz="half" idx="2"/>
          </p:nvPr>
        </p:nvSpPr>
        <p:spPr/>
        <p:txBody>
          <a:bodyPr/>
          <a:lstStyle/>
          <a:p>
            <a:endParaRPr lang="nl-NL"/>
          </a:p>
        </p:txBody>
      </p:sp>
    </p:spTree>
    <p:extLst>
      <p:ext uri="{BB962C8B-B14F-4D97-AF65-F5344CB8AC3E}">
        <p14:creationId xmlns:p14="http://schemas.microsoft.com/office/powerpoint/2010/main" val="42478434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AB0923-1336-47EB-8A17-0E408320EA32}"/>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5B2E2F53-1561-49D6-BE15-CA1FB6AD8192}"/>
              </a:ext>
            </a:extLst>
          </p:cNvPr>
          <p:cNvSpPr>
            <a:spLocks noGrp="1"/>
          </p:cNvSpPr>
          <p:nvPr>
            <p:ph sz="half" idx="1"/>
          </p:nvPr>
        </p:nvSpPr>
        <p:spPr/>
        <p:txBody>
          <a:bodyPr/>
          <a:lstStyle/>
          <a:p>
            <a:endParaRPr lang="nl-NL"/>
          </a:p>
        </p:txBody>
      </p:sp>
      <p:sp>
        <p:nvSpPr>
          <p:cNvPr id="4" name="Tijdelijke aanduiding voor inhoud 3">
            <a:extLst>
              <a:ext uri="{FF2B5EF4-FFF2-40B4-BE49-F238E27FC236}">
                <a16:creationId xmlns:a16="http://schemas.microsoft.com/office/drawing/2014/main" id="{81553F45-B409-4070-9CAF-D43BCFCC1767}"/>
              </a:ext>
            </a:extLst>
          </p:cNvPr>
          <p:cNvSpPr>
            <a:spLocks noGrp="1"/>
          </p:cNvSpPr>
          <p:nvPr>
            <p:ph sz="half" idx="2"/>
          </p:nvPr>
        </p:nvSpPr>
        <p:spPr/>
        <p:txBody>
          <a:bodyPr/>
          <a:lstStyle/>
          <a:p>
            <a:endParaRPr lang="nl-NL"/>
          </a:p>
        </p:txBody>
      </p:sp>
    </p:spTree>
    <p:extLst>
      <p:ext uri="{BB962C8B-B14F-4D97-AF65-F5344CB8AC3E}">
        <p14:creationId xmlns:p14="http://schemas.microsoft.com/office/powerpoint/2010/main" val="42543337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B44D0B-2834-4DC2-B1D8-6871CC7A8C03}"/>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8C195161-D21D-4175-AC4A-AD8981341A99}"/>
              </a:ext>
            </a:extLst>
          </p:cNvPr>
          <p:cNvSpPr>
            <a:spLocks noGrp="1"/>
          </p:cNvSpPr>
          <p:nvPr>
            <p:ph sz="half" idx="1"/>
          </p:nvPr>
        </p:nvSpPr>
        <p:spPr/>
        <p:txBody>
          <a:bodyPr/>
          <a:lstStyle/>
          <a:p>
            <a:endParaRPr lang="nl-NL"/>
          </a:p>
        </p:txBody>
      </p:sp>
      <p:sp>
        <p:nvSpPr>
          <p:cNvPr id="4" name="Tijdelijke aanduiding voor inhoud 3">
            <a:extLst>
              <a:ext uri="{FF2B5EF4-FFF2-40B4-BE49-F238E27FC236}">
                <a16:creationId xmlns:a16="http://schemas.microsoft.com/office/drawing/2014/main" id="{2F9CB85D-1E92-4FBF-8B97-BDC92E5E26AE}"/>
              </a:ext>
            </a:extLst>
          </p:cNvPr>
          <p:cNvSpPr>
            <a:spLocks noGrp="1"/>
          </p:cNvSpPr>
          <p:nvPr>
            <p:ph sz="half" idx="2"/>
          </p:nvPr>
        </p:nvSpPr>
        <p:spPr/>
        <p:txBody>
          <a:bodyPr/>
          <a:lstStyle/>
          <a:p>
            <a:endParaRPr lang="nl-NL"/>
          </a:p>
        </p:txBody>
      </p:sp>
    </p:spTree>
    <p:extLst>
      <p:ext uri="{BB962C8B-B14F-4D97-AF65-F5344CB8AC3E}">
        <p14:creationId xmlns:p14="http://schemas.microsoft.com/office/powerpoint/2010/main" val="19451854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A6E74F-DAC9-4E68-A8FC-84DDAA9BEF9B}"/>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632C72DA-0BF9-4975-96EC-F5B928094E67}"/>
              </a:ext>
            </a:extLst>
          </p:cNvPr>
          <p:cNvSpPr>
            <a:spLocks noGrp="1"/>
          </p:cNvSpPr>
          <p:nvPr>
            <p:ph sz="half" idx="1"/>
          </p:nvPr>
        </p:nvSpPr>
        <p:spPr/>
        <p:txBody>
          <a:bodyPr/>
          <a:lstStyle/>
          <a:p>
            <a:endParaRPr lang="nl-NL"/>
          </a:p>
        </p:txBody>
      </p:sp>
      <p:sp>
        <p:nvSpPr>
          <p:cNvPr id="4" name="Tijdelijke aanduiding voor inhoud 3">
            <a:extLst>
              <a:ext uri="{FF2B5EF4-FFF2-40B4-BE49-F238E27FC236}">
                <a16:creationId xmlns:a16="http://schemas.microsoft.com/office/drawing/2014/main" id="{3D1E76DB-1628-4BAE-A079-072A9C6418DC}"/>
              </a:ext>
            </a:extLst>
          </p:cNvPr>
          <p:cNvSpPr>
            <a:spLocks noGrp="1"/>
          </p:cNvSpPr>
          <p:nvPr>
            <p:ph sz="half" idx="2"/>
          </p:nvPr>
        </p:nvSpPr>
        <p:spPr/>
        <p:txBody>
          <a:bodyPr/>
          <a:lstStyle/>
          <a:p>
            <a:endParaRPr lang="nl-NL"/>
          </a:p>
        </p:txBody>
      </p:sp>
    </p:spTree>
    <p:extLst>
      <p:ext uri="{BB962C8B-B14F-4D97-AF65-F5344CB8AC3E}">
        <p14:creationId xmlns:p14="http://schemas.microsoft.com/office/powerpoint/2010/main" val="39862540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61BB6A-E783-4B94-AFD2-2767F89F8E42}"/>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F8824A48-52D3-4A3D-9928-318C70384EAF}"/>
              </a:ext>
            </a:extLst>
          </p:cNvPr>
          <p:cNvSpPr>
            <a:spLocks noGrp="1"/>
          </p:cNvSpPr>
          <p:nvPr>
            <p:ph sz="half" idx="1"/>
          </p:nvPr>
        </p:nvSpPr>
        <p:spPr/>
        <p:txBody>
          <a:bodyPr/>
          <a:lstStyle/>
          <a:p>
            <a:endParaRPr lang="nl-NL"/>
          </a:p>
        </p:txBody>
      </p:sp>
      <p:sp>
        <p:nvSpPr>
          <p:cNvPr id="4" name="Tijdelijke aanduiding voor inhoud 3">
            <a:extLst>
              <a:ext uri="{FF2B5EF4-FFF2-40B4-BE49-F238E27FC236}">
                <a16:creationId xmlns:a16="http://schemas.microsoft.com/office/drawing/2014/main" id="{8406CFE3-B84C-430E-BCFE-3726212B5664}"/>
              </a:ext>
            </a:extLst>
          </p:cNvPr>
          <p:cNvSpPr>
            <a:spLocks noGrp="1"/>
          </p:cNvSpPr>
          <p:nvPr>
            <p:ph sz="half" idx="2"/>
          </p:nvPr>
        </p:nvSpPr>
        <p:spPr/>
        <p:txBody>
          <a:bodyPr/>
          <a:lstStyle/>
          <a:p>
            <a:endParaRPr lang="nl-NL"/>
          </a:p>
        </p:txBody>
      </p:sp>
    </p:spTree>
    <p:extLst>
      <p:ext uri="{BB962C8B-B14F-4D97-AF65-F5344CB8AC3E}">
        <p14:creationId xmlns:p14="http://schemas.microsoft.com/office/powerpoint/2010/main" val="10055778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3570A5-0B99-4247-88A7-3874CD90018D}"/>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E1815C19-6D70-489B-9486-38D4DB3602BD}"/>
              </a:ext>
            </a:extLst>
          </p:cNvPr>
          <p:cNvSpPr>
            <a:spLocks noGrp="1"/>
          </p:cNvSpPr>
          <p:nvPr>
            <p:ph sz="half" idx="1"/>
          </p:nvPr>
        </p:nvSpPr>
        <p:spPr/>
        <p:txBody>
          <a:bodyPr/>
          <a:lstStyle/>
          <a:p>
            <a:endParaRPr lang="nl-NL"/>
          </a:p>
        </p:txBody>
      </p:sp>
      <p:sp>
        <p:nvSpPr>
          <p:cNvPr id="4" name="Tijdelijke aanduiding voor inhoud 3">
            <a:extLst>
              <a:ext uri="{FF2B5EF4-FFF2-40B4-BE49-F238E27FC236}">
                <a16:creationId xmlns:a16="http://schemas.microsoft.com/office/drawing/2014/main" id="{384DE1EC-6FB5-45B8-B72D-CD97D6375726}"/>
              </a:ext>
            </a:extLst>
          </p:cNvPr>
          <p:cNvSpPr>
            <a:spLocks noGrp="1"/>
          </p:cNvSpPr>
          <p:nvPr>
            <p:ph sz="half" idx="2"/>
          </p:nvPr>
        </p:nvSpPr>
        <p:spPr/>
        <p:txBody>
          <a:bodyPr/>
          <a:lstStyle/>
          <a:p>
            <a:endParaRPr lang="nl-NL"/>
          </a:p>
        </p:txBody>
      </p:sp>
    </p:spTree>
    <p:extLst>
      <p:ext uri="{BB962C8B-B14F-4D97-AF65-F5344CB8AC3E}">
        <p14:creationId xmlns:p14="http://schemas.microsoft.com/office/powerpoint/2010/main" val="17163299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6A030D5-2509-406C-8C5A-44A5A5BD5FED}"/>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2E87AE83-52C2-4A2C-9BC0-1D459E0EDCEE}"/>
              </a:ext>
            </a:extLst>
          </p:cNvPr>
          <p:cNvSpPr>
            <a:spLocks noGrp="1"/>
          </p:cNvSpPr>
          <p:nvPr>
            <p:ph sz="half" idx="1"/>
          </p:nvPr>
        </p:nvSpPr>
        <p:spPr/>
        <p:txBody>
          <a:bodyPr/>
          <a:lstStyle/>
          <a:p>
            <a:endParaRPr lang="nl-NL"/>
          </a:p>
        </p:txBody>
      </p:sp>
      <p:sp>
        <p:nvSpPr>
          <p:cNvPr id="4" name="Tijdelijke aanduiding voor inhoud 3">
            <a:extLst>
              <a:ext uri="{FF2B5EF4-FFF2-40B4-BE49-F238E27FC236}">
                <a16:creationId xmlns:a16="http://schemas.microsoft.com/office/drawing/2014/main" id="{4A357BDD-093B-465D-A955-5306F823CA4A}"/>
              </a:ext>
            </a:extLst>
          </p:cNvPr>
          <p:cNvSpPr>
            <a:spLocks noGrp="1"/>
          </p:cNvSpPr>
          <p:nvPr>
            <p:ph sz="half" idx="2"/>
          </p:nvPr>
        </p:nvSpPr>
        <p:spPr/>
        <p:txBody>
          <a:bodyPr/>
          <a:lstStyle/>
          <a:p>
            <a:endParaRPr lang="nl-NL"/>
          </a:p>
        </p:txBody>
      </p:sp>
    </p:spTree>
    <p:extLst>
      <p:ext uri="{BB962C8B-B14F-4D97-AF65-F5344CB8AC3E}">
        <p14:creationId xmlns:p14="http://schemas.microsoft.com/office/powerpoint/2010/main" val="28362173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850596-1B20-480B-A10C-34BCF2E0DF1B}"/>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F3F966A9-E66F-4325-8CC4-F2A845BCD69A}"/>
              </a:ext>
            </a:extLst>
          </p:cNvPr>
          <p:cNvSpPr>
            <a:spLocks noGrp="1"/>
          </p:cNvSpPr>
          <p:nvPr>
            <p:ph sz="half" idx="1"/>
          </p:nvPr>
        </p:nvSpPr>
        <p:spPr/>
        <p:txBody>
          <a:bodyPr/>
          <a:lstStyle/>
          <a:p>
            <a:endParaRPr lang="nl-NL"/>
          </a:p>
        </p:txBody>
      </p:sp>
      <p:sp>
        <p:nvSpPr>
          <p:cNvPr id="4" name="Tijdelijke aanduiding voor inhoud 3">
            <a:extLst>
              <a:ext uri="{FF2B5EF4-FFF2-40B4-BE49-F238E27FC236}">
                <a16:creationId xmlns:a16="http://schemas.microsoft.com/office/drawing/2014/main" id="{DF9875C0-E399-4AA4-8A31-EE48882137B0}"/>
              </a:ext>
            </a:extLst>
          </p:cNvPr>
          <p:cNvSpPr>
            <a:spLocks noGrp="1"/>
          </p:cNvSpPr>
          <p:nvPr>
            <p:ph sz="half" idx="2"/>
          </p:nvPr>
        </p:nvSpPr>
        <p:spPr/>
        <p:txBody>
          <a:bodyPr/>
          <a:lstStyle/>
          <a:p>
            <a:endParaRPr lang="nl-NL"/>
          </a:p>
        </p:txBody>
      </p:sp>
    </p:spTree>
    <p:extLst>
      <p:ext uri="{BB962C8B-B14F-4D97-AF65-F5344CB8AC3E}">
        <p14:creationId xmlns:p14="http://schemas.microsoft.com/office/powerpoint/2010/main" val="39671832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922B4C-C986-4689-9BD1-82F7E078A843}"/>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93E90732-5217-48C9-B6B3-ACFCA8198808}"/>
              </a:ext>
            </a:extLst>
          </p:cNvPr>
          <p:cNvSpPr>
            <a:spLocks noGrp="1"/>
          </p:cNvSpPr>
          <p:nvPr>
            <p:ph sz="half" idx="1"/>
          </p:nvPr>
        </p:nvSpPr>
        <p:spPr/>
        <p:txBody>
          <a:bodyPr/>
          <a:lstStyle/>
          <a:p>
            <a:endParaRPr lang="nl-NL"/>
          </a:p>
        </p:txBody>
      </p:sp>
      <p:sp>
        <p:nvSpPr>
          <p:cNvPr id="4" name="Tijdelijke aanduiding voor inhoud 3">
            <a:extLst>
              <a:ext uri="{FF2B5EF4-FFF2-40B4-BE49-F238E27FC236}">
                <a16:creationId xmlns:a16="http://schemas.microsoft.com/office/drawing/2014/main" id="{51DDDC61-74BC-4BC6-959D-B6F5BDB4C159}"/>
              </a:ext>
            </a:extLst>
          </p:cNvPr>
          <p:cNvSpPr>
            <a:spLocks noGrp="1"/>
          </p:cNvSpPr>
          <p:nvPr>
            <p:ph sz="half" idx="2"/>
          </p:nvPr>
        </p:nvSpPr>
        <p:spPr/>
        <p:txBody>
          <a:bodyPr/>
          <a:lstStyle/>
          <a:p>
            <a:endParaRPr lang="nl-NL"/>
          </a:p>
        </p:txBody>
      </p:sp>
    </p:spTree>
    <p:extLst>
      <p:ext uri="{BB962C8B-B14F-4D97-AF65-F5344CB8AC3E}">
        <p14:creationId xmlns:p14="http://schemas.microsoft.com/office/powerpoint/2010/main" val="12730329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519713-4555-4799-8667-DE400864B2C0}"/>
              </a:ext>
            </a:extLst>
          </p:cNvPr>
          <p:cNvSpPr>
            <a:spLocks noGrp="1"/>
          </p:cNvSpPr>
          <p:nvPr>
            <p:ph type="title"/>
          </p:nvPr>
        </p:nvSpPr>
        <p:spPr/>
        <p:txBody>
          <a:bodyPr/>
          <a:lstStyle/>
          <a:p>
            <a:r>
              <a:rPr lang="nl-NL" dirty="0"/>
              <a:t>Hieronder een opsomming van kunstuitingen van na 1960</a:t>
            </a:r>
          </a:p>
        </p:txBody>
      </p:sp>
      <p:sp>
        <p:nvSpPr>
          <p:cNvPr id="3" name="Tijdelijke aanduiding voor inhoud 2">
            <a:extLst>
              <a:ext uri="{FF2B5EF4-FFF2-40B4-BE49-F238E27FC236}">
                <a16:creationId xmlns:a16="http://schemas.microsoft.com/office/drawing/2014/main" id="{67AE750C-CD58-414E-9B36-19053D5E1D75}"/>
              </a:ext>
            </a:extLst>
          </p:cNvPr>
          <p:cNvSpPr>
            <a:spLocks noGrp="1"/>
          </p:cNvSpPr>
          <p:nvPr>
            <p:ph sz="half" idx="1"/>
          </p:nvPr>
        </p:nvSpPr>
        <p:spPr/>
        <p:txBody>
          <a:bodyPr>
            <a:normAutofit fontScale="70000" lnSpcReduction="20000"/>
          </a:bodyPr>
          <a:lstStyle/>
          <a:p>
            <a:pPr marL="0" indent="0" algn="just">
              <a:buNone/>
            </a:pPr>
            <a:r>
              <a:rPr lang="nl-NL" dirty="0"/>
              <a:t>Naast traditionele uitingen zoals schilderkunst en beeldhouwkunst zien we de volgende bewegingen en nieuwe uitingen:</a:t>
            </a:r>
          </a:p>
          <a:p>
            <a:pPr marL="0" indent="0">
              <a:buNone/>
            </a:pPr>
            <a:endParaRPr lang="nl-NL" dirty="0"/>
          </a:p>
          <a:p>
            <a:r>
              <a:rPr lang="nl-NL" dirty="0"/>
              <a:t>Installaties</a:t>
            </a:r>
          </a:p>
          <a:p>
            <a:r>
              <a:rPr lang="nl-NL" dirty="0"/>
              <a:t>Performances</a:t>
            </a:r>
          </a:p>
          <a:p>
            <a:r>
              <a:rPr lang="nl-NL" dirty="0"/>
              <a:t>Videokunst</a:t>
            </a:r>
          </a:p>
          <a:p>
            <a:r>
              <a:rPr lang="nl-NL" dirty="0" err="1"/>
              <a:t>Landart</a:t>
            </a:r>
            <a:endParaRPr lang="nl-NL" dirty="0"/>
          </a:p>
          <a:p>
            <a:r>
              <a:rPr lang="nl-NL" dirty="0"/>
              <a:t>Graffiti kunst</a:t>
            </a:r>
          </a:p>
          <a:p>
            <a:r>
              <a:rPr lang="nl-NL" dirty="0"/>
              <a:t>Kunst gemaakt met vergankelijke materialen</a:t>
            </a:r>
          </a:p>
          <a:p>
            <a:r>
              <a:rPr lang="nl-NL" dirty="0"/>
              <a:t>Fluxus</a:t>
            </a:r>
          </a:p>
          <a:p>
            <a:r>
              <a:rPr lang="nl-NL" dirty="0" err="1"/>
              <a:t>Minimal</a:t>
            </a:r>
            <a:r>
              <a:rPr lang="nl-NL" dirty="0"/>
              <a:t> Art/Arte </a:t>
            </a:r>
            <a:r>
              <a:rPr lang="nl-NL" dirty="0" err="1"/>
              <a:t>Povera</a:t>
            </a:r>
            <a:endParaRPr lang="nl-NL" dirty="0"/>
          </a:p>
          <a:p>
            <a:endParaRPr lang="nl-NL" dirty="0"/>
          </a:p>
          <a:p>
            <a:endParaRPr lang="nl-NL" dirty="0"/>
          </a:p>
          <a:p>
            <a:endParaRPr lang="nl-NL" dirty="0"/>
          </a:p>
          <a:p>
            <a:endParaRPr lang="nl-NL" dirty="0"/>
          </a:p>
        </p:txBody>
      </p:sp>
      <p:sp>
        <p:nvSpPr>
          <p:cNvPr id="4" name="Tijdelijke aanduiding voor inhoud 3">
            <a:extLst>
              <a:ext uri="{FF2B5EF4-FFF2-40B4-BE49-F238E27FC236}">
                <a16:creationId xmlns:a16="http://schemas.microsoft.com/office/drawing/2014/main" id="{794CE27A-6B06-409C-BDB8-DE828EBD9366}"/>
              </a:ext>
            </a:extLst>
          </p:cNvPr>
          <p:cNvSpPr>
            <a:spLocks noGrp="1"/>
          </p:cNvSpPr>
          <p:nvPr>
            <p:ph sz="half" idx="2"/>
          </p:nvPr>
        </p:nvSpPr>
        <p:spPr>
          <a:xfrm>
            <a:off x="6172200" y="3014663"/>
            <a:ext cx="5181600" cy="3162300"/>
          </a:xfrm>
        </p:spPr>
        <p:txBody>
          <a:bodyPr>
            <a:normAutofit fontScale="70000" lnSpcReduction="20000"/>
          </a:bodyPr>
          <a:lstStyle/>
          <a:p>
            <a:r>
              <a:rPr lang="nl-NL" dirty="0"/>
              <a:t>Fotografie/Film</a:t>
            </a:r>
          </a:p>
          <a:p>
            <a:r>
              <a:rPr lang="nl-NL" dirty="0"/>
              <a:t>De mens als beeldhouwwerk</a:t>
            </a:r>
          </a:p>
          <a:p>
            <a:r>
              <a:rPr lang="nl-NL" dirty="0"/>
              <a:t>Body art</a:t>
            </a:r>
          </a:p>
          <a:p>
            <a:r>
              <a:rPr lang="nl-NL" dirty="0"/>
              <a:t>Computerkunst</a:t>
            </a:r>
          </a:p>
          <a:p>
            <a:r>
              <a:rPr lang="nl-NL" dirty="0"/>
              <a:t>Animatie</a:t>
            </a:r>
          </a:p>
          <a:p>
            <a:r>
              <a:rPr lang="nl-NL" dirty="0"/>
              <a:t>3d printen</a:t>
            </a:r>
          </a:p>
          <a:p>
            <a:endParaRPr lang="nl-NL" dirty="0"/>
          </a:p>
          <a:p>
            <a:endParaRPr lang="nl-NL" dirty="0"/>
          </a:p>
          <a:p>
            <a:r>
              <a:rPr lang="nl-NL" dirty="0"/>
              <a:t>Wat zou er nog meer zijn of komen?</a:t>
            </a:r>
          </a:p>
          <a:p>
            <a:endParaRPr lang="nl-NL" dirty="0"/>
          </a:p>
          <a:p>
            <a:pPr marL="0" indent="0">
              <a:buNone/>
            </a:pPr>
            <a:endParaRPr lang="nl-NL" dirty="0"/>
          </a:p>
          <a:p>
            <a:endParaRPr lang="nl-NL" dirty="0"/>
          </a:p>
          <a:p>
            <a:endParaRPr lang="nl-NL" dirty="0"/>
          </a:p>
          <a:p>
            <a:endParaRPr lang="nl-NL" dirty="0"/>
          </a:p>
          <a:p>
            <a:endParaRPr lang="nl-NL" dirty="0"/>
          </a:p>
        </p:txBody>
      </p:sp>
    </p:spTree>
    <p:extLst>
      <p:ext uri="{BB962C8B-B14F-4D97-AF65-F5344CB8AC3E}">
        <p14:creationId xmlns:p14="http://schemas.microsoft.com/office/powerpoint/2010/main" val="26214971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E6CAE8-5E3E-4AEE-8BBD-706EE60E9A91}"/>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4AD0151B-70EB-4169-AF7E-DCC7EE68AAB5}"/>
              </a:ext>
            </a:extLst>
          </p:cNvPr>
          <p:cNvSpPr>
            <a:spLocks noGrp="1"/>
          </p:cNvSpPr>
          <p:nvPr>
            <p:ph sz="half" idx="1"/>
          </p:nvPr>
        </p:nvSpPr>
        <p:spPr/>
        <p:txBody>
          <a:bodyPr/>
          <a:lstStyle/>
          <a:p>
            <a:endParaRPr lang="nl-NL"/>
          </a:p>
        </p:txBody>
      </p:sp>
      <p:sp>
        <p:nvSpPr>
          <p:cNvPr id="4" name="Tijdelijke aanduiding voor inhoud 3">
            <a:extLst>
              <a:ext uri="{FF2B5EF4-FFF2-40B4-BE49-F238E27FC236}">
                <a16:creationId xmlns:a16="http://schemas.microsoft.com/office/drawing/2014/main" id="{E2F218E2-3E04-47B6-AA75-DE85F47AA79E}"/>
              </a:ext>
            </a:extLst>
          </p:cNvPr>
          <p:cNvSpPr>
            <a:spLocks noGrp="1"/>
          </p:cNvSpPr>
          <p:nvPr>
            <p:ph sz="half" idx="2"/>
          </p:nvPr>
        </p:nvSpPr>
        <p:spPr/>
        <p:txBody>
          <a:bodyPr/>
          <a:lstStyle/>
          <a:p>
            <a:endParaRPr lang="nl-NL"/>
          </a:p>
        </p:txBody>
      </p:sp>
    </p:spTree>
    <p:extLst>
      <p:ext uri="{BB962C8B-B14F-4D97-AF65-F5344CB8AC3E}">
        <p14:creationId xmlns:p14="http://schemas.microsoft.com/office/powerpoint/2010/main" val="5096432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C989CF-B4E4-439F-BA47-A9894782D7A0}"/>
              </a:ext>
            </a:extLst>
          </p:cNvPr>
          <p:cNvSpPr>
            <a:spLocks noGrp="1"/>
          </p:cNvSpPr>
          <p:nvPr>
            <p:ph type="title"/>
          </p:nvPr>
        </p:nvSpPr>
        <p:spPr/>
        <p:txBody>
          <a:bodyPr/>
          <a:lstStyle/>
          <a:p>
            <a:r>
              <a:rPr lang="nl-NL" dirty="0"/>
              <a:t>Slechts een aantal namen van hedendaagse kunstenaars…</a:t>
            </a:r>
          </a:p>
        </p:txBody>
      </p:sp>
      <p:sp>
        <p:nvSpPr>
          <p:cNvPr id="3" name="Tijdelijke aanduiding voor inhoud 2">
            <a:extLst>
              <a:ext uri="{FF2B5EF4-FFF2-40B4-BE49-F238E27FC236}">
                <a16:creationId xmlns:a16="http://schemas.microsoft.com/office/drawing/2014/main" id="{1890D34E-E8E8-4C27-9A46-31475E929718}"/>
              </a:ext>
            </a:extLst>
          </p:cNvPr>
          <p:cNvSpPr>
            <a:spLocks noGrp="1"/>
          </p:cNvSpPr>
          <p:nvPr>
            <p:ph sz="half" idx="1"/>
          </p:nvPr>
        </p:nvSpPr>
        <p:spPr/>
        <p:txBody>
          <a:bodyPr>
            <a:normAutofit fontScale="77500" lnSpcReduction="20000"/>
          </a:bodyPr>
          <a:lstStyle/>
          <a:p>
            <a:r>
              <a:rPr lang="nl-NL" sz="2000" dirty="0">
                <a:latin typeface="+mj-lt"/>
              </a:rPr>
              <a:t>Damien Hirst</a:t>
            </a:r>
          </a:p>
          <a:p>
            <a:r>
              <a:rPr lang="nl-NL" sz="2000" dirty="0">
                <a:latin typeface="+mj-lt"/>
              </a:rPr>
              <a:t>David </a:t>
            </a:r>
            <a:r>
              <a:rPr lang="nl-NL" sz="2000" dirty="0" err="1">
                <a:latin typeface="+mj-lt"/>
              </a:rPr>
              <a:t>Bade</a:t>
            </a:r>
            <a:endParaRPr lang="nl-NL" sz="2000" dirty="0">
              <a:latin typeface="+mj-lt"/>
            </a:endParaRPr>
          </a:p>
          <a:p>
            <a:r>
              <a:rPr lang="nl-NL" sz="2000" dirty="0">
                <a:latin typeface="+mj-lt"/>
              </a:rPr>
              <a:t>Sol </a:t>
            </a:r>
            <a:r>
              <a:rPr lang="nl-NL" sz="2000" dirty="0" err="1">
                <a:latin typeface="+mj-lt"/>
              </a:rPr>
              <a:t>Lewitt</a:t>
            </a:r>
            <a:endParaRPr lang="nl-NL" sz="2000" dirty="0">
              <a:latin typeface="+mj-lt"/>
            </a:endParaRPr>
          </a:p>
          <a:p>
            <a:r>
              <a:rPr lang="nl-NL" sz="2000" dirty="0">
                <a:latin typeface="+mj-lt"/>
              </a:rPr>
              <a:t>Keith Haring</a:t>
            </a:r>
          </a:p>
          <a:p>
            <a:r>
              <a:rPr lang="nl-NL" sz="2000" dirty="0">
                <a:latin typeface="+mj-lt"/>
              </a:rPr>
              <a:t>Rik van Iersel</a:t>
            </a:r>
          </a:p>
          <a:p>
            <a:r>
              <a:rPr lang="nl-NL" sz="2000" dirty="0">
                <a:latin typeface="+mj-lt"/>
              </a:rPr>
              <a:t>Wim T. Schippers</a:t>
            </a:r>
          </a:p>
          <a:p>
            <a:r>
              <a:rPr lang="nl-NL" sz="2000" dirty="0">
                <a:latin typeface="+mj-lt"/>
              </a:rPr>
              <a:t>Joseph </a:t>
            </a:r>
            <a:r>
              <a:rPr lang="nl-NL" sz="2000" dirty="0" err="1">
                <a:latin typeface="+mj-lt"/>
              </a:rPr>
              <a:t>Beuys</a:t>
            </a:r>
            <a:endParaRPr lang="nl-NL" sz="2000" dirty="0">
              <a:latin typeface="+mj-lt"/>
            </a:endParaRPr>
          </a:p>
          <a:p>
            <a:r>
              <a:rPr lang="nl-NL" sz="2000" dirty="0">
                <a:latin typeface="+mj-lt"/>
              </a:rPr>
              <a:t>Dan Walsh</a:t>
            </a:r>
          </a:p>
          <a:p>
            <a:r>
              <a:rPr lang="nl-NL" sz="2000" dirty="0">
                <a:latin typeface="+mj-lt"/>
              </a:rPr>
              <a:t>Marinus Boezem</a:t>
            </a:r>
          </a:p>
          <a:p>
            <a:r>
              <a:rPr lang="nl-NL" sz="2000" dirty="0">
                <a:latin typeface="+mj-lt"/>
              </a:rPr>
              <a:t>Gerry Joe</a:t>
            </a:r>
          </a:p>
          <a:p>
            <a:r>
              <a:rPr lang="nl-NL" sz="2000" dirty="0">
                <a:latin typeface="+mj-lt"/>
              </a:rPr>
              <a:t>Jordi Huisman</a:t>
            </a:r>
          </a:p>
          <a:p>
            <a:r>
              <a:rPr lang="nl-NL" sz="2000" dirty="0" err="1">
                <a:latin typeface="+mj-lt"/>
              </a:rPr>
              <a:t>Smithson</a:t>
            </a:r>
            <a:endParaRPr lang="nl-NL" sz="2000" dirty="0">
              <a:latin typeface="+mj-lt"/>
            </a:endParaRPr>
          </a:p>
          <a:p>
            <a:r>
              <a:rPr lang="nl-NL" sz="2000" dirty="0">
                <a:latin typeface="+mj-lt"/>
              </a:rPr>
              <a:t>Walter de Maria</a:t>
            </a:r>
          </a:p>
          <a:p>
            <a:r>
              <a:rPr lang="nl-NL" sz="2000" dirty="0" err="1">
                <a:latin typeface="+mj-lt"/>
              </a:rPr>
              <a:t>Christo</a:t>
            </a:r>
            <a:br>
              <a:rPr lang="nl-NL" sz="2000" dirty="0"/>
            </a:br>
            <a:endParaRPr lang="nl-NL" sz="2000" dirty="0"/>
          </a:p>
          <a:p>
            <a:endParaRPr lang="nl-NL" dirty="0"/>
          </a:p>
        </p:txBody>
      </p:sp>
      <p:sp>
        <p:nvSpPr>
          <p:cNvPr id="4" name="Tijdelijke aanduiding voor inhoud 3">
            <a:extLst>
              <a:ext uri="{FF2B5EF4-FFF2-40B4-BE49-F238E27FC236}">
                <a16:creationId xmlns:a16="http://schemas.microsoft.com/office/drawing/2014/main" id="{7E758B40-3285-40EF-890E-F9A2621ACE10}"/>
              </a:ext>
            </a:extLst>
          </p:cNvPr>
          <p:cNvSpPr>
            <a:spLocks noGrp="1"/>
          </p:cNvSpPr>
          <p:nvPr>
            <p:ph sz="half" idx="2"/>
          </p:nvPr>
        </p:nvSpPr>
        <p:spPr/>
        <p:txBody>
          <a:bodyPr>
            <a:normAutofit fontScale="77500" lnSpcReduction="20000"/>
          </a:bodyPr>
          <a:lstStyle/>
          <a:p>
            <a:r>
              <a:rPr lang="nl-NL" sz="2100" dirty="0">
                <a:latin typeface="+mj-lt"/>
              </a:rPr>
              <a:t>David Lynch</a:t>
            </a:r>
          </a:p>
          <a:p>
            <a:r>
              <a:rPr lang="nl-NL" sz="2100" dirty="0">
                <a:latin typeface="+mj-lt"/>
              </a:rPr>
              <a:t>Gilbert </a:t>
            </a:r>
            <a:r>
              <a:rPr lang="nl-NL" sz="2100" dirty="0" err="1">
                <a:latin typeface="+mj-lt"/>
              </a:rPr>
              <a:t>and</a:t>
            </a:r>
            <a:r>
              <a:rPr lang="nl-NL" sz="2100" dirty="0">
                <a:latin typeface="+mj-lt"/>
              </a:rPr>
              <a:t> George</a:t>
            </a:r>
          </a:p>
          <a:p>
            <a:r>
              <a:rPr lang="nl-NL" sz="2100" dirty="0" err="1">
                <a:latin typeface="+mj-lt"/>
              </a:rPr>
              <a:t>Francois</a:t>
            </a:r>
            <a:r>
              <a:rPr lang="nl-NL" sz="2100" dirty="0">
                <a:latin typeface="+mj-lt"/>
              </a:rPr>
              <a:t> </a:t>
            </a:r>
            <a:r>
              <a:rPr lang="nl-NL" sz="2100" dirty="0" err="1">
                <a:latin typeface="+mj-lt"/>
              </a:rPr>
              <a:t>Morellet</a:t>
            </a:r>
            <a:endParaRPr lang="nl-NL" sz="2100" dirty="0">
              <a:latin typeface="+mj-lt"/>
            </a:endParaRPr>
          </a:p>
          <a:p>
            <a:r>
              <a:rPr lang="nl-NL" sz="2100" dirty="0">
                <a:latin typeface="+mj-lt"/>
              </a:rPr>
              <a:t>Klaas </a:t>
            </a:r>
            <a:r>
              <a:rPr lang="nl-NL" sz="2100" dirty="0" err="1">
                <a:latin typeface="+mj-lt"/>
              </a:rPr>
              <a:t>Gubbels</a:t>
            </a:r>
            <a:endParaRPr lang="nl-NL" sz="2100" dirty="0">
              <a:latin typeface="+mj-lt"/>
            </a:endParaRPr>
          </a:p>
          <a:p>
            <a:r>
              <a:rPr lang="nl-NL" sz="2100" dirty="0">
                <a:latin typeface="+mj-lt"/>
              </a:rPr>
              <a:t>Armando</a:t>
            </a:r>
          </a:p>
          <a:p>
            <a:r>
              <a:rPr lang="nl-NL" sz="2100" dirty="0">
                <a:latin typeface="+mj-lt"/>
              </a:rPr>
              <a:t>Arno van der Mark</a:t>
            </a:r>
          </a:p>
          <a:p>
            <a:r>
              <a:rPr lang="nl-NL" sz="2100" dirty="0" err="1">
                <a:latin typeface="+mj-lt"/>
              </a:rPr>
              <a:t>Marlene</a:t>
            </a:r>
            <a:r>
              <a:rPr lang="nl-NL" sz="2100" dirty="0">
                <a:latin typeface="+mj-lt"/>
              </a:rPr>
              <a:t> </a:t>
            </a:r>
            <a:r>
              <a:rPr lang="nl-NL" sz="2100" dirty="0" err="1">
                <a:latin typeface="+mj-lt"/>
              </a:rPr>
              <a:t>Dumas</a:t>
            </a:r>
            <a:endParaRPr lang="nl-NL" sz="2100" dirty="0">
              <a:latin typeface="+mj-lt"/>
            </a:endParaRPr>
          </a:p>
          <a:p>
            <a:r>
              <a:rPr lang="nl-NL" sz="2100" dirty="0">
                <a:latin typeface="+mj-lt"/>
              </a:rPr>
              <a:t>Jan Dibbets</a:t>
            </a:r>
          </a:p>
          <a:p>
            <a:r>
              <a:rPr lang="nl-NL" sz="2100" dirty="0">
                <a:latin typeface="+mj-lt"/>
              </a:rPr>
              <a:t>Joep van Lieshout</a:t>
            </a:r>
          </a:p>
          <a:p>
            <a:r>
              <a:rPr lang="nl-NL" sz="2100" dirty="0" err="1">
                <a:latin typeface="+mj-lt"/>
              </a:rPr>
              <a:t>Cy</a:t>
            </a:r>
            <a:r>
              <a:rPr lang="nl-NL" sz="2100" dirty="0">
                <a:latin typeface="+mj-lt"/>
              </a:rPr>
              <a:t> </a:t>
            </a:r>
            <a:r>
              <a:rPr lang="nl-NL" sz="2100" dirty="0" err="1">
                <a:latin typeface="+mj-lt"/>
              </a:rPr>
              <a:t>Twombly</a:t>
            </a:r>
            <a:endParaRPr lang="nl-NL" sz="2100" dirty="0">
              <a:latin typeface="+mj-lt"/>
            </a:endParaRPr>
          </a:p>
          <a:p>
            <a:r>
              <a:rPr lang="nl-NL" sz="2100" dirty="0" err="1">
                <a:latin typeface="+mj-lt"/>
              </a:rPr>
              <a:t>Bansky</a:t>
            </a:r>
            <a:endParaRPr lang="nl-NL" sz="2100" dirty="0">
              <a:latin typeface="+mj-lt"/>
            </a:endParaRPr>
          </a:p>
          <a:p>
            <a:r>
              <a:rPr lang="nl-NL" sz="2100" dirty="0">
                <a:latin typeface="+mj-lt"/>
              </a:rPr>
              <a:t>Robert Morris</a:t>
            </a:r>
          </a:p>
          <a:p>
            <a:r>
              <a:rPr lang="nl-NL" sz="2100" dirty="0">
                <a:latin typeface="+mj-lt"/>
              </a:rPr>
              <a:t>Yves Klein</a:t>
            </a:r>
          </a:p>
          <a:p>
            <a:r>
              <a:rPr lang="nl-NL" sz="2100" dirty="0">
                <a:latin typeface="+mj-lt"/>
              </a:rPr>
              <a:t>Enz.</a:t>
            </a:r>
          </a:p>
          <a:p>
            <a:endParaRPr lang="nl-NL" dirty="0"/>
          </a:p>
          <a:p>
            <a:endParaRPr lang="nl-NL" dirty="0"/>
          </a:p>
          <a:p>
            <a:endParaRPr lang="nl-NL" dirty="0"/>
          </a:p>
        </p:txBody>
      </p:sp>
    </p:spTree>
    <p:extLst>
      <p:ext uri="{BB962C8B-B14F-4D97-AF65-F5344CB8AC3E}">
        <p14:creationId xmlns:p14="http://schemas.microsoft.com/office/powerpoint/2010/main" val="9323016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D9DE0C-614C-4FD6-832C-4CEA2434DDD2}"/>
              </a:ext>
            </a:extLst>
          </p:cNvPr>
          <p:cNvSpPr>
            <a:spLocks noGrp="1"/>
          </p:cNvSpPr>
          <p:nvPr>
            <p:ph type="title" idx="4294967295"/>
          </p:nvPr>
        </p:nvSpPr>
        <p:spPr>
          <a:xfrm>
            <a:off x="649358" y="727224"/>
            <a:ext cx="3264384" cy="5408533"/>
          </a:xfrm>
        </p:spPr>
        <p:txBody>
          <a:bodyPr>
            <a:normAutofit/>
          </a:bodyPr>
          <a:lstStyle/>
          <a:p>
            <a:r>
              <a:rPr lang="nl-NL" sz="4000" dirty="0"/>
              <a:t>Joseph </a:t>
            </a:r>
            <a:r>
              <a:rPr lang="nl-NL" sz="4000" dirty="0" err="1"/>
              <a:t>Beuys</a:t>
            </a:r>
            <a:br>
              <a:rPr lang="nl-NL" sz="4000" dirty="0"/>
            </a:br>
            <a:r>
              <a:rPr lang="nl-NL" sz="2000" dirty="0"/>
              <a:t>Krefeld 1921</a:t>
            </a:r>
            <a:br>
              <a:rPr lang="nl-NL" sz="4000" dirty="0"/>
            </a:br>
            <a:br>
              <a:rPr lang="nl-NL" sz="4000" dirty="0"/>
            </a:br>
            <a:r>
              <a:rPr lang="nl-NL" sz="2000" dirty="0"/>
              <a:t>Een Duits kunstenaar die als piloot in de oorlog een val maakt vanuit een vliegtuig en terecht kwam in </a:t>
            </a:r>
            <a:r>
              <a:rPr lang="nl-NL" sz="2000" dirty="0" err="1"/>
              <a:t>onhergbergzaam</a:t>
            </a:r>
            <a:r>
              <a:rPr lang="nl-NL" sz="2000" dirty="0"/>
              <a:t> gebied. Vet, vilt en hazen boden bescherming en zorgden ervoor dat hij kon overleven. In zijn werk zie je veel kenmerken terug van zijn </a:t>
            </a:r>
            <a:r>
              <a:rPr lang="nl-NL" sz="2000" b="1" i="1" dirty="0"/>
              <a:t>persoonlijke ervaringen</a:t>
            </a:r>
            <a:r>
              <a:rPr lang="nl-NL" sz="2000" dirty="0"/>
              <a:t>. Joseph </a:t>
            </a:r>
            <a:r>
              <a:rPr lang="nl-NL" sz="2000" dirty="0" err="1"/>
              <a:t>Beuys</a:t>
            </a:r>
            <a:r>
              <a:rPr lang="nl-NL" sz="2000" dirty="0"/>
              <a:t> </a:t>
            </a:r>
            <a:r>
              <a:rPr lang="nl-NL" sz="2000" dirty="0" err="1"/>
              <a:t>goldt</a:t>
            </a:r>
            <a:r>
              <a:rPr lang="nl-NL" sz="2000" dirty="0"/>
              <a:t> als een van Duitslands grootste </a:t>
            </a:r>
            <a:r>
              <a:rPr lang="nl-NL" sz="2000" dirty="0" err="1"/>
              <a:t>kuntenaars</a:t>
            </a:r>
            <a:r>
              <a:rPr lang="nl-NL" sz="2000" dirty="0"/>
              <a:t>. </a:t>
            </a:r>
          </a:p>
        </p:txBody>
      </p:sp>
      <p:pic>
        <p:nvPicPr>
          <p:cNvPr id="6" name="Afbeelding 5" descr="Afbeelding met vloer, binnen, meubels, muur&#10;&#10;Automatisch gegenereerde beschrijving">
            <a:extLst>
              <a:ext uri="{FF2B5EF4-FFF2-40B4-BE49-F238E27FC236}">
                <a16:creationId xmlns:a16="http://schemas.microsoft.com/office/drawing/2014/main" id="{50E98024-83EE-48A5-89E4-5038A7DA74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60379" y="2855394"/>
            <a:ext cx="2062641" cy="3093963"/>
          </a:xfrm>
          <a:prstGeom prst="rect">
            <a:avLst/>
          </a:prstGeom>
        </p:spPr>
      </p:pic>
      <p:pic>
        <p:nvPicPr>
          <p:cNvPr id="8" name="Afbeelding 7" descr="Afbeelding met persoon, muur, tekst, schoolbord&#10;&#10;Automatisch gegenereerde beschrijving">
            <a:extLst>
              <a:ext uri="{FF2B5EF4-FFF2-40B4-BE49-F238E27FC236}">
                <a16:creationId xmlns:a16="http://schemas.microsoft.com/office/drawing/2014/main" id="{45FE7F8C-047B-44B8-A42B-706D1BAD74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8836" y="762896"/>
            <a:ext cx="2578164" cy="1716947"/>
          </a:xfrm>
          <a:prstGeom prst="rect">
            <a:avLst/>
          </a:prstGeom>
        </p:spPr>
      </p:pic>
      <p:pic>
        <p:nvPicPr>
          <p:cNvPr id="10" name="Afbeelding 9" descr="Afbeelding met persoon, muur, zitten, man&#10;&#10;Automatisch gegenereerde beschrijving">
            <a:extLst>
              <a:ext uri="{FF2B5EF4-FFF2-40B4-BE49-F238E27FC236}">
                <a16:creationId xmlns:a16="http://schemas.microsoft.com/office/drawing/2014/main" id="{04D47445-7D2A-44DB-81BE-64E30E2711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81057" y="762896"/>
            <a:ext cx="2531197" cy="1682021"/>
          </a:xfrm>
          <a:prstGeom prst="rect">
            <a:avLst/>
          </a:prstGeom>
        </p:spPr>
      </p:pic>
      <p:pic>
        <p:nvPicPr>
          <p:cNvPr id="12" name="Afbeelding 11" descr="Afbeelding met muur, vloer, stoel, binnen&#10;&#10;Automatisch gegenereerde beschrijving">
            <a:extLst>
              <a:ext uri="{FF2B5EF4-FFF2-40B4-BE49-F238E27FC236}">
                <a16:creationId xmlns:a16="http://schemas.microsoft.com/office/drawing/2014/main" id="{1A4EFDC4-A9FD-4733-8D85-C9F523679BD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86311" y="762896"/>
            <a:ext cx="2288129" cy="1682021"/>
          </a:xfrm>
          <a:prstGeom prst="rect">
            <a:avLst/>
          </a:prstGeom>
        </p:spPr>
      </p:pic>
      <p:pic>
        <p:nvPicPr>
          <p:cNvPr id="14" name="Afbeelding 13" descr="Afbeelding met kleding, dragen, stropdas, man&#10;&#10;Automatisch gegenereerde beschrijving">
            <a:extLst>
              <a:ext uri="{FF2B5EF4-FFF2-40B4-BE49-F238E27FC236}">
                <a16:creationId xmlns:a16="http://schemas.microsoft.com/office/drawing/2014/main" id="{D5DD1105-51A7-44E7-ACB3-83EFA5F3A7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40421" y="2714625"/>
            <a:ext cx="2243928" cy="3093962"/>
          </a:xfrm>
          <a:prstGeom prst="rect">
            <a:avLst/>
          </a:prstGeom>
        </p:spPr>
      </p:pic>
      <p:pic>
        <p:nvPicPr>
          <p:cNvPr id="16" name="Afbeelding 15">
            <a:extLst>
              <a:ext uri="{FF2B5EF4-FFF2-40B4-BE49-F238E27FC236}">
                <a16:creationId xmlns:a16="http://schemas.microsoft.com/office/drawing/2014/main" id="{852BEC8D-D807-486E-BA89-7D1979AA959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07329" y="-376509"/>
            <a:ext cx="3093963" cy="3093963"/>
          </a:xfrm>
          <a:prstGeom prst="rect">
            <a:avLst/>
          </a:prstGeom>
        </p:spPr>
      </p:pic>
    </p:spTree>
    <p:extLst>
      <p:ext uri="{BB962C8B-B14F-4D97-AF65-F5344CB8AC3E}">
        <p14:creationId xmlns:p14="http://schemas.microsoft.com/office/powerpoint/2010/main" val="37799693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7E1763-B70C-4524-9163-6680D20C92A7}"/>
              </a:ext>
            </a:extLst>
          </p:cNvPr>
          <p:cNvSpPr>
            <a:spLocks noGrp="1"/>
          </p:cNvSpPr>
          <p:nvPr>
            <p:ph type="title"/>
          </p:nvPr>
        </p:nvSpPr>
        <p:spPr>
          <a:xfrm>
            <a:off x="838200" y="365126"/>
            <a:ext cx="10515600" cy="1189504"/>
          </a:xfrm>
        </p:spPr>
        <p:txBody>
          <a:bodyPr/>
          <a:lstStyle/>
          <a:p>
            <a:r>
              <a:rPr lang="nl-NL" dirty="0" err="1"/>
              <a:t>Marlene</a:t>
            </a:r>
            <a:r>
              <a:rPr lang="nl-NL" dirty="0"/>
              <a:t> </a:t>
            </a:r>
            <a:r>
              <a:rPr lang="nl-NL" dirty="0" err="1"/>
              <a:t>Dumas</a:t>
            </a:r>
            <a:r>
              <a:rPr lang="nl-NL" sz="2000" dirty="0"/>
              <a:t>,</a:t>
            </a:r>
            <a:r>
              <a:rPr lang="nl-NL" dirty="0"/>
              <a:t> </a:t>
            </a:r>
            <a:r>
              <a:rPr lang="nl-NL" sz="2000" dirty="0"/>
              <a:t>Kaapstad 1953</a:t>
            </a:r>
          </a:p>
        </p:txBody>
      </p:sp>
      <p:sp>
        <p:nvSpPr>
          <p:cNvPr id="3" name="Tijdelijke aanduiding voor inhoud 2">
            <a:extLst>
              <a:ext uri="{FF2B5EF4-FFF2-40B4-BE49-F238E27FC236}">
                <a16:creationId xmlns:a16="http://schemas.microsoft.com/office/drawing/2014/main" id="{8402775B-9A9E-48A9-BD03-9B0E5BA2FB1D}"/>
              </a:ext>
            </a:extLst>
          </p:cNvPr>
          <p:cNvSpPr>
            <a:spLocks noGrp="1"/>
          </p:cNvSpPr>
          <p:nvPr>
            <p:ph sz="half" idx="1"/>
          </p:nvPr>
        </p:nvSpPr>
        <p:spPr>
          <a:xfrm>
            <a:off x="838198" y="1554631"/>
            <a:ext cx="6991351" cy="4622332"/>
          </a:xfrm>
        </p:spPr>
        <p:txBody>
          <a:bodyPr>
            <a:noAutofit/>
          </a:bodyPr>
          <a:lstStyle/>
          <a:p>
            <a:pPr marL="0" indent="0" algn="just">
              <a:buNone/>
            </a:pPr>
            <a:r>
              <a:rPr lang="nl-NL" sz="1600" b="1" dirty="0" err="1">
                <a:latin typeface="+mj-lt"/>
              </a:rPr>
              <a:t>Dumas</a:t>
            </a:r>
            <a:r>
              <a:rPr lang="nl-NL" sz="1600" b="1" dirty="0">
                <a:latin typeface="+mj-lt"/>
              </a:rPr>
              <a:t> </a:t>
            </a:r>
            <a:r>
              <a:rPr lang="nl-NL" sz="1600" dirty="0">
                <a:latin typeface="+mj-lt"/>
              </a:rPr>
              <a:t>is geboren in 1953 in Kaapstad en is getogen op een wijngaard van haar familie bij de </a:t>
            </a:r>
            <a:r>
              <a:rPr lang="nl-NL" sz="1600" dirty="0" err="1">
                <a:latin typeface="+mj-lt"/>
              </a:rPr>
              <a:t>Kuilsrivier</a:t>
            </a:r>
            <a:r>
              <a:rPr lang="nl-NL" sz="1600" dirty="0">
                <a:latin typeface="+mj-lt"/>
              </a:rPr>
              <a:t>, in het zuidwesten van Zuid-Afrika. Zij studeerde in de jaren zeventig schilderkunst aan Michaelis School of Fine Art van de Universiteit van Kaapstad, waar ze in aanraking kwam met kunsttheorie en conceptuele kunst. Ze werd echter het meest beïnvloed door fotografie, en dan vooral door het werk van Diane </a:t>
            </a:r>
            <a:r>
              <a:rPr lang="nl-NL" sz="1600" dirty="0" err="1">
                <a:latin typeface="+mj-lt"/>
              </a:rPr>
              <a:t>Arbus</a:t>
            </a:r>
            <a:r>
              <a:rPr lang="nl-NL" sz="1600" dirty="0">
                <a:latin typeface="+mj-lt"/>
              </a:rPr>
              <a:t>. Toen ze een beurs kreeg om te studeren aan het Nederlandse kunstenaarsinstituut Ateliers '63, verhuisde </a:t>
            </a:r>
            <a:r>
              <a:rPr lang="nl-NL" sz="1600" dirty="0" err="1">
                <a:latin typeface="+mj-lt"/>
              </a:rPr>
              <a:t>Dumas</a:t>
            </a:r>
            <a:r>
              <a:rPr lang="nl-NL" sz="1600" dirty="0">
                <a:latin typeface="+mj-lt"/>
              </a:rPr>
              <a:t> in 1976 naar Amsterdam, waar zij nog steeds woont en werkt. Tijdens deze vormende jaren maakte </a:t>
            </a:r>
            <a:r>
              <a:rPr lang="nl-NL" sz="1600" dirty="0" err="1">
                <a:latin typeface="+mj-lt"/>
              </a:rPr>
              <a:t>Dumas</a:t>
            </a:r>
            <a:r>
              <a:rPr lang="nl-NL" sz="1600" dirty="0">
                <a:latin typeface="+mj-lt"/>
              </a:rPr>
              <a:t> collages, gecombineerd met afgeknipte foto's, tekst en tekeningen. </a:t>
            </a:r>
            <a:r>
              <a:rPr lang="nl-NL" sz="1600" dirty="0" err="1">
                <a:latin typeface="+mj-lt"/>
              </a:rPr>
              <a:t>Marlene</a:t>
            </a:r>
            <a:r>
              <a:rPr lang="nl-NL" sz="1600" dirty="0">
                <a:latin typeface="+mj-lt"/>
              </a:rPr>
              <a:t> </a:t>
            </a:r>
            <a:r>
              <a:rPr lang="nl-NL" sz="1600" dirty="0" err="1">
                <a:latin typeface="+mj-lt"/>
              </a:rPr>
              <a:t>Dumas</a:t>
            </a:r>
            <a:r>
              <a:rPr lang="nl-NL" sz="1600" dirty="0">
                <a:latin typeface="+mj-lt"/>
              </a:rPr>
              <a:t> is getrouwd met kunstenaar Jan </a:t>
            </a:r>
            <a:r>
              <a:rPr lang="nl-NL" sz="1600" dirty="0" err="1">
                <a:latin typeface="+mj-lt"/>
              </a:rPr>
              <a:t>Andriesse</a:t>
            </a:r>
            <a:r>
              <a:rPr lang="nl-NL" sz="1600" dirty="0">
                <a:latin typeface="+mj-lt"/>
              </a:rPr>
              <a:t>. </a:t>
            </a:r>
          </a:p>
          <a:p>
            <a:pPr marL="0" indent="0" algn="just">
              <a:buNone/>
            </a:pPr>
            <a:r>
              <a:rPr lang="nl-NL" sz="1600" dirty="0">
                <a:latin typeface="+mj-lt"/>
              </a:rPr>
              <a:t>Het thema </a:t>
            </a:r>
            <a:r>
              <a:rPr lang="nl-NL" sz="1600" i="1" dirty="0">
                <a:latin typeface="+mj-lt"/>
              </a:rPr>
              <a:t>tegenstelling</a:t>
            </a:r>
            <a:r>
              <a:rPr lang="nl-NL" sz="1600" dirty="0">
                <a:latin typeface="+mj-lt"/>
              </a:rPr>
              <a:t>, waar zij in haar leven in Zuid-Afrika met de </a:t>
            </a:r>
            <a:r>
              <a:rPr lang="nl-NL" sz="1600" b="1" i="1" dirty="0">
                <a:latin typeface="+mj-lt"/>
              </a:rPr>
              <a:t>apartheid </a:t>
            </a:r>
            <a:r>
              <a:rPr lang="nl-NL" sz="1600" dirty="0">
                <a:latin typeface="+mj-lt"/>
              </a:rPr>
              <a:t>veel mee te maken had (blanken tegenover zwarten, cultuurverschillen, confrontatie van de geslachten), beïnvloedde haar werk. </a:t>
            </a:r>
          </a:p>
          <a:p>
            <a:pPr marL="0" indent="0" algn="just">
              <a:buNone/>
            </a:pPr>
            <a:r>
              <a:rPr lang="nl-NL" sz="1600" dirty="0" err="1">
                <a:latin typeface="+mj-lt"/>
              </a:rPr>
              <a:t>Dumas</a:t>
            </a:r>
            <a:r>
              <a:rPr lang="nl-NL" sz="1600" dirty="0">
                <a:latin typeface="+mj-lt"/>
              </a:rPr>
              <a:t> is volgens Quote in januari 2012 de rijkste kunstenaar van Nederland sinds de dood van Karel Appel in 2006.</a:t>
            </a:r>
          </a:p>
          <a:p>
            <a:pPr marL="0" indent="0" algn="just">
              <a:buNone/>
            </a:pPr>
            <a:r>
              <a:rPr lang="nl-NL" sz="1600" dirty="0">
                <a:latin typeface="+mj-lt"/>
              </a:rPr>
              <a:t>Rechts “Schoolboys” uit 1987</a:t>
            </a:r>
            <a:r>
              <a:rPr lang="nl-NL" sz="1600" i="1" dirty="0">
                <a:latin typeface="+mj-lt"/>
              </a:rPr>
              <a:t> van </a:t>
            </a:r>
            <a:r>
              <a:rPr lang="nl-NL" sz="1600" i="1" dirty="0" err="1">
                <a:latin typeface="+mj-lt"/>
              </a:rPr>
              <a:t>Marlene</a:t>
            </a:r>
            <a:r>
              <a:rPr lang="nl-NL" sz="1600" i="1" dirty="0">
                <a:latin typeface="+mj-lt"/>
              </a:rPr>
              <a:t> </a:t>
            </a:r>
            <a:r>
              <a:rPr lang="nl-NL" sz="1600" i="1" dirty="0" err="1">
                <a:latin typeface="+mj-lt"/>
              </a:rPr>
              <a:t>Dumas</a:t>
            </a:r>
            <a:r>
              <a:rPr lang="nl-NL" sz="1600" i="1" dirty="0">
                <a:latin typeface="+mj-lt"/>
              </a:rPr>
              <a:t>. Het schilderij werd in 1988 gekocht door Museum Gouda voor 18 duizend gulden. Deze zomer werd het werk geveild bij </a:t>
            </a:r>
            <a:r>
              <a:rPr lang="nl-NL" sz="1600" i="1" dirty="0" err="1">
                <a:latin typeface="+mj-lt"/>
              </a:rPr>
              <a:t>Christie's</a:t>
            </a:r>
            <a:r>
              <a:rPr lang="nl-NL" sz="1600" i="1" dirty="0">
                <a:latin typeface="+mj-lt"/>
              </a:rPr>
              <a:t> voor ruim 1 miljoen euro. De koper is onbekend.)</a:t>
            </a:r>
            <a:endParaRPr lang="nl-NL" sz="1600" dirty="0">
              <a:latin typeface="+mj-lt"/>
            </a:endParaRPr>
          </a:p>
        </p:txBody>
      </p:sp>
      <p:pic>
        <p:nvPicPr>
          <p:cNvPr id="6" name="Tijdelijke aanduiding voor inhoud 5" descr="Afbeelding met persoon, vrouw, buiten, gebouw&#10;&#10;Automatisch gegenereerde beschrijving">
            <a:extLst>
              <a:ext uri="{FF2B5EF4-FFF2-40B4-BE49-F238E27FC236}">
                <a16:creationId xmlns:a16="http://schemas.microsoft.com/office/drawing/2014/main" id="{4B765FCA-4B1E-4C44-B825-3785CC45FBE4}"/>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9319549" y="365125"/>
            <a:ext cx="2095500" cy="2527697"/>
          </a:xfrm>
        </p:spPr>
      </p:pic>
      <p:pic>
        <p:nvPicPr>
          <p:cNvPr id="8" name="Afbeelding 7" descr="Afbeelding met persoon, buiten, staand&#10;&#10;Automatisch gegenereerde beschrijving">
            <a:extLst>
              <a:ext uri="{FF2B5EF4-FFF2-40B4-BE49-F238E27FC236}">
                <a16:creationId xmlns:a16="http://schemas.microsoft.com/office/drawing/2014/main" id="{B2901C07-36B8-401B-BB71-24D33BC446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86713" y="3139538"/>
            <a:ext cx="3428336" cy="3037425"/>
          </a:xfrm>
          <a:prstGeom prst="rect">
            <a:avLst/>
          </a:prstGeom>
        </p:spPr>
      </p:pic>
    </p:spTree>
    <p:extLst>
      <p:ext uri="{BB962C8B-B14F-4D97-AF65-F5344CB8AC3E}">
        <p14:creationId xmlns:p14="http://schemas.microsoft.com/office/powerpoint/2010/main" val="4284824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1A5650-3CB6-4DFD-80BE-47224766A6CF}"/>
              </a:ext>
            </a:extLst>
          </p:cNvPr>
          <p:cNvSpPr>
            <a:spLocks noGrp="1"/>
          </p:cNvSpPr>
          <p:nvPr>
            <p:ph type="title"/>
          </p:nvPr>
        </p:nvSpPr>
        <p:spPr/>
        <p:txBody>
          <a:bodyPr/>
          <a:lstStyle/>
          <a:p>
            <a:r>
              <a:rPr lang="nl-NL" dirty="0" err="1"/>
              <a:t>Beuys</a:t>
            </a:r>
            <a:r>
              <a:rPr lang="nl-NL" dirty="0"/>
              <a:t> installaties, performances en lezingen</a:t>
            </a:r>
          </a:p>
        </p:txBody>
      </p:sp>
      <p:pic>
        <p:nvPicPr>
          <p:cNvPr id="5" name="Onlinemedia 4" title="Coyote. Joseph Beuys in America">
            <a:hlinkClick r:id="" action="ppaction://media"/>
            <a:extLst>
              <a:ext uri="{FF2B5EF4-FFF2-40B4-BE49-F238E27FC236}">
                <a16:creationId xmlns:a16="http://schemas.microsoft.com/office/drawing/2014/main" id="{8E614070-1AA3-4575-8BB3-A20F6184606C}"/>
              </a:ext>
            </a:extLst>
          </p:cNvPr>
          <p:cNvPicPr>
            <a:picLocks noGrp="1" noRot="1" noChangeAspect="1"/>
          </p:cNvPicPr>
          <p:nvPr>
            <p:ph sz="half" idx="1"/>
            <a:videoFile r:link="rId1"/>
          </p:nvPr>
        </p:nvPicPr>
        <p:blipFill>
          <a:blip r:embed="rId3"/>
          <a:stretch>
            <a:fillRect/>
          </a:stretch>
        </p:blipFill>
        <p:spPr>
          <a:xfrm>
            <a:off x="838200" y="2101850"/>
            <a:ext cx="5181600" cy="3800475"/>
          </a:xfrm>
          <a:prstGeom prst="rect">
            <a:avLst/>
          </a:prstGeom>
        </p:spPr>
      </p:pic>
      <p:sp>
        <p:nvSpPr>
          <p:cNvPr id="4" name="Tijdelijke aanduiding voor inhoud 3">
            <a:extLst>
              <a:ext uri="{FF2B5EF4-FFF2-40B4-BE49-F238E27FC236}">
                <a16:creationId xmlns:a16="http://schemas.microsoft.com/office/drawing/2014/main" id="{BD448109-D591-40C3-954B-AA98E861254D}"/>
              </a:ext>
            </a:extLst>
          </p:cNvPr>
          <p:cNvSpPr>
            <a:spLocks noGrp="1"/>
          </p:cNvSpPr>
          <p:nvPr>
            <p:ph sz="half" idx="2"/>
          </p:nvPr>
        </p:nvSpPr>
        <p:spPr>
          <a:xfrm>
            <a:off x="6172200" y="2101849"/>
            <a:ext cx="5181600" cy="3800475"/>
          </a:xfrm>
        </p:spPr>
        <p:txBody>
          <a:bodyPr>
            <a:normAutofit/>
          </a:bodyPr>
          <a:lstStyle/>
          <a:p>
            <a:pPr marL="0" indent="0" algn="just">
              <a:buNone/>
            </a:pPr>
            <a:r>
              <a:rPr lang="nl-NL" sz="2000" dirty="0" err="1">
                <a:latin typeface="+mj-lt"/>
              </a:rPr>
              <a:t>Beuys</a:t>
            </a:r>
            <a:r>
              <a:rPr lang="nl-NL" sz="2000" dirty="0">
                <a:latin typeface="+mj-lt"/>
              </a:rPr>
              <a:t> sluit zich hier samen met een coyote op in een ruimte van de René Block galerie in  New York. </a:t>
            </a:r>
            <a:r>
              <a:rPr lang="nl-NL" sz="2000" dirty="0" err="1">
                <a:latin typeface="+mj-lt"/>
              </a:rPr>
              <a:t>Beuys</a:t>
            </a:r>
            <a:r>
              <a:rPr lang="nl-NL" sz="2000" dirty="0">
                <a:latin typeface="+mj-lt"/>
              </a:rPr>
              <a:t> laat zich vanaf het vliegveld gehuld in een vilten pak afvoeren als een gewonde. Het dier is primair ingesteld en reageert verbaasd als </a:t>
            </a:r>
            <a:r>
              <a:rPr lang="nl-NL" sz="2000" dirty="0" err="1">
                <a:latin typeface="+mj-lt"/>
              </a:rPr>
              <a:t>Beuys</a:t>
            </a:r>
            <a:r>
              <a:rPr lang="nl-NL" sz="2000" dirty="0">
                <a:latin typeface="+mj-lt"/>
              </a:rPr>
              <a:t>  vanuit liggende positie de coyote benadert. De tovenarij overwint het van het dier.</a:t>
            </a:r>
          </a:p>
          <a:p>
            <a:pPr marL="0" indent="0" algn="just">
              <a:buNone/>
            </a:pPr>
            <a:endParaRPr lang="nl-NL" sz="2400" dirty="0">
              <a:latin typeface="+mj-lt"/>
            </a:endParaRPr>
          </a:p>
          <a:p>
            <a:pPr marL="0" indent="0">
              <a:buNone/>
            </a:pPr>
            <a:endParaRPr lang="nl-NL" sz="2400" dirty="0">
              <a:latin typeface="+mj-lt"/>
            </a:endParaRPr>
          </a:p>
          <a:p>
            <a:pPr marL="0" indent="0" algn="just">
              <a:buNone/>
            </a:pPr>
            <a:r>
              <a:rPr lang="nl-NL" sz="2000" dirty="0">
                <a:latin typeface="+mj-lt"/>
              </a:rPr>
              <a:t>Het werk van </a:t>
            </a:r>
            <a:r>
              <a:rPr lang="nl-NL" sz="2000" dirty="0" err="1">
                <a:latin typeface="+mj-lt"/>
              </a:rPr>
              <a:t>Beuys</a:t>
            </a:r>
            <a:r>
              <a:rPr lang="nl-NL" sz="2000" dirty="0">
                <a:latin typeface="+mj-lt"/>
              </a:rPr>
              <a:t> kenmerkt zich door een filosofische benadering van het begrip kunst</a:t>
            </a:r>
            <a:r>
              <a:rPr lang="nl-NL" sz="2400" dirty="0">
                <a:latin typeface="+mj-lt"/>
              </a:rPr>
              <a:t>.</a:t>
            </a:r>
          </a:p>
        </p:txBody>
      </p:sp>
    </p:spTree>
    <p:extLst>
      <p:ext uri="{BB962C8B-B14F-4D97-AF65-F5344CB8AC3E}">
        <p14:creationId xmlns:p14="http://schemas.microsoft.com/office/powerpoint/2010/main" val="797877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FEFFB0-4480-4451-879A-9E6B85C60D17}"/>
              </a:ext>
            </a:extLst>
          </p:cNvPr>
          <p:cNvSpPr>
            <a:spLocks noGrp="1"/>
          </p:cNvSpPr>
          <p:nvPr>
            <p:ph type="title"/>
          </p:nvPr>
        </p:nvSpPr>
        <p:spPr/>
        <p:txBody>
          <a:bodyPr/>
          <a:lstStyle/>
          <a:p>
            <a:r>
              <a:rPr lang="nl-NL" dirty="0"/>
              <a:t>David </a:t>
            </a:r>
            <a:r>
              <a:rPr lang="nl-NL" dirty="0" err="1"/>
              <a:t>Bade</a:t>
            </a:r>
            <a:r>
              <a:rPr lang="nl-NL" dirty="0"/>
              <a:t> houdbaarheid van werk?</a:t>
            </a:r>
            <a:br>
              <a:rPr lang="nl-NL" dirty="0"/>
            </a:br>
            <a:r>
              <a:rPr lang="nl-NL" sz="2000" dirty="0"/>
              <a:t>Willemstad, </a:t>
            </a:r>
            <a:r>
              <a:rPr lang="nl-NL" sz="2000" dirty="0" err="1"/>
              <a:t>Curacao</a:t>
            </a:r>
            <a:r>
              <a:rPr lang="nl-NL" sz="2000" dirty="0"/>
              <a:t> 1970,</a:t>
            </a:r>
          </a:p>
        </p:txBody>
      </p:sp>
      <p:pic>
        <p:nvPicPr>
          <p:cNvPr id="6" name="Tijdelijke aanduiding voor inhoud 5" descr="Afbeelding met binnen, vloer, muur, plafond&#10;&#10;Automatisch gegenereerde beschrijving">
            <a:extLst>
              <a:ext uri="{FF2B5EF4-FFF2-40B4-BE49-F238E27FC236}">
                <a16:creationId xmlns:a16="http://schemas.microsoft.com/office/drawing/2014/main" id="{EAF64155-DB00-4DF8-961E-6865F4FA52CB}"/>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1825625"/>
            <a:ext cx="5962650" cy="3975099"/>
          </a:xfrm>
        </p:spPr>
      </p:pic>
      <p:sp>
        <p:nvSpPr>
          <p:cNvPr id="4" name="Tijdelijke aanduiding voor inhoud 3">
            <a:extLst>
              <a:ext uri="{FF2B5EF4-FFF2-40B4-BE49-F238E27FC236}">
                <a16:creationId xmlns:a16="http://schemas.microsoft.com/office/drawing/2014/main" id="{C9988E2B-1362-4054-95B1-0C484944C60F}"/>
              </a:ext>
            </a:extLst>
          </p:cNvPr>
          <p:cNvSpPr>
            <a:spLocks noGrp="1"/>
          </p:cNvSpPr>
          <p:nvPr>
            <p:ph sz="half" idx="2"/>
          </p:nvPr>
        </p:nvSpPr>
        <p:spPr>
          <a:xfrm>
            <a:off x="6904382" y="1825625"/>
            <a:ext cx="4449417" cy="3975099"/>
          </a:xfrm>
        </p:spPr>
        <p:txBody>
          <a:bodyPr>
            <a:normAutofit fontScale="92500" lnSpcReduction="10000"/>
          </a:bodyPr>
          <a:lstStyle/>
          <a:p>
            <a:pPr marL="0" indent="0" algn="just">
              <a:buNone/>
            </a:pPr>
            <a:r>
              <a:rPr lang="nl-NL" sz="2000" dirty="0">
                <a:latin typeface="+mj-lt"/>
              </a:rPr>
              <a:t>David </a:t>
            </a:r>
            <a:r>
              <a:rPr lang="nl-NL" sz="2000" dirty="0" err="1">
                <a:latin typeface="+mj-lt"/>
              </a:rPr>
              <a:t>Bade</a:t>
            </a:r>
            <a:r>
              <a:rPr lang="nl-NL" sz="2000" dirty="0">
                <a:latin typeface="+mj-lt"/>
              </a:rPr>
              <a:t> is een kunstenaar die werkt met </a:t>
            </a:r>
            <a:r>
              <a:rPr lang="nl-NL" sz="2000" b="1" i="1" dirty="0">
                <a:latin typeface="+mj-lt"/>
              </a:rPr>
              <a:t>niet gebruikelijke materialen </a:t>
            </a:r>
            <a:r>
              <a:rPr lang="nl-NL" sz="2000" dirty="0">
                <a:latin typeface="+mj-lt"/>
              </a:rPr>
              <a:t>als beeldhouwer. Gips, klei, plastic, ijzer, houten latjes, PUR schuim enz. zijn materialen die natuurlijk eenmaal buiten onderhevig zijn aan verweringsprocessen. Dit roept de vraag op of beeldhouwwerken “eeuwigheidswaarde“ moeten hebben.</a:t>
            </a:r>
          </a:p>
          <a:p>
            <a:pPr marL="0" indent="0" algn="just">
              <a:buNone/>
            </a:pPr>
            <a:r>
              <a:rPr lang="nl-NL" sz="2000" dirty="0">
                <a:latin typeface="+mj-lt"/>
              </a:rPr>
              <a:t>In een aantal gevallen is het </a:t>
            </a:r>
            <a:r>
              <a:rPr lang="nl-NL" sz="2000" b="1" i="1" dirty="0">
                <a:latin typeface="+mj-lt"/>
              </a:rPr>
              <a:t>maakproces </a:t>
            </a:r>
            <a:r>
              <a:rPr lang="nl-NL" sz="2000" dirty="0">
                <a:latin typeface="+mj-lt"/>
              </a:rPr>
              <a:t>tevens het kunstwerk.</a:t>
            </a:r>
          </a:p>
          <a:p>
            <a:pPr marL="0" indent="0" algn="just">
              <a:buNone/>
            </a:pPr>
            <a:endParaRPr lang="nl-NL" sz="2000" dirty="0">
              <a:latin typeface="+mj-lt"/>
            </a:endParaRPr>
          </a:p>
          <a:p>
            <a:pPr marL="0" indent="0" algn="just">
              <a:buNone/>
            </a:pPr>
            <a:r>
              <a:rPr lang="nl-NL" sz="2000" dirty="0">
                <a:latin typeface="+mj-lt"/>
              </a:rPr>
              <a:t>Hij werkt ook met meer </a:t>
            </a:r>
            <a:r>
              <a:rPr lang="nl-NL" sz="2000" dirty="0" err="1">
                <a:latin typeface="+mj-lt"/>
              </a:rPr>
              <a:t>personen,die</a:t>
            </a:r>
            <a:r>
              <a:rPr lang="nl-NL" sz="2000" dirty="0">
                <a:latin typeface="+mj-lt"/>
              </a:rPr>
              <a:t> geen enkele kunstachtergrond, hebben aan het maken van kunst.</a:t>
            </a:r>
          </a:p>
        </p:txBody>
      </p:sp>
    </p:spTree>
    <p:extLst>
      <p:ext uri="{BB962C8B-B14F-4D97-AF65-F5344CB8AC3E}">
        <p14:creationId xmlns:p14="http://schemas.microsoft.com/office/powerpoint/2010/main" val="2083402023"/>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482F4BC99052A4FA7A439A1726F60B9" ma:contentTypeVersion="7" ma:contentTypeDescription="Een nieuw document maken." ma:contentTypeScope="" ma:versionID="f792259e51675d6957e7ec2ee7a3fdff">
  <xsd:schema xmlns:xsd="http://www.w3.org/2001/XMLSchema" xmlns:xs="http://www.w3.org/2001/XMLSchema" xmlns:p="http://schemas.microsoft.com/office/2006/metadata/properties" xmlns:ns2="1c4f1813-1efd-4eb0-9dc2-ba3f77b0cec5" xmlns:ns3="55d68076-ec5c-44f6-a0c8-d5293178a565" targetNamespace="http://schemas.microsoft.com/office/2006/metadata/properties" ma:root="true" ma:fieldsID="fd65374198092794f16fe6c2fdba855c" ns2:_="" ns3:_="">
    <xsd:import namespace="1c4f1813-1efd-4eb0-9dc2-ba3f77b0cec5"/>
    <xsd:import namespace="55d68076-ec5c-44f6-a0c8-d5293178a56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4f1813-1efd-4eb0-9dc2-ba3f77b0ce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5d68076-ec5c-44f6-a0c8-d5293178a565" elementFormDefault="qualified">
    <xsd:import namespace="http://schemas.microsoft.com/office/2006/documentManagement/types"/>
    <xsd:import namespace="http://schemas.microsoft.com/office/infopath/2007/PartnerControls"/>
    <xsd:element name="SharedWithUsers" ma:index="13"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0C11AC9-E46B-4859-B279-BD09AE80B407}"/>
</file>

<file path=customXml/itemProps2.xml><?xml version="1.0" encoding="utf-8"?>
<ds:datastoreItem xmlns:ds="http://schemas.openxmlformats.org/officeDocument/2006/customXml" ds:itemID="{7541A1DD-1FF3-40D3-B83F-8EA0F2FF336F}">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D2B27B8-7809-4CD7-BFA5-B4AAC7CD68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3015</TotalTime>
  <Words>3011</Words>
  <Application>Microsoft Office PowerPoint</Application>
  <PresentationFormat>Widescreen</PresentationFormat>
  <Paragraphs>184</Paragraphs>
  <Slides>40</Slides>
  <Notes>5</Notes>
  <HiddenSlides>0</HiddenSlides>
  <MMClips>1</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Kantoorthema</vt:lpstr>
      <vt:lpstr>Bron hedendaagse kunst</vt:lpstr>
      <vt:lpstr>Hedendaagse kunst</vt:lpstr>
      <vt:lpstr>Wat is kunst?</vt:lpstr>
      <vt:lpstr>Hieronder een opsomming van kunstuitingen van na 1960</vt:lpstr>
      <vt:lpstr>Slechts een aantal namen van hedendaagse kunstenaars…</vt:lpstr>
      <vt:lpstr>Joseph Beuys Krefeld 1921  Een Duits kunstenaar die als piloot in de oorlog een val maakt vanuit een vliegtuig en terecht kwam in onhergbergzaam gebied. Vet, vilt en hazen boden bescherming en zorgden ervoor dat hij kon overleven. In zijn werk zie je veel kenmerken terug van zijn persoonlijke ervaringen. Joseph Beuys goldt als een van Duitslands grootste kuntenaars. </vt:lpstr>
      <vt:lpstr>Marlene Dumas, Kaapstad 1953</vt:lpstr>
      <vt:lpstr>Beuys installaties, performances en lezingen</vt:lpstr>
      <vt:lpstr>David Bade houdbaarheid van werk? Willemstad, Curacao 1970,</vt:lpstr>
      <vt:lpstr>Rik van Iersel Maastricht 1961</vt:lpstr>
      <vt:lpstr>Erwin Olaf Hilversum 1959.  (eigenlijk Erwin Olaf Springveld)</vt:lpstr>
      <vt:lpstr>Elise van der Linden, Deventer 1983</vt:lpstr>
      <vt:lpstr>Joep van Lieshout, Ravenstein 1963</vt:lpstr>
      <vt:lpstr>David Lynch Missoula, Montana, VS, 1946, </vt:lpstr>
      <vt:lpstr>David Lynch</vt:lpstr>
      <vt:lpstr>Fluxus</vt:lpstr>
      <vt:lpstr>pindakaasvloer van Wim T. Schippers 1965, Fluxus</vt:lpstr>
      <vt:lpstr>Landart</vt:lpstr>
      <vt:lpstr>  Landart   Marinus Boezem Gerry Joe Jordi Huisman Smithson Walter de Maria Christo  </vt:lpstr>
      <vt:lpstr>Minimal art (en arte povera)</vt:lpstr>
      <vt:lpstr>  Minimal Art  Richard Serra Donald Judd Sol Lewitt Robert Morris  </vt:lpstr>
      <vt:lpstr>Damien Hirst, wat moet kunst zijn en wat mag het kosten?</vt:lpstr>
      <vt:lpstr>Damien Hirst</vt:lpstr>
      <vt:lpstr>Kunst ontstaan uit handelingen/schrifttekens</vt:lpstr>
      <vt:lpstr>Body art, Yves Klein Nice, 1928</vt:lpstr>
      <vt:lpstr>Installaties (en environment)</vt:lpstr>
      <vt:lpstr> Graffitikunst, Keith Haring Reading Pennsylvania, 1958 </vt:lpstr>
      <vt:lpstr>Performance, Gilbert and George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Bansky</dc:title>
  <dc:creator>Nol Lucassen</dc:creator>
  <cp:lastModifiedBy>Lucassen, AM (Nol)</cp:lastModifiedBy>
  <cp:revision>55</cp:revision>
  <dcterms:created xsi:type="dcterms:W3CDTF">2019-05-02T18:30:43Z</dcterms:created>
  <dcterms:modified xsi:type="dcterms:W3CDTF">2019-05-20T08:40:17Z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0x0101002482F4BC99052A4FA7A439A1726F60B9</vt:lpwstr>
  </property>
</Properties>
</file>