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1" r:id="rId15"/>
    <p:sldId id="270" r:id="rId16"/>
    <p:sldId id="272"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67" d="100"/>
          <a:sy n="67" d="100"/>
        </p:scale>
        <p:origin x="56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nl-NL"/>
              <a:t>Klik om de stijl te bewerken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5/8/2020</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‹nr.›</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5/8/2020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nl-NL"/>
              <a:t>Klik om de stijl te bewerken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nl-NL"/>
              <a:t>Klik om de stijl te bewerken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nl-NL"/>
              <a:t>Klik om de stijl te bewerken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nl-NL"/>
              <a:t>Klik om de stijl te bewerken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nl-NL"/>
              <a:t>Klik om de stijl te bewerken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5/8/2020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5/8/2020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nl-NL"/>
              <a:t>Klik om de stijl te bewerken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5/8/2020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nl-NL"/>
              <a:t>Klik om de stijl te bewerken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5/8/2020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5/8/2020</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8.jpg"/><Relationship Id="rId7" Type="http://schemas.openxmlformats.org/officeDocument/2006/relationships/image" Target="../media/image12.jpeg"/><Relationship Id="rId2" Type="http://schemas.openxmlformats.org/officeDocument/2006/relationships/image" Target="../media/image7.jpg"/><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jpg"/><Relationship Id="rId10" Type="http://schemas.openxmlformats.org/officeDocument/2006/relationships/image" Target="../media/image15.png"/><Relationship Id="rId4" Type="http://schemas.openxmlformats.org/officeDocument/2006/relationships/image" Target="../media/image9.jpg"/><Relationship Id="rId9" Type="http://schemas.openxmlformats.org/officeDocument/2006/relationships/image" Target="../media/image1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692398" y="1871131"/>
            <a:ext cx="6815669" cy="1182965"/>
          </a:xfrm>
        </p:spPr>
        <p:txBody>
          <a:bodyPr/>
          <a:lstStyle/>
          <a:p>
            <a:r>
              <a:rPr lang="en-US" dirty="0"/>
              <a:t>Character</a:t>
            </a:r>
            <a:endParaRPr lang="nl-NL" dirty="0"/>
          </a:p>
        </p:txBody>
      </p:sp>
      <p:sp>
        <p:nvSpPr>
          <p:cNvPr id="3" name="Ondertitel 2"/>
          <p:cNvSpPr>
            <a:spLocks noGrp="1"/>
          </p:cNvSpPr>
          <p:nvPr>
            <p:ph type="subTitle" idx="1"/>
          </p:nvPr>
        </p:nvSpPr>
        <p:spPr/>
        <p:txBody>
          <a:bodyPr>
            <a:normAutofit/>
          </a:bodyPr>
          <a:lstStyle/>
          <a:p>
            <a:r>
              <a:rPr lang="en-US" sz="1600" dirty="0"/>
              <a:t>Good writers create characters that jump off the page, some living in our memories forever. This course explores two different ways to think about fictional characters</a:t>
            </a:r>
          </a:p>
          <a:p>
            <a:pPr marL="457200" indent="-457200">
              <a:buAutoNum type="arabicParenR"/>
            </a:pPr>
            <a:r>
              <a:rPr lang="en-US" sz="1600" dirty="0"/>
              <a:t>how they resemble real people and </a:t>
            </a:r>
          </a:p>
          <a:p>
            <a:pPr marL="457200" indent="-457200">
              <a:buAutoNum type="arabicParenR"/>
            </a:pPr>
            <a:r>
              <a:rPr lang="en-US" sz="1600" dirty="0"/>
              <a:t> how authors develop them as fictional people.</a:t>
            </a:r>
            <a:endParaRPr lang="nl-NL" sz="1600" dirty="0"/>
          </a:p>
        </p:txBody>
      </p:sp>
    </p:spTree>
    <p:extLst>
      <p:ext uri="{BB962C8B-B14F-4D97-AF65-F5344CB8AC3E}">
        <p14:creationId xmlns:p14="http://schemas.microsoft.com/office/powerpoint/2010/main" val="7682759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Characters and what others say</a:t>
            </a:r>
            <a:endParaRPr lang="nl-NL" dirty="0"/>
          </a:p>
        </p:txBody>
      </p:sp>
      <p:sp>
        <p:nvSpPr>
          <p:cNvPr id="3" name="Tijdelijke aanduiding voor inhoud 2"/>
          <p:cNvSpPr>
            <a:spLocks noGrp="1"/>
          </p:cNvSpPr>
          <p:nvPr>
            <p:ph idx="1"/>
          </p:nvPr>
        </p:nvSpPr>
        <p:spPr/>
        <p:txBody>
          <a:bodyPr>
            <a:normAutofit lnSpcReduction="10000"/>
          </a:bodyPr>
          <a:lstStyle/>
          <a:p>
            <a:r>
              <a:rPr lang="en-US" dirty="0"/>
              <a:t>Opinions of one character about an other can be a valuable source of information. But what </a:t>
            </a:r>
            <a:r>
              <a:rPr lang="en-US" dirty="0">
                <a:solidFill>
                  <a:srgbClr val="FF0000"/>
                </a:solidFill>
              </a:rPr>
              <a:t>others say </a:t>
            </a:r>
            <a:r>
              <a:rPr lang="en-US" dirty="0"/>
              <a:t>about someone must be carefully vetted. Are the opinions . . .</a:t>
            </a:r>
          </a:p>
          <a:p>
            <a:endParaRPr lang="en-US" dirty="0"/>
          </a:p>
          <a:p>
            <a:pPr marL="914400" lvl="2" indent="0">
              <a:buNone/>
            </a:pPr>
            <a:r>
              <a:rPr lang="en-US" sz="2400" dirty="0"/>
              <a:t>• From a trusted or unreliable source?</a:t>
            </a:r>
            <a:br>
              <a:rPr lang="en-US" sz="2400" dirty="0"/>
            </a:br>
            <a:r>
              <a:rPr lang="en-US" sz="2400" dirty="0"/>
              <a:t>• Based on complete or only partial information?</a:t>
            </a:r>
            <a:br>
              <a:rPr lang="en-US" sz="2400" dirty="0"/>
            </a:br>
            <a:r>
              <a:rPr lang="en-US" sz="2400" dirty="0"/>
              <a:t>• Objective or biased?</a:t>
            </a:r>
            <a:br>
              <a:rPr lang="en-US" sz="2400" dirty="0"/>
            </a:br>
            <a:r>
              <a:rPr lang="en-US" sz="2400" dirty="0"/>
              <a:t>• Rational or emotional (perhaps resentment or blind devotion)?</a:t>
            </a:r>
          </a:p>
          <a:p>
            <a:endParaRPr lang="nl-NL" dirty="0"/>
          </a:p>
        </p:txBody>
      </p:sp>
    </p:spTree>
    <p:extLst>
      <p:ext uri="{BB962C8B-B14F-4D97-AF65-F5344CB8AC3E}">
        <p14:creationId xmlns:p14="http://schemas.microsoft.com/office/powerpoint/2010/main" val="39790902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solidFill>
                  <a:srgbClr val="008080"/>
                </a:solidFill>
              </a:rPr>
              <a:t>How are </a:t>
            </a:r>
            <a:r>
              <a:rPr lang="nl-NL" dirty="0" err="1">
                <a:solidFill>
                  <a:srgbClr val="008080"/>
                </a:solidFill>
              </a:rPr>
              <a:t>characters</a:t>
            </a:r>
            <a:r>
              <a:rPr lang="nl-NL" dirty="0">
                <a:solidFill>
                  <a:srgbClr val="008080"/>
                </a:solidFill>
              </a:rPr>
              <a:t> </a:t>
            </a:r>
            <a:r>
              <a:rPr lang="nl-NL" dirty="0" err="1">
                <a:solidFill>
                  <a:srgbClr val="008080"/>
                </a:solidFill>
              </a:rPr>
              <a:t>created</a:t>
            </a:r>
            <a:r>
              <a:rPr lang="nl-NL" dirty="0">
                <a:solidFill>
                  <a:srgbClr val="008080"/>
                </a:solidFill>
              </a:rPr>
              <a:t>?</a:t>
            </a:r>
          </a:p>
        </p:txBody>
      </p:sp>
      <p:sp>
        <p:nvSpPr>
          <p:cNvPr id="3" name="Tijdelijke aanduiding voor inhoud 2"/>
          <p:cNvSpPr>
            <a:spLocks noGrp="1"/>
          </p:cNvSpPr>
          <p:nvPr>
            <p:ph idx="1"/>
          </p:nvPr>
        </p:nvSpPr>
        <p:spPr/>
        <p:txBody>
          <a:bodyPr>
            <a:normAutofit/>
          </a:bodyPr>
          <a:lstStyle/>
          <a:p>
            <a:pPr marL="457200" lvl="1" indent="0">
              <a:buNone/>
            </a:pPr>
            <a:r>
              <a:rPr lang="en-US" sz="3000" dirty="0"/>
              <a:t>Characterization is the </a:t>
            </a:r>
            <a:r>
              <a:rPr lang="en-US" sz="3000" dirty="0">
                <a:solidFill>
                  <a:srgbClr val="008080"/>
                </a:solidFill>
              </a:rPr>
              <a:t>process of developing characters</a:t>
            </a:r>
            <a:r>
              <a:rPr lang="en-US" sz="3000" dirty="0"/>
              <a:t>. An author considers several factors:</a:t>
            </a:r>
          </a:p>
          <a:p>
            <a:pPr marL="914400" lvl="2" indent="0">
              <a:buNone/>
            </a:pPr>
            <a:br>
              <a:rPr lang="en-US" dirty="0"/>
            </a:br>
            <a:br>
              <a:rPr lang="en-US" dirty="0"/>
            </a:br>
            <a:r>
              <a:rPr lang="en-US" sz="2400" dirty="0"/>
              <a:t>1 How should readers learn about characters?</a:t>
            </a:r>
            <a:br>
              <a:rPr lang="en-US" sz="2400" dirty="0"/>
            </a:br>
            <a:r>
              <a:rPr lang="en-US" sz="2400" dirty="0"/>
              <a:t>2 How convincing should they be?</a:t>
            </a:r>
            <a:br>
              <a:rPr lang="en-US" sz="2400" dirty="0"/>
            </a:br>
            <a:r>
              <a:rPr lang="en-US" sz="2400" dirty="0"/>
              <a:t>3 How fully developed should they be?</a:t>
            </a:r>
            <a:br>
              <a:rPr lang="en-US" sz="2400" dirty="0"/>
            </a:br>
            <a:r>
              <a:rPr lang="en-US" sz="2400" dirty="0"/>
              <a:t>4 Should they change or grow over the course of the story?</a:t>
            </a:r>
          </a:p>
          <a:p>
            <a:endParaRPr lang="nl-NL" dirty="0"/>
          </a:p>
        </p:txBody>
      </p:sp>
    </p:spTree>
    <p:extLst>
      <p:ext uri="{BB962C8B-B14F-4D97-AF65-F5344CB8AC3E}">
        <p14:creationId xmlns:p14="http://schemas.microsoft.com/office/powerpoint/2010/main" val="4029679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BFB47A-769E-49AC-8931-11E6658633C3}"/>
              </a:ext>
            </a:extLst>
          </p:cNvPr>
          <p:cNvSpPr>
            <a:spLocks noGrp="1"/>
          </p:cNvSpPr>
          <p:nvPr>
            <p:ph type="title"/>
          </p:nvPr>
        </p:nvSpPr>
        <p:spPr/>
        <p:txBody>
          <a:bodyPr>
            <a:normAutofit fontScale="90000"/>
          </a:bodyPr>
          <a:lstStyle/>
          <a:p>
            <a:r>
              <a:rPr lang="en-US" dirty="0"/>
              <a:t>How do </a:t>
            </a:r>
            <a:r>
              <a:rPr lang="en-US" dirty="0">
                <a:solidFill>
                  <a:srgbClr val="008080"/>
                </a:solidFill>
              </a:rPr>
              <a:t>readers learn </a:t>
            </a:r>
            <a:r>
              <a:rPr lang="en-US" dirty="0"/>
              <a:t>about characters? The author can choose two basic methods:</a:t>
            </a:r>
            <a:endParaRPr lang="nl-NL" dirty="0"/>
          </a:p>
        </p:txBody>
      </p:sp>
      <p:sp>
        <p:nvSpPr>
          <p:cNvPr id="3" name="Tijdelijke aanduiding voor inhoud 2">
            <a:extLst>
              <a:ext uri="{FF2B5EF4-FFF2-40B4-BE49-F238E27FC236}">
                <a16:creationId xmlns:a16="http://schemas.microsoft.com/office/drawing/2014/main" id="{CA9A76D0-4C60-4EFF-9583-B51D44BDB706}"/>
              </a:ext>
            </a:extLst>
          </p:cNvPr>
          <p:cNvSpPr>
            <a:spLocks noGrp="1"/>
          </p:cNvSpPr>
          <p:nvPr>
            <p:ph sz="half" idx="1"/>
          </p:nvPr>
        </p:nvSpPr>
        <p:spPr>
          <a:xfrm>
            <a:off x="1298448" y="2876550"/>
            <a:ext cx="4718304" cy="2993898"/>
          </a:xfrm>
        </p:spPr>
        <p:txBody>
          <a:bodyPr/>
          <a:lstStyle/>
          <a:p>
            <a:r>
              <a:rPr lang="en-US" b="1" i="1" dirty="0">
                <a:solidFill>
                  <a:srgbClr val="008080"/>
                </a:solidFill>
              </a:rPr>
              <a:t>Direct</a:t>
            </a:r>
            <a:r>
              <a:rPr lang="en-US" dirty="0">
                <a:solidFill>
                  <a:srgbClr val="008080"/>
                </a:solidFill>
              </a:rPr>
              <a:t>: </a:t>
            </a:r>
            <a:r>
              <a:rPr lang="en-US" dirty="0"/>
              <a:t>a narrator tells us directly about a character's internal and external make- up. The narrator may perch inside a character's mind, outside (close by), or both.</a:t>
            </a:r>
            <a:endParaRPr lang="nl-NL" dirty="0"/>
          </a:p>
        </p:txBody>
      </p:sp>
      <p:sp>
        <p:nvSpPr>
          <p:cNvPr id="4" name="Tijdelijke aanduiding voor inhoud 3">
            <a:extLst>
              <a:ext uri="{FF2B5EF4-FFF2-40B4-BE49-F238E27FC236}">
                <a16:creationId xmlns:a16="http://schemas.microsoft.com/office/drawing/2014/main" id="{B2131EF2-9D2B-4AC0-B303-8CF19339016E}"/>
              </a:ext>
            </a:extLst>
          </p:cNvPr>
          <p:cNvSpPr>
            <a:spLocks noGrp="1"/>
          </p:cNvSpPr>
          <p:nvPr>
            <p:ph sz="half" idx="2"/>
          </p:nvPr>
        </p:nvSpPr>
        <p:spPr>
          <a:xfrm>
            <a:off x="6181344" y="2876548"/>
            <a:ext cx="4718304" cy="2993899"/>
          </a:xfrm>
        </p:spPr>
        <p:txBody>
          <a:bodyPr/>
          <a:lstStyle/>
          <a:p>
            <a:r>
              <a:rPr lang="en-US" b="1" i="1" dirty="0">
                <a:solidFill>
                  <a:srgbClr val="008080"/>
                </a:solidFill>
              </a:rPr>
              <a:t>Indirect</a:t>
            </a:r>
            <a:r>
              <a:rPr lang="en-US" dirty="0">
                <a:solidFill>
                  <a:srgbClr val="008080"/>
                </a:solidFill>
              </a:rPr>
              <a:t>: </a:t>
            </a:r>
            <a:r>
              <a:rPr lang="en-US" dirty="0"/>
              <a:t>no narrator. Readers access characters externally: we know them only from their words, actions or what other characters say about them.</a:t>
            </a:r>
            <a:endParaRPr lang="nl-NL" dirty="0"/>
          </a:p>
        </p:txBody>
      </p:sp>
    </p:spTree>
    <p:extLst>
      <p:ext uri="{BB962C8B-B14F-4D97-AF65-F5344CB8AC3E}">
        <p14:creationId xmlns:p14="http://schemas.microsoft.com/office/powerpoint/2010/main" val="17350032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A90E40-874C-483F-A890-8CF952661832}"/>
              </a:ext>
            </a:extLst>
          </p:cNvPr>
          <p:cNvSpPr>
            <a:spLocks noGrp="1"/>
          </p:cNvSpPr>
          <p:nvPr>
            <p:ph type="title"/>
          </p:nvPr>
        </p:nvSpPr>
        <p:spPr/>
        <p:txBody>
          <a:bodyPr>
            <a:noAutofit/>
          </a:bodyPr>
          <a:lstStyle/>
          <a:p>
            <a:r>
              <a:rPr lang="en-US" sz="3600" b="1" dirty="0">
                <a:solidFill>
                  <a:srgbClr val="008080"/>
                </a:solidFill>
              </a:rPr>
              <a:t>How convincing</a:t>
            </a:r>
            <a:r>
              <a:rPr lang="en-US" sz="3600" dirty="0">
                <a:solidFill>
                  <a:srgbClr val="008080"/>
                </a:solidFill>
              </a:rPr>
              <a:t> </a:t>
            </a:r>
            <a:r>
              <a:rPr lang="en-US" sz="3600" dirty="0"/>
              <a:t>are characters? To create believable characters, writers must make them . . .</a:t>
            </a:r>
            <a:endParaRPr lang="nl-NL" sz="3600" dirty="0"/>
          </a:p>
        </p:txBody>
      </p:sp>
      <p:sp>
        <p:nvSpPr>
          <p:cNvPr id="3" name="Tijdelijke aanduiding voor inhoud 2">
            <a:extLst>
              <a:ext uri="{FF2B5EF4-FFF2-40B4-BE49-F238E27FC236}">
                <a16:creationId xmlns:a16="http://schemas.microsoft.com/office/drawing/2014/main" id="{F4A622F9-5C19-4DF0-8105-38D06371CA88}"/>
              </a:ext>
            </a:extLst>
          </p:cNvPr>
          <p:cNvSpPr>
            <a:spLocks noGrp="1"/>
          </p:cNvSpPr>
          <p:nvPr>
            <p:ph idx="1"/>
          </p:nvPr>
        </p:nvSpPr>
        <p:spPr/>
        <p:txBody>
          <a:bodyPr/>
          <a:lstStyle/>
          <a:p>
            <a:r>
              <a:rPr lang="en-US" sz="3600" b="1" i="1" dirty="0">
                <a:solidFill>
                  <a:srgbClr val="008080"/>
                </a:solidFill>
              </a:rPr>
              <a:t>Consistent</a:t>
            </a:r>
            <a:r>
              <a:rPr lang="en-US" sz="3600" b="1" i="1" dirty="0"/>
              <a:t> </a:t>
            </a:r>
            <a:r>
              <a:rPr lang="en-US" sz="3600" dirty="0"/>
              <a:t>— in behavior and motivations.</a:t>
            </a:r>
            <a:br>
              <a:rPr lang="en-US" sz="3600" dirty="0"/>
            </a:br>
            <a:r>
              <a:rPr lang="en-US" sz="3600" b="1" i="1" dirty="0">
                <a:solidFill>
                  <a:srgbClr val="008080"/>
                </a:solidFill>
              </a:rPr>
              <a:t>Cohesive</a:t>
            </a:r>
            <a:r>
              <a:rPr lang="en-US" sz="3600" dirty="0"/>
              <a:t> — in overall psychological makeup.</a:t>
            </a:r>
          </a:p>
          <a:p>
            <a:endParaRPr lang="en-US" dirty="0"/>
          </a:p>
          <a:p>
            <a:r>
              <a:rPr lang="en-US" b="1" dirty="0"/>
              <a:t>Even characters</a:t>
            </a:r>
            <a:r>
              <a:rPr lang="en-US" dirty="0"/>
              <a:t> who behave erratically, who seem inconsistent, should still be cohesive (whole). Their erratic behavior should be part of their overall psychological make-up.</a:t>
            </a:r>
            <a:endParaRPr lang="nl-NL" dirty="0"/>
          </a:p>
        </p:txBody>
      </p:sp>
    </p:spTree>
    <p:extLst>
      <p:ext uri="{BB962C8B-B14F-4D97-AF65-F5344CB8AC3E}">
        <p14:creationId xmlns:p14="http://schemas.microsoft.com/office/powerpoint/2010/main" val="7868962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F7F6CF-D082-486E-873F-BAB931AB18CE}"/>
              </a:ext>
            </a:extLst>
          </p:cNvPr>
          <p:cNvSpPr>
            <a:spLocks noGrp="1"/>
          </p:cNvSpPr>
          <p:nvPr>
            <p:ph type="title"/>
          </p:nvPr>
        </p:nvSpPr>
        <p:spPr>
          <a:xfrm>
            <a:off x="1295401" y="982132"/>
            <a:ext cx="9601196" cy="1303867"/>
          </a:xfrm>
        </p:spPr>
        <p:txBody>
          <a:bodyPr>
            <a:noAutofit/>
          </a:bodyPr>
          <a:lstStyle/>
          <a:p>
            <a:r>
              <a:rPr lang="en-US" sz="3600" dirty="0"/>
              <a:t>To what degree does a character </a:t>
            </a:r>
            <a:r>
              <a:rPr lang="en-US" sz="3600" b="1" dirty="0">
                <a:solidFill>
                  <a:srgbClr val="008080"/>
                </a:solidFill>
              </a:rPr>
              <a:t>change or grow </a:t>
            </a:r>
            <a:r>
              <a:rPr lang="en-US" sz="3600" dirty="0"/>
              <a:t>by the end of the story? Writers can create . . .</a:t>
            </a:r>
            <a:endParaRPr lang="nl-NL" sz="3600" dirty="0"/>
          </a:p>
        </p:txBody>
      </p:sp>
      <p:sp>
        <p:nvSpPr>
          <p:cNvPr id="3" name="Tijdelijke aanduiding voor inhoud 2">
            <a:extLst>
              <a:ext uri="{FF2B5EF4-FFF2-40B4-BE49-F238E27FC236}">
                <a16:creationId xmlns:a16="http://schemas.microsoft.com/office/drawing/2014/main" id="{30FFE3EF-BA99-4C5A-B1D8-2496729DC383}"/>
              </a:ext>
            </a:extLst>
          </p:cNvPr>
          <p:cNvSpPr>
            <a:spLocks noGrp="1"/>
          </p:cNvSpPr>
          <p:nvPr>
            <p:ph idx="1"/>
          </p:nvPr>
        </p:nvSpPr>
        <p:spPr/>
        <p:txBody>
          <a:bodyPr>
            <a:normAutofit fontScale="92500"/>
          </a:bodyPr>
          <a:lstStyle/>
          <a:p>
            <a:r>
              <a:rPr lang="en-US" sz="3200" b="1" i="1" dirty="0">
                <a:solidFill>
                  <a:srgbClr val="008080"/>
                </a:solidFill>
              </a:rPr>
              <a:t>Dynamic characters</a:t>
            </a:r>
            <a:r>
              <a:rPr lang="en-US" sz="3200" dirty="0">
                <a:solidFill>
                  <a:srgbClr val="008080"/>
                </a:solidFill>
              </a:rPr>
              <a:t> </a:t>
            </a:r>
            <a:r>
              <a:rPr lang="en-US" sz="3200" dirty="0"/>
              <a:t>who change—by learning a life lesson or growing in some way by the end.</a:t>
            </a:r>
            <a:br>
              <a:rPr lang="en-US" sz="3200" dirty="0"/>
            </a:br>
            <a:r>
              <a:rPr lang="en-US" sz="3200" b="1" i="1" dirty="0">
                <a:solidFill>
                  <a:srgbClr val="008080"/>
                </a:solidFill>
              </a:rPr>
              <a:t>Static characters</a:t>
            </a:r>
            <a:r>
              <a:rPr lang="en-US" sz="3200" dirty="0">
                <a:solidFill>
                  <a:srgbClr val="008080"/>
                </a:solidFill>
              </a:rPr>
              <a:t> </a:t>
            </a:r>
            <a:r>
              <a:rPr lang="en-US" sz="3200" dirty="0"/>
              <a:t>who remain unchanged at the story's end.</a:t>
            </a:r>
          </a:p>
          <a:p>
            <a:endParaRPr lang="en-US" dirty="0"/>
          </a:p>
          <a:p>
            <a:r>
              <a:rPr lang="en-US" b="1" dirty="0"/>
              <a:t>Authors</a:t>
            </a:r>
            <a:r>
              <a:rPr lang="en-US" dirty="0"/>
              <a:t> create both dynamic and static characters in the same story. The protagonist (primary character) changes while secondary characters usually remain unchanged.</a:t>
            </a:r>
            <a:endParaRPr lang="nl-NL" dirty="0"/>
          </a:p>
        </p:txBody>
      </p:sp>
    </p:spTree>
    <p:extLst>
      <p:ext uri="{BB962C8B-B14F-4D97-AF65-F5344CB8AC3E}">
        <p14:creationId xmlns:p14="http://schemas.microsoft.com/office/powerpoint/2010/main" val="25908444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4D1F97-1FF6-428C-A099-1578DE9172E5}"/>
              </a:ext>
            </a:extLst>
          </p:cNvPr>
          <p:cNvSpPr>
            <a:spLocks noGrp="1"/>
          </p:cNvSpPr>
          <p:nvPr>
            <p:ph type="title"/>
          </p:nvPr>
        </p:nvSpPr>
        <p:spPr/>
        <p:txBody>
          <a:bodyPr>
            <a:noAutofit/>
          </a:bodyPr>
          <a:lstStyle/>
          <a:p>
            <a:r>
              <a:rPr lang="en-US" sz="3200" b="1" dirty="0">
                <a:solidFill>
                  <a:srgbClr val="008080"/>
                </a:solidFill>
              </a:rPr>
              <a:t>How developed</a:t>
            </a:r>
            <a:r>
              <a:rPr lang="en-US" sz="3200" dirty="0">
                <a:solidFill>
                  <a:srgbClr val="008080"/>
                </a:solidFill>
              </a:rPr>
              <a:t> </a:t>
            </a:r>
            <a:r>
              <a:rPr lang="en-US" sz="3200" dirty="0"/>
              <a:t>are the characters? Writers must decide how much complexity to give them—which is often referred to as "shape."</a:t>
            </a:r>
            <a:endParaRPr lang="nl-NL" sz="3200" dirty="0"/>
          </a:p>
        </p:txBody>
      </p:sp>
      <p:sp>
        <p:nvSpPr>
          <p:cNvPr id="3" name="Tijdelijke aanduiding voor inhoud 2">
            <a:extLst>
              <a:ext uri="{FF2B5EF4-FFF2-40B4-BE49-F238E27FC236}">
                <a16:creationId xmlns:a16="http://schemas.microsoft.com/office/drawing/2014/main" id="{318A9A92-180E-423B-8B38-2E59C53DC1C2}"/>
              </a:ext>
            </a:extLst>
          </p:cNvPr>
          <p:cNvSpPr>
            <a:spLocks noGrp="1"/>
          </p:cNvSpPr>
          <p:nvPr>
            <p:ph idx="1"/>
          </p:nvPr>
        </p:nvSpPr>
        <p:spPr>
          <a:xfrm>
            <a:off x="1295401" y="3076574"/>
            <a:ext cx="9601196" cy="2799293"/>
          </a:xfrm>
        </p:spPr>
        <p:txBody>
          <a:bodyPr/>
          <a:lstStyle/>
          <a:p>
            <a:r>
              <a:rPr lang="en-US" b="1" i="1" dirty="0">
                <a:solidFill>
                  <a:srgbClr val="008080"/>
                </a:solidFill>
              </a:rPr>
              <a:t>Round characters</a:t>
            </a:r>
            <a:r>
              <a:rPr lang="en-US" dirty="0"/>
              <a:t>—fully developed; emotionally and psychologically complex.</a:t>
            </a:r>
            <a:br>
              <a:rPr lang="en-US" dirty="0"/>
            </a:br>
            <a:r>
              <a:rPr lang="en-US" b="1" i="1" dirty="0">
                <a:solidFill>
                  <a:srgbClr val="008080"/>
                </a:solidFill>
              </a:rPr>
              <a:t>Flat characters</a:t>
            </a:r>
            <a:r>
              <a:rPr lang="en-US" dirty="0"/>
              <a:t>—one dimensional; little or no emotional or psychological depth.</a:t>
            </a:r>
            <a:br>
              <a:rPr lang="en-US" dirty="0"/>
            </a:br>
            <a:r>
              <a:rPr lang="en-US" b="1" i="1" dirty="0">
                <a:solidFill>
                  <a:srgbClr val="008080"/>
                </a:solidFill>
              </a:rPr>
              <a:t>Stock characters</a:t>
            </a:r>
            <a:r>
              <a:rPr lang="en-US" dirty="0"/>
              <a:t>—stereotypes, even caricatures (wise old man, clever servant, rich wastrel, naive ingenue); no development.</a:t>
            </a:r>
            <a:endParaRPr lang="nl-NL" dirty="0"/>
          </a:p>
        </p:txBody>
      </p:sp>
    </p:spTree>
    <p:extLst>
      <p:ext uri="{BB962C8B-B14F-4D97-AF65-F5344CB8AC3E}">
        <p14:creationId xmlns:p14="http://schemas.microsoft.com/office/powerpoint/2010/main" val="20585819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0756C6-360C-4AF1-9259-26DC7D38BC7E}"/>
              </a:ext>
            </a:extLst>
          </p:cNvPr>
          <p:cNvSpPr>
            <a:spLocks noGrp="1"/>
          </p:cNvSpPr>
          <p:nvPr>
            <p:ph type="title"/>
          </p:nvPr>
        </p:nvSpPr>
        <p:spPr/>
        <p:txBody>
          <a:bodyPr/>
          <a:lstStyle/>
          <a:p>
            <a:r>
              <a:rPr lang="nl-NL" b="1" dirty="0" err="1"/>
              <a:t>Characters</a:t>
            </a:r>
            <a:r>
              <a:rPr lang="nl-NL" b="1" dirty="0"/>
              <a:t>—a summary</a:t>
            </a:r>
            <a:endParaRPr lang="nl-NL" dirty="0"/>
          </a:p>
        </p:txBody>
      </p:sp>
      <p:sp>
        <p:nvSpPr>
          <p:cNvPr id="3" name="Tijdelijke aanduiding voor inhoud 2">
            <a:extLst>
              <a:ext uri="{FF2B5EF4-FFF2-40B4-BE49-F238E27FC236}">
                <a16:creationId xmlns:a16="http://schemas.microsoft.com/office/drawing/2014/main" id="{5B89D4AC-13D5-4F99-AA85-24C338B93340}"/>
              </a:ext>
            </a:extLst>
          </p:cNvPr>
          <p:cNvSpPr>
            <a:spLocks noGrp="1"/>
          </p:cNvSpPr>
          <p:nvPr>
            <p:ph idx="1"/>
          </p:nvPr>
        </p:nvSpPr>
        <p:spPr/>
        <p:txBody>
          <a:bodyPr>
            <a:normAutofit fontScale="92500" lnSpcReduction="20000"/>
          </a:bodyPr>
          <a:lstStyle/>
          <a:p>
            <a:r>
              <a:rPr lang="en-US" b="1" dirty="0"/>
              <a:t>We talk about</a:t>
            </a:r>
            <a:r>
              <a:rPr lang="en-US" dirty="0"/>
              <a:t> characters in two ways:</a:t>
            </a:r>
            <a:br>
              <a:rPr lang="en-US" dirty="0"/>
            </a:br>
            <a:br>
              <a:rPr lang="en-US" dirty="0">
                <a:solidFill>
                  <a:srgbClr val="FF0000"/>
                </a:solidFill>
              </a:rPr>
            </a:br>
            <a:r>
              <a:rPr lang="en-US" b="1" i="1" dirty="0">
                <a:solidFill>
                  <a:srgbClr val="FF0000"/>
                </a:solidFill>
              </a:rPr>
              <a:t>1. As real people</a:t>
            </a:r>
            <a:br>
              <a:rPr lang="en-US" dirty="0"/>
            </a:br>
            <a:r>
              <a:rPr lang="en-US" dirty="0"/>
              <a:t>We discuss characters in the same way we do real people. We observe and interpret their words, actions, appearances, and background, as well as what others say about them.</a:t>
            </a:r>
            <a:br>
              <a:rPr lang="en-US" dirty="0"/>
            </a:br>
            <a:br>
              <a:rPr lang="en-US" dirty="0"/>
            </a:br>
            <a:r>
              <a:rPr lang="en-US" b="1" i="1" dirty="0">
                <a:solidFill>
                  <a:srgbClr val="008080"/>
                </a:solidFill>
              </a:rPr>
              <a:t>2. As fictional creations</a:t>
            </a:r>
            <a:br>
              <a:rPr lang="en-US" dirty="0"/>
            </a:br>
            <a:r>
              <a:rPr lang="en-US" dirty="0"/>
              <a:t>We look at characterization—the process authors use to create their characters. Are characters presented directly or indirectly? Are they convincing? Are they developed? Do they change by the end of the story?</a:t>
            </a:r>
            <a:endParaRPr lang="nl-NL" dirty="0"/>
          </a:p>
        </p:txBody>
      </p:sp>
    </p:spTree>
    <p:extLst>
      <p:ext uri="{BB962C8B-B14F-4D97-AF65-F5344CB8AC3E}">
        <p14:creationId xmlns:p14="http://schemas.microsoft.com/office/powerpoint/2010/main" val="996379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Character</a:t>
            </a:r>
            <a:endParaRPr lang="nl-NL" dirty="0"/>
          </a:p>
        </p:txBody>
      </p:sp>
      <p:sp>
        <p:nvSpPr>
          <p:cNvPr id="3" name="Tijdelijke aanduiding voor inhoud 2"/>
          <p:cNvSpPr>
            <a:spLocks noGrp="1"/>
          </p:cNvSpPr>
          <p:nvPr>
            <p:ph idx="1"/>
          </p:nvPr>
        </p:nvSpPr>
        <p:spPr/>
        <p:txBody>
          <a:bodyPr/>
          <a:lstStyle/>
          <a:p>
            <a:r>
              <a:rPr lang="en-US" dirty="0">
                <a:solidFill>
                  <a:schemeClr val="accent6">
                    <a:lumMod val="50000"/>
                  </a:schemeClr>
                </a:solidFill>
              </a:rPr>
              <a:t>The most pleasurable part </a:t>
            </a:r>
            <a:r>
              <a:rPr lang="en-US" dirty="0"/>
              <a:t>of reading fiction is the </a:t>
            </a:r>
            <a:r>
              <a:rPr lang="en-US" dirty="0">
                <a:solidFill>
                  <a:srgbClr val="FF0000"/>
                </a:solidFill>
              </a:rPr>
              <a:t>chance to meet people </a:t>
            </a:r>
            <a:r>
              <a:rPr lang="en-US" dirty="0"/>
              <a:t>who make us privy to their inner lives and to revealing situations.</a:t>
            </a:r>
            <a:endParaRPr lang="nl-NL" dirty="0"/>
          </a:p>
        </p:txBody>
      </p:sp>
    </p:spTree>
    <p:extLst>
      <p:ext uri="{BB962C8B-B14F-4D97-AF65-F5344CB8AC3E}">
        <p14:creationId xmlns:p14="http://schemas.microsoft.com/office/powerpoint/2010/main" val="19112723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277171" y="2556932"/>
            <a:ext cx="5235893" cy="3318936"/>
          </a:xfrm>
        </p:spPr>
        <p:txBody>
          <a:bodyPr/>
          <a:lstStyle/>
          <a:p>
            <a:r>
              <a:rPr lang="en-US" dirty="0">
                <a:solidFill>
                  <a:schemeClr val="accent6">
                    <a:lumMod val="50000"/>
                  </a:schemeClr>
                </a:solidFill>
              </a:rPr>
              <a:t>Life itself </a:t>
            </a:r>
            <a:r>
              <a:rPr lang="en-US" dirty="0"/>
              <a:t>can't possibly offer the variety of personalities that fiction can. Through books we are able to meet characters across vast distances in time and space.</a:t>
            </a:r>
            <a:endParaRPr lang="nl-NL" dirty="0"/>
          </a:p>
        </p:txBody>
      </p:sp>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470" y="880681"/>
            <a:ext cx="2390775" cy="1914525"/>
          </a:xfrm>
          <a:prstGeom prst="rect">
            <a:avLst/>
          </a:prstGeom>
        </p:spPr>
      </p:pic>
      <p:pic>
        <p:nvPicPr>
          <p:cNvPr id="7" name="Afbeelding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54996" y="818417"/>
            <a:ext cx="2738624" cy="1976789"/>
          </a:xfrm>
          <a:prstGeom prst="rect">
            <a:avLst/>
          </a:prstGeom>
        </p:spPr>
      </p:pic>
      <p:pic>
        <p:nvPicPr>
          <p:cNvPr id="9" name="Afbeelding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06914" y="2896657"/>
            <a:ext cx="2010386" cy="2979211"/>
          </a:xfrm>
          <a:prstGeom prst="rect">
            <a:avLst/>
          </a:prstGeom>
        </p:spPr>
      </p:pic>
      <p:pic>
        <p:nvPicPr>
          <p:cNvPr id="10" name="Afbeelding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0800000" flipV="1">
            <a:off x="6542168" y="4471457"/>
            <a:ext cx="2805667" cy="1578188"/>
          </a:xfrm>
          <a:prstGeom prst="rect">
            <a:avLst/>
          </a:prstGeom>
        </p:spPr>
      </p:pic>
      <p:pic>
        <p:nvPicPr>
          <p:cNvPr id="11" name="Afbeelding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58303" y="4471457"/>
            <a:ext cx="1978867" cy="1591438"/>
          </a:xfrm>
          <a:prstGeom prst="rect">
            <a:avLst/>
          </a:prstGeom>
        </p:spPr>
      </p:pic>
      <p:pic>
        <p:nvPicPr>
          <p:cNvPr id="12" name="Afbeelding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86177" y="652082"/>
            <a:ext cx="2052896" cy="1792105"/>
          </a:xfrm>
          <a:prstGeom prst="rect">
            <a:avLst/>
          </a:prstGeom>
        </p:spPr>
      </p:pic>
      <p:pic>
        <p:nvPicPr>
          <p:cNvPr id="13" name="Afbeelding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247130" y="652082"/>
            <a:ext cx="1799808" cy="1799808"/>
          </a:xfrm>
          <a:prstGeom prst="rect">
            <a:avLst/>
          </a:prstGeom>
        </p:spPr>
      </p:pic>
      <p:pic>
        <p:nvPicPr>
          <p:cNvPr id="14" name="Afbeelding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920990" y="4555363"/>
            <a:ext cx="1562100" cy="1552575"/>
          </a:xfrm>
          <a:prstGeom prst="rect">
            <a:avLst/>
          </a:prstGeom>
        </p:spPr>
      </p:pic>
      <p:pic>
        <p:nvPicPr>
          <p:cNvPr id="15" name="Afbeelding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88714" y="2896656"/>
            <a:ext cx="2010510" cy="2979211"/>
          </a:xfrm>
          <a:prstGeom prst="rect">
            <a:avLst/>
          </a:prstGeom>
        </p:spPr>
      </p:pic>
    </p:spTree>
    <p:extLst>
      <p:ext uri="{BB962C8B-B14F-4D97-AF65-F5344CB8AC3E}">
        <p14:creationId xmlns:p14="http://schemas.microsoft.com/office/powerpoint/2010/main" val="21844831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95402" y="982133"/>
            <a:ext cx="9601196" cy="1203284"/>
          </a:xfrm>
        </p:spPr>
        <p:txBody>
          <a:bodyPr>
            <a:normAutofit fontScale="90000"/>
          </a:bodyPr>
          <a:lstStyle/>
          <a:p>
            <a:br>
              <a:rPr lang="en-US" dirty="0"/>
            </a:br>
            <a:r>
              <a:rPr lang="en-US" sz="3600" dirty="0"/>
              <a:t>By learning to understand </a:t>
            </a:r>
            <a:r>
              <a:rPr lang="en-US" sz="3600" dirty="0">
                <a:solidFill>
                  <a:srgbClr val="FF0000"/>
                </a:solidFill>
              </a:rPr>
              <a:t>fictional characters, </a:t>
            </a:r>
            <a:r>
              <a:rPr lang="en-US" sz="3600" dirty="0"/>
              <a:t>we also learn to understand </a:t>
            </a:r>
            <a:r>
              <a:rPr lang="en-US" sz="3600" dirty="0">
                <a:solidFill>
                  <a:srgbClr val="FF0000"/>
                </a:solidFill>
              </a:rPr>
              <a:t>ourselves and others.</a:t>
            </a:r>
            <a:endParaRPr lang="nl-NL" sz="3600" dirty="0">
              <a:solidFill>
                <a:srgbClr val="FF0000"/>
              </a:solidFill>
            </a:endParaRPr>
          </a:p>
        </p:txBody>
      </p:sp>
      <p:sp>
        <p:nvSpPr>
          <p:cNvPr id="3" name="Tijdelijke aanduiding voor inhoud 2"/>
          <p:cNvSpPr>
            <a:spLocks noGrp="1"/>
          </p:cNvSpPr>
          <p:nvPr>
            <p:ph idx="1"/>
          </p:nvPr>
        </p:nvSpPr>
        <p:spPr/>
        <p:txBody>
          <a:bodyPr/>
          <a:lstStyle/>
          <a:p>
            <a:r>
              <a:rPr lang="en-US" dirty="0"/>
              <a:t>We rely on the </a:t>
            </a:r>
            <a:r>
              <a:rPr lang="en-US" dirty="0">
                <a:solidFill>
                  <a:srgbClr val="FF0000"/>
                </a:solidFill>
              </a:rPr>
              <a:t>same clues </a:t>
            </a:r>
            <a:r>
              <a:rPr lang="en-US" dirty="0"/>
              <a:t>to learn about characters as we do real people. We look at . . .</a:t>
            </a:r>
          </a:p>
          <a:p>
            <a:pPr marL="457200" lvl="1" indent="0">
              <a:buNone/>
            </a:pPr>
            <a:r>
              <a:rPr lang="en-US" dirty="0"/>
              <a:t>• Speech</a:t>
            </a:r>
            <a:br>
              <a:rPr lang="en-US" dirty="0"/>
            </a:br>
            <a:r>
              <a:rPr lang="en-US" dirty="0"/>
              <a:t>• Actions</a:t>
            </a:r>
            <a:br>
              <a:rPr lang="en-US" dirty="0"/>
            </a:br>
            <a:r>
              <a:rPr lang="en-US" dirty="0"/>
              <a:t>• Appearance</a:t>
            </a:r>
            <a:br>
              <a:rPr lang="en-US" dirty="0"/>
            </a:br>
            <a:r>
              <a:rPr lang="en-US" dirty="0"/>
              <a:t>• Background and history</a:t>
            </a:r>
            <a:br>
              <a:rPr lang="en-US" dirty="0"/>
            </a:br>
            <a:r>
              <a:rPr lang="en-US" dirty="0"/>
              <a:t>• What others say about them</a:t>
            </a:r>
          </a:p>
          <a:p>
            <a:endParaRPr lang="nl-NL" dirty="0"/>
          </a:p>
        </p:txBody>
      </p:sp>
    </p:spTree>
    <p:extLst>
      <p:ext uri="{BB962C8B-B14F-4D97-AF65-F5344CB8AC3E}">
        <p14:creationId xmlns:p14="http://schemas.microsoft.com/office/powerpoint/2010/main" val="14194761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Characters</a:t>
            </a:r>
            <a:r>
              <a:rPr lang="nl-NL" dirty="0"/>
              <a:t> </a:t>
            </a:r>
            <a:r>
              <a:rPr lang="nl-NL" dirty="0" err="1"/>
              <a:t>and</a:t>
            </a:r>
            <a:r>
              <a:rPr lang="nl-NL" dirty="0"/>
              <a:t> speech</a:t>
            </a:r>
          </a:p>
        </p:txBody>
      </p:sp>
      <p:sp>
        <p:nvSpPr>
          <p:cNvPr id="3" name="Tijdelijke aanduiding voor inhoud 2"/>
          <p:cNvSpPr>
            <a:spLocks noGrp="1"/>
          </p:cNvSpPr>
          <p:nvPr>
            <p:ph idx="1"/>
          </p:nvPr>
        </p:nvSpPr>
        <p:spPr/>
        <p:txBody>
          <a:bodyPr>
            <a:normAutofit fontScale="92500" lnSpcReduction="10000"/>
          </a:bodyPr>
          <a:lstStyle/>
          <a:p>
            <a:r>
              <a:rPr lang="en-US" dirty="0"/>
              <a:t>What characters </a:t>
            </a:r>
            <a:r>
              <a:rPr lang="en-US" dirty="0">
                <a:solidFill>
                  <a:srgbClr val="FF0000"/>
                </a:solidFill>
              </a:rPr>
              <a:t>say </a:t>
            </a:r>
            <a:r>
              <a:rPr lang="en-US" dirty="0"/>
              <a:t>reveals a lot about them. We interpret their words to clarify meaning.</a:t>
            </a:r>
            <a:br>
              <a:rPr lang="en-US" dirty="0"/>
            </a:br>
            <a:br>
              <a:rPr lang="en-US" dirty="0"/>
            </a:br>
            <a:r>
              <a:rPr lang="en-US" dirty="0"/>
              <a:t>But beware: words </a:t>
            </a:r>
            <a:r>
              <a:rPr lang="en-US" dirty="0">
                <a:solidFill>
                  <a:srgbClr val="FF0000"/>
                </a:solidFill>
              </a:rPr>
              <a:t>aren't always reliable </a:t>
            </a:r>
            <a:r>
              <a:rPr lang="en-US" dirty="0"/>
              <a:t>indicators of truth. Like real people, characters may . . .</a:t>
            </a:r>
            <a:br>
              <a:rPr lang="en-US" dirty="0"/>
            </a:br>
            <a:br>
              <a:rPr lang="en-US" dirty="0"/>
            </a:br>
            <a:r>
              <a:rPr lang="en-US" sz="2600" dirty="0"/>
              <a:t>• Use words to conceal</a:t>
            </a:r>
            <a:br>
              <a:rPr lang="en-US" sz="2600" dirty="0"/>
            </a:br>
            <a:r>
              <a:rPr lang="en-US" sz="2600" dirty="0"/>
              <a:t>• Say one thing but do another</a:t>
            </a:r>
            <a:br>
              <a:rPr lang="en-US" sz="2600" dirty="0"/>
            </a:br>
            <a:r>
              <a:rPr lang="en-US" sz="2600" dirty="0"/>
              <a:t>• Not say what they mean</a:t>
            </a:r>
            <a:br>
              <a:rPr lang="en-US" sz="2600" dirty="0"/>
            </a:br>
            <a:r>
              <a:rPr lang="en-US" sz="2600" dirty="0"/>
              <a:t>• Say more—or less—than they mean.</a:t>
            </a:r>
          </a:p>
          <a:p>
            <a:endParaRPr lang="nl-NL" dirty="0"/>
          </a:p>
        </p:txBody>
      </p:sp>
    </p:spTree>
    <p:extLst>
      <p:ext uri="{BB962C8B-B14F-4D97-AF65-F5344CB8AC3E}">
        <p14:creationId xmlns:p14="http://schemas.microsoft.com/office/powerpoint/2010/main" val="618569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Characters</a:t>
            </a:r>
            <a:r>
              <a:rPr lang="nl-NL" dirty="0"/>
              <a:t> </a:t>
            </a:r>
            <a:r>
              <a:rPr lang="nl-NL" dirty="0" err="1"/>
              <a:t>and</a:t>
            </a:r>
            <a:r>
              <a:rPr lang="nl-NL" dirty="0"/>
              <a:t> actions</a:t>
            </a:r>
          </a:p>
        </p:txBody>
      </p:sp>
      <p:sp>
        <p:nvSpPr>
          <p:cNvPr id="3" name="Tijdelijke aanduiding voor inhoud 2"/>
          <p:cNvSpPr>
            <a:spLocks noGrp="1"/>
          </p:cNvSpPr>
          <p:nvPr>
            <p:ph idx="1"/>
          </p:nvPr>
        </p:nvSpPr>
        <p:spPr/>
        <p:txBody>
          <a:bodyPr>
            <a:normAutofit lnSpcReduction="10000"/>
          </a:bodyPr>
          <a:lstStyle/>
          <a:p>
            <a:r>
              <a:rPr lang="en-US" dirty="0"/>
              <a:t>We are what we do—and what characters </a:t>
            </a:r>
            <a:r>
              <a:rPr lang="en-US" dirty="0">
                <a:solidFill>
                  <a:srgbClr val="FF0000"/>
                </a:solidFill>
              </a:rPr>
              <a:t>do </a:t>
            </a:r>
            <a:r>
              <a:rPr lang="en-US" dirty="0"/>
              <a:t>says a great deal about them.</a:t>
            </a:r>
            <a:br>
              <a:rPr lang="en-US" dirty="0"/>
            </a:br>
            <a:br>
              <a:rPr lang="en-US" dirty="0"/>
            </a:br>
            <a:r>
              <a:rPr lang="en-US" dirty="0"/>
              <a:t>Fiction focuses on critical moments in characters' lives, so we need to interpret how they respond to those </a:t>
            </a:r>
            <a:r>
              <a:rPr lang="en-US" dirty="0">
                <a:solidFill>
                  <a:srgbClr val="FF0000"/>
                </a:solidFill>
              </a:rPr>
              <a:t>crises.</a:t>
            </a:r>
            <a:br>
              <a:rPr lang="en-US" dirty="0"/>
            </a:br>
            <a:endParaRPr lang="en-US" dirty="0"/>
          </a:p>
          <a:p>
            <a:pPr marL="914400" lvl="2" indent="0">
              <a:buNone/>
            </a:pPr>
            <a:r>
              <a:rPr lang="en-US" sz="2400" dirty="0"/>
              <a:t>• Is the action thoughtful or impulsive?</a:t>
            </a:r>
            <a:br>
              <a:rPr lang="en-US" sz="2400" dirty="0"/>
            </a:br>
            <a:r>
              <a:rPr lang="en-US" sz="2400" dirty="0"/>
              <a:t>• Is the action appropriate?</a:t>
            </a:r>
            <a:br>
              <a:rPr lang="en-US" sz="2400" dirty="0"/>
            </a:br>
            <a:r>
              <a:rPr lang="en-US" sz="2400" dirty="0"/>
              <a:t>• What motivation lies behind the action?</a:t>
            </a:r>
            <a:br>
              <a:rPr lang="en-US" sz="2400" dirty="0"/>
            </a:br>
            <a:r>
              <a:rPr lang="en-US" sz="2400" dirty="0"/>
              <a:t>• Is the action influenced by the past?</a:t>
            </a:r>
          </a:p>
          <a:p>
            <a:endParaRPr lang="nl-NL" dirty="0"/>
          </a:p>
        </p:txBody>
      </p:sp>
    </p:spTree>
    <p:extLst>
      <p:ext uri="{BB962C8B-B14F-4D97-AF65-F5344CB8AC3E}">
        <p14:creationId xmlns:p14="http://schemas.microsoft.com/office/powerpoint/2010/main" val="796911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Characters</a:t>
            </a:r>
            <a:r>
              <a:rPr lang="nl-NL" dirty="0"/>
              <a:t> </a:t>
            </a:r>
            <a:r>
              <a:rPr lang="nl-NL" dirty="0" err="1"/>
              <a:t>and</a:t>
            </a:r>
            <a:r>
              <a:rPr lang="nl-NL" dirty="0"/>
              <a:t> </a:t>
            </a:r>
            <a:r>
              <a:rPr lang="nl-NL" dirty="0" err="1"/>
              <a:t>appearance</a:t>
            </a:r>
            <a:endParaRPr lang="nl-NL" dirty="0"/>
          </a:p>
        </p:txBody>
      </p:sp>
      <p:sp>
        <p:nvSpPr>
          <p:cNvPr id="3" name="Tijdelijke aanduiding voor inhoud 2"/>
          <p:cNvSpPr>
            <a:spLocks noGrp="1"/>
          </p:cNvSpPr>
          <p:nvPr>
            <p:ph idx="1"/>
          </p:nvPr>
        </p:nvSpPr>
        <p:spPr/>
        <p:txBody>
          <a:bodyPr>
            <a:normAutofit lnSpcReduction="10000"/>
          </a:bodyPr>
          <a:lstStyle/>
          <a:p>
            <a:r>
              <a:rPr lang="en-US" dirty="0"/>
              <a:t>How characters </a:t>
            </a:r>
            <a:r>
              <a:rPr lang="en-US" dirty="0">
                <a:solidFill>
                  <a:srgbClr val="FF0000"/>
                </a:solidFill>
              </a:rPr>
              <a:t>look </a:t>
            </a:r>
            <a:r>
              <a:rPr lang="en-US" dirty="0"/>
              <a:t>also tells us something about them. When authors take time to describe someone's appearance or physical condition, there is usually a reason. We need to pay attention to . . .</a:t>
            </a:r>
            <a:br>
              <a:rPr lang="en-US" dirty="0"/>
            </a:br>
            <a:br>
              <a:rPr lang="en-US" dirty="0"/>
            </a:br>
            <a:endParaRPr lang="en-US" dirty="0"/>
          </a:p>
          <a:p>
            <a:pPr lvl="1"/>
            <a:r>
              <a:rPr lang="en-US" sz="2400" dirty="0"/>
              <a:t>• Attire</a:t>
            </a:r>
            <a:br>
              <a:rPr lang="en-US" sz="2400" dirty="0"/>
            </a:br>
            <a:r>
              <a:rPr lang="en-US" sz="2400" dirty="0"/>
              <a:t>• Hair</a:t>
            </a:r>
            <a:br>
              <a:rPr lang="en-US" sz="2400" dirty="0"/>
            </a:br>
            <a:r>
              <a:rPr lang="en-US" sz="2400" dirty="0"/>
              <a:t>• Physical stature</a:t>
            </a:r>
            <a:br>
              <a:rPr lang="en-US" sz="2400" dirty="0"/>
            </a:br>
            <a:r>
              <a:rPr lang="en-US" sz="2400" dirty="0"/>
              <a:t>• Physical condition</a:t>
            </a:r>
          </a:p>
          <a:p>
            <a:endParaRPr lang="nl-NL" dirty="0"/>
          </a:p>
        </p:txBody>
      </p:sp>
    </p:spTree>
    <p:extLst>
      <p:ext uri="{BB962C8B-B14F-4D97-AF65-F5344CB8AC3E}">
        <p14:creationId xmlns:p14="http://schemas.microsoft.com/office/powerpoint/2010/main" val="3606458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err="1"/>
              <a:t>Characters</a:t>
            </a:r>
            <a:r>
              <a:rPr lang="nl-NL" dirty="0"/>
              <a:t> </a:t>
            </a:r>
            <a:r>
              <a:rPr lang="nl-NL" dirty="0" err="1"/>
              <a:t>and</a:t>
            </a:r>
            <a:r>
              <a:rPr lang="nl-NL" dirty="0"/>
              <a:t> </a:t>
            </a:r>
            <a:r>
              <a:rPr lang="nl-NL" dirty="0" err="1"/>
              <a:t>appearance</a:t>
            </a:r>
            <a:endParaRPr lang="nl-NL" dirty="0"/>
          </a:p>
        </p:txBody>
      </p:sp>
      <p:sp>
        <p:nvSpPr>
          <p:cNvPr id="3" name="Tijdelijke aanduiding voor inhoud 2"/>
          <p:cNvSpPr>
            <a:spLocks noGrp="1"/>
          </p:cNvSpPr>
          <p:nvPr>
            <p:ph idx="1"/>
          </p:nvPr>
        </p:nvSpPr>
        <p:spPr/>
        <p:txBody>
          <a:bodyPr>
            <a:normAutofit/>
          </a:bodyPr>
          <a:lstStyle/>
          <a:p>
            <a:pPr marL="0" indent="0">
              <a:buNone/>
            </a:pPr>
            <a:r>
              <a:rPr lang="en-US" dirty="0"/>
              <a:t>The meaning of a character's description will vary with </a:t>
            </a:r>
            <a:r>
              <a:rPr lang="en-US" dirty="0">
                <a:solidFill>
                  <a:srgbClr val="FF0000"/>
                </a:solidFill>
              </a:rPr>
              <a:t>context</a:t>
            </a:r>
            <a:r>
              <a:rPr lang="en-US" dirty="0"/>
              <a:t>. A character with a . . .</a:t>
            </a:r>
          </a:p>
          <a:p>
            <a:r>
              <a:rPr lang="en-US" dirty="0"/>
              <a:t>disheveled appearance may indicate a "disheveled" mind, a social misfit...or the opposite—one who values authenticity over appearance.</a:t>
            </a:r>
            <a:br>
              <a:rPr lang="en-US" dirty="0"/>
            </a:br>
            <a:endParaRPr lang="en-US" dirty="0"/>
          </a:p>
          <a:p>
            <a:r>
              <a:rPr lang="en-US" dirty="0"/>
              <a:t>heart problem may indicate someone who is selfish, untouched by emotion...or (as in Kate Chopin's story) troubled and unhappy.</a:t>
            </a:r>
          </a:p>
          <a:p>
            <a:endParaRPr lang="nl-NL" dirty="0"/>
          </a:p>
        </p:txBody>
      </p:sp>
    </p:spTree>
    <p:extLst>
      <p:ext uri="{BB962C8B-B14F-4D97-AF65-F5344CB8AC3E}">
        <p14:creationId xmlns:p14="http://schemas.microsoft.com/office/powerpoint/2010/main" val="30196200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Characters</a:t>
            </a:r>
            <a:r>
              <a:rPr lang="nl-NL" dirty="0"/>
              <a:t> </a:t>
            </a:r>
            <a:r>
              <a:rPr lang="nl-NL" dirty="0" err="1"/>
              <a:t>and</a:t>
            </a:r>
            <a:r>
              <a:rPr lang="nl-NL" dirty="0"/>
              <a:t> background</a:t>
            </a:r>
          </a:p>
        </p:txBody>
      </p:sp>
      <p:sp>
        <p:nvSpPr>
          <p:cNvPr id="3" name="Tijdelijke aanduiding voor inhoud 2"/>
          <p:cNvSpPr>
            <a:spLocks noGrp="1"/>
          </p:cNvSpPr>
          <p:nvPr>
            <p:ph idx="1"/>
          </p:nvPr>
        </p:nvSpPr>
        <p:spPr/>
        <p:txBody>
          <a:bodyPr>
            <a:normAutofit/>
          </a:bodyPr>
          <a:lstStyle/>
          <a:p>
            <a:r>
              <a:rPr lang="en-US" dirty="0"/>
              <a:t>Characters, like people, are shaped by their </a:t>
            </a:r>
            <a:r>
              <a:rPr lang="en-US" dirty="0">
                <a:solidFill>
                  <a:srgbClr val="FF0000"/>
                </a:solidFill>
              </a:rPr>
              <a:t>background</a:t>
            </a:r>
            <a:r>
              <a:rPr lang="en-US" dirty="0"/>
              <a:t>s—personal experiences that reflect the context of their lives. We take into account . . .</a:t>
            </a:r>
            <a:br>
              <a:rPr lang="en-US" dirty="0"/>
            </a:br>
            <a:endParaRPr lang="en-US" dirty="0"/>
          </a:p>
          <a:p>
            <a:pPr marL="914400" lvl="2" indent="0">
              <a:buNone/>
            </a:pPr>
            <a:r>
              <a:rPr lang="en-US" sz="2400" dirty="0"/>
              <a:t>• Gender</a:t>
            </a:r>
            <a:br>
              <a:rPr lang="en-US" sz="2400" dirty="0"/>
            </a:br>
            <a:r>
              <a:rPr lang="en-US" sz="2400" dirty="0"/>
              <a:t>• Race</a:t>
            </a:r>
            <a:br>
              <a:rPr lang="en-US" sz="2400" dirty="0"/>
            </a:br>
            <a:r>
              <a:rPr lang="en-US" sz="2400" dirty="0"/>
              <a:t>• Family</a:t>
            </a:r>
            <a:br>
              <a:rPr lang="en-US" sz="2400" dirty="0"/>
            </a:br>
            <a:r>
              <a:rPr lang="en-US" sz="2400" dirty="0"/>
              <a:t>• Socio-economic class</a:t>
            </a:r>
            <a:br>
              <a:rPr lang="en-US" sz="2400" dirty="0"/>
            </a:br>
            <a:r>
              <a:rPr lang="en-US" sz="2400" dirty="0"/>
              <a:t>• Religion</a:t>
            </a:r>
          </a:p>
          <a:p>
            <a:endParaRPr lang="nl-NL" dirty="0"/>
          </a:p>
        </p:txBody>
      </p:sp>
    </p:spTree>
    <p:extLst>
      <p:ext uri="{BB962C8B-B14F-4D97-AF65-F5344CB8AC3E}">
        <p14:creationId xmlns:p14="http://schemas.microsoft.com/office/powerpoint/2010/main" val="327731380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sch">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42</TotalTime>
  <Words>1013</Words>
  <Application>Microsoft Office PowerPoint</Application>
  <PresentationFormat>Breedbeeld</PresentationFormat>
  <Paragraphs>47</Paragraphs>
  <Slides>16</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16</vt:i4>
      </vt:variant>
    </vt:vector>
  </HeadingPairs>
  <TitlesOfParts>
    <vt:vector size="19" baseType="lpstr">
      <vt:lpstr>Arial</vt:lpstr>
      <vt:lpstr>Garamond</vt:lpstr>
      <vt:lpstr>Organisch</vt:lpstr>
      <vt:lpstr>Character</vt:lpstr>
      <vt:lpstr>Character</vt:lpstr>
      <vt:lpstr>PowerPoint-presentatie</vt:lpstr>
      <vt:lpstr> By learning to understand fictional characters, we also learn to understand ourselves and others.</vt:lpstr>
      <vt:lpstr>Characters and speech</vt:lpstr>
      <vt:lpstr>Characters and actions</vt:lpstr>
      <vt:lpstr>Characters and appearance</vt:lpstr>
      <vt:lpstr>Characters and appearance</vt:lpstr>
      <vt:lpstr>Characters and background</vt:lpstr>
      <vt:lpstr>Characters and what others say</vt:lpstr>
      <vt:lpstr>How are characters created?</vt:lpstr>
      <vt:lpstr>How do readers learn about characters? The author can choose two basic methods:</vt:lpstr>
      <vt:lpstr>How convincing are characters? To create believable characters, writers must make them . . .</vt:lpstr>
      <vt:lpstr>To what degree does a character change or grow by the end of the story? Writers can create . . .</vt:lpstr>
      <vt:lpstr>How developed are the characters? Writers must decide how much complexity to give them—which is often referred to as "shape."</vt:lpstr>
      <vt:lpstr>Characters—a summary</vt:lpstr>
    </vt:vector>
  </TitlesOfParts>
  <Company>Het Hooghuis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Character</dc:title>
  <dc:creator>Hoorn, HF (Joyce) van</dc:creator>
  <cp:lastModifiedBy>Joyce van Hoorn</cp:lastModifiedBy>
  <cp:revision>7</cp:revision>
  <dcterms:created xsi:type="dcterms:W3CDTF">2019-03-22T07:34:00Z</dcterms:created>
  <dcterms:modified xsi:type="dcterms:W3CDTF">2020-05-08T08:44:29Z</dcterms:modified>
</cp:coreProperties>
</file>