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6" r:id="rId7"/>
    <p:sldId id="27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9" r:id="rId19"/>
    <p:sldId id="280" r:id="rId20"/>
    <p:sldId id="271" r:id="rId21"/>
    <p:sldId id="272" r:id="rId22"/>
    <p:sldId id="273" r:id="rId23"/>
    <p:sldId id="274" r:id="rId24"/>
    <p:sldId id="278" r:id="rId25"/>
    <p:sldId id="275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6DABB5-1FC3-4E21-AC84-4685B03C9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2616" y="1411015"/>
            <a:ext cx="7808159" cy="4103960"/>
          </a:xfrm>
          <a:prstGeom prst="rect">
            <a:avLst/>
          </a:prstGeom>
          <a:blipFill dpi="0" rotWithShape="1">
            <a:blip r:embed="rId3">
              <a:alphaModFix amt="86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0000" sy="100000" flip="none" algn="ctr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5790B5-250E-45E6-A05D-C3D1D459B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28332" y="1540931"/>
            <a:ext cx="7543802" cy="3835401"/>
          </a:xfrm>
          <a:prstGeom prst="rect">
            <a:avLst/>
          </a:prstGeom>
          <a:noFill/>
          <a:ln w="15875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158C4B-1BFE-4F6D-B2C1-0066FA119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3631"/>
            <a:ext cx="12231160" cy="659658"/>
            <a:chOff x="-16934" y="3123631"/>
            <a:chExt cx="12231160" cy="659658"/>
          </a:xfrm>
        </p:grpSpPr>
        <p:sp>
          <p:nvSpPr>
            <p:cNvPr id="13" name="Rounded Rectangle 17">
              <a:extLst>
                <a:ext uri="{FF2B5EF4-FFF2-40B4-BE49-F238E27FC236}">
                  <a16:creationId xmlns:a16="http://schemas.microsoft.com/office/drawing/2014/main" id="{4A8E3562-03A2-4AF3-89BB-B227ED326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30976" y="312363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D9DF111-5BF8-4312-BECB-94BBCF29EC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5536"/>
              <a:ext cx="2478024" cy="612648"/>
            </a:xfrm>
            <a:prstGeom prst="rect">
              <a:avLst/>
            </a:prstGeom>
          </p:spPr>
        </p:pic>
        <p:sp>
          <p:nvSpPr>
            <p:cNvPr id="15" name="Rounded Rectangle 20">
              <a:extLst>
                <a:ext uri="{FF2B5EF4-FFF2-40B4-BE49-F238E27FC236}">
                  <a16:creationId xmlns:a16="http://schemas.microsoft.com/office/drawing/2014/main" id="{9EEB3A31-82B4-41D6-BEAB-3CC49BBCBE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17803" y="312492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C66B30-E9F1-40DD-A809-6A1282E237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5536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37FBEEC-6A06-CABB-1C59-2D8D90FF9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Finding meaning</a:t>
            </a:r>
            <a:endParaRPr lang="nl-NL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5E847B4-629C-F03E-0C71-EE0EED7D4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1600" dirty="0"/>
            </a:br>
            <a:r>
              <a:rPr lang="en-US" sz="1600" b="0" i="0" dirty="0">
                <a:effectLst/>
                <a:latin typeface="Verdana" panose="020B0604030504040204" pitchFamily="34" charset="0"/>
              </a:rPr>
              <a:t>Here we learn about "close reading"—a way of approaching literature that opens up deeper levels of understanding and meaning. This course explores setting, plot, characters, symbolism, and more.</a:t>
            </a:r>
            <a:endParaRPr lang="nl-NL" sz="16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4319AF2-886A-4C5D-B34C-17FCB0267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288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28">
            <a:extLst>
              <a:ext uri="{FF2B5EF4-FFF2-40B4-BE49-F238E27FC236}">
                <a16:creationId xmlns:a16="http://schemas.microsoft.com/office/drawing/2014/main" id="{7E61F402-3445-458A-9A2B-D28FD2883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0">
            <a:extLst>
              <a:ext uri="{FF2B5EF4-FFF2-40B4-BE49-F238E27FC236}">
                <a16:creationId xmlns:a16="http://schemas.microsoft.com/office/drawing/2014/main" id="{A673C096-95AE-4644-B76C-1DF1B667D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7A91835-418B-4867-87D7-1376A57F3F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40" name="Rectangle 32">
              <a:extLst>
                <a:ext uri="{FF2B5EF4-FFF2-40B4-BE49-F238E27FC236}">
                  <a16:creationId xmlns:a16="http://schemas.microsoft.com/office/drawing/2014/main" id="{65B511A1-E0EC-49FE-8068-9DA29CD00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A61BC5F-ADA4-4DBA-9C6B-E17E0B82E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41" name="Picture 34">
              <a:extLst>
                <a:ext uri="{FF2B5EF4-FFF2-40B4-BE49-F238E27FC236}">
                  <a16:creationId xmlns:a16="http://schemas.microsoft.com/office/drawing/2014/main" id="{1CE6F7D2-ACED-47D2-BEFD-FB26F7537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74F4D63F-DFE3-C558-04F7-66A9A816A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anchor="b">
            <a:normAutofit/>
          </a:bodyPr>
          <a:lstStyle/>
          <a:p>
            <a:r>
              <a:rPr lang="nl-N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BE880E9-2B86-4CDB-B5B7-308745CDD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8F979A0-B548-86D9-2AF7-171A2106B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93774"/>
            <a:ext cx="3660057" cy="33820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The story's plot has a classic pyramid structure.</a:t>
            </a:r>
          </a:p>
          <a:p>
            <a:pPr algn="ctr"/>
            <a:endParaRPr lang="nl-NL" sz="1600" dirty="0">
              <a:solidFill>
                <a:srgbClr val="262626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57CDEA4-FA23-E998-C653-A6C50CB02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668" y="1856527"/>
            <a:ext cx="5469466" cy="3144943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711023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FDC1D-9F6C-079E-406C-0997D64DD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6E8B454-D5D7-EB3E-BE19-2DA9828E1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Exposition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—the boy gives us background information about his family.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Rising action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—tension rises as Doc takes risks to get his son home on time.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Climax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—the highpoint of tension comes as the boy removes the roadblock.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Falling action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—the boy begins to relax and appreciate his father and the ride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Conclusion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—we learn the parents eventually divorce.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26271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F322F-74CA-03EE-B6F2-511FC237C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</a:t>
            </a:r>
            <a:endParaRPr lang="nl-NL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AE5404-C283-5DAF-B210-207DA7B95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0" dirty="0">
                <a:solidFill>
                  <a:srgbClr val="C41130"/>
                </a:solidFill>
                <a:effectLst/>
                <a:latin typeface="Arial" panose="020B0604020202020204" pitchFamily="34" charset="0"/>
              </a:rPr>
              <a:t>Characterization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is brilliantly handled in this very short story. We come to know three characters rather well</a:t>
            </a:r>
            <a:r>
              <a:rPr lang="en-US" sz="2800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—including the mother, who isn't even present.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066135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451DB-A00D-0BF6-DD3F-6A2543DA8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</a:t>
            </a:r>
            <a:endParaRPr lang="nl-NL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F1BC63-05E6-FA93-A50B-6E644424B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Father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—spontaneous (loves jazz), risk-taker, disregards rules (gets rid of road barrier).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Son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—fears risk, orderly (clothes on numbered hangers), plans ahead (asks for homework in advance).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Mother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—angry (perhaps justified), orderly, perfectionist (dinner candles waiting to be lit).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3968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D46FB9-73FF-7837-E2B3-A8D990342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of view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F72485-0D42-01EA-2EBF-D857273E3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0" dirty="0">
                <a:solidFill>
                  <a:srgbClr val="C41130"/>
                </a:solidFill>
                <a:effectLst/>
                <a:latin typeface="Arial" panose="020B0604020202020204" pitchFamily="34" charset="0"/>
              </a:rPr>
              <a:t>Whoever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tells the story determines its point of view.</a:t>
            </a:r>
          </a:p>
          <a:p>
            <a:pPr marL="0" indent="0">
              <a:buNone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A narrator shapes a story by controlling how much information readers are given and when.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417137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2CA473-EB6B-DF04-9886-E101D0FB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of view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DDA0A1-F9A2-3036-9BAC-B61E3456F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The son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narrates the events of the story; we see what he wants us to see, through his perspective.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He provides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insight into his parents' differing personalities and their clash of values.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He is frank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about his own fears and anxieties; later, he tells us about his epiphany—a new-found respect for his father and new perspective on life.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987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0AD9E9-7F94-754E-2DB2-E0B602C9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Symbols</a:t>
            </a:r>
            <a:endParaRPr lang="nl-NL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309EF8-BD7A-B22A-922C-F6460971D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i="0" dirty="0">
                <a:solidFill>
                  <a:srgbClr val="C41130"/>
                </a:solidFill>
                <a:effectLst/>
                <a:latin typeface="Arial" panose="020B0604020202020204" pitchFamily="34" charset="0"/>
              </a:rPr>
              <a:t>Symbols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convey and enlarge meaning, telling us indirectly what the author doesn't have to.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94405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572F6A24-139E-4EB5-86D2-431F42EF8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3963AE85-BE5D-4975-BACF-DDDCC9C2A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034" name="Picture 1033">
              <a:extLst>
                <a:ext uri="{FF2B5EF4-FFF2-40B4-BE49-F238E27FC236}">
                  <a16:creationId xmlns:a16="http://schemas.microsoft.com/office/drawing/2014/main" id="{1E7751F0-16BF-4A9D-B778-5D46B92B44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1D755924-121A-47AA-8613-995D4108BC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1035">
              <a:extLst>
                <a:ext uri="{FF2B5EF4-FFF2-40B4-BE49-F238E27FC236}">
                  <a16:creationId xmlns:a16="http://schemas.microsoft.com/office/drawing/2014/main" id="{B4D2AFDA-19BE-4455-830E-1541E5D7B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037" name="Picture 1036">
              <a:extLst>
                <a:ext uri="{FF2B5EF4-FFF2-40B4-BE49-F238E27FC236}">
                  <a16:creationId xmlns:a16="http://schemas.microsoft.com/office/drawing/2014/main" id="{0FB15EBF-E414-4E00-87E7-700A78A60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8D520EC-4DFC-370A-B745-F39A53B1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>
            <a:normAutofit/>
          </a:bodyPr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Symbols</a:t>
            </a:r>
            <a:endParaRPr lang="nl-NL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C9DA5B05-DD14-4860-AC45-02A8D2EE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Thelonious Monk - Wikipedia">
            <a:extLst>
              <a:ext uri="{FF2B5EF4-FFF2-40B4-BE49-F238E27FC236}">
                <a16:creationId xmlns:a16="http://schemas.microsoft.com/office/drawing/2014/main" id="{0ED27D24-4D00-7166-49A2-CE32F56E8B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5224"/>
          <a:stretch/>
        </p:blipFill>
        <p:spPr bwMode="auto">
          <a:xfrm>
            <a:off x="1412683" y="1410208"/>
            <a:ext cx="3876801" cy="385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41" name="Straight Connector 1040">
            <a:extLst>
              <a:ext uri="{FF2B5EF4-FFF2-40B4-BE49-F238E27FC236}">
                <a16:creationId xmlns:a16="http://schemas.microsoft.com/office/drawing/2014/main" id="{36BE37AC-AD36-4C42-9B8C-C5500F4E7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BD2BD4-D3F2-B1E5-A947-5B232CA94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2" y="2556932"/>
            <a:ext cx="4802184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 err="1">
                <a:effectLst/>
                <a:latin typeface="Verdana" panose="020B0604030504040204" pitchFamily="34" charset="0"/>
              </a:rPr>
              <a:t>Thelonius</a:t>
            </a:r>
            <a:r>
              <a:rPr lang="en-US" b="1" i="1" dirty="0">
                <a:effectLst/>
                <a:latin typeface="Verdana" panose="020B0604030504040204" pitchFamily="34" charset="0"/>
              </a:rPr>
              <a:t> Monk (jazz musician)</a:t>
            </a:r>
            <a:r>
              <a:rPr lang="en-US" b="0" i="0" dirty="0">
                <a:effectLst/>
                <a:latin typeface="Verdana" panose="020B0604030504040204" pitchFamily="34" charset="0"/>
              </a:rPr>
              <a:t>—unbound by convention; innovative, spontaneous, just like Doc.</a:t>
            </a:r>
          </a:p>
          <a:p>
            <a:pPr marL="0" indent="0">
              <a:buNone/>
            </a:pPr>
            <a:br>
              <a:rPr lang="en-US" dirty="0"/>
            </a:br>
            <a:br>
              <a:rPr lang="en-US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7105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8D520EC-4DFC-370A-B745-F39A53B1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825" y="982132"/>
            <a:ext cx="3360772" cy="1303867"/>
          </a:xfrm>
        </p:spPr>
        <p:txBody>
          <a:bodyPr>
            <a:normAutofit/>
          </a:bodyPr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Symbols</a:t>
            </a:r>
            <a:endParaRPr lang="nl-NL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5942687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transport, auto&#10;&#10;Automatisch gegenereerde beschrijving">
            <a:extLst>
              <a:ext uri="{FF2B5EF4-FFF2-40B4-BE49-F238E27FC236}">
                <a16:creationId xmlns:a16="http://schemas.microsoft.com/office/drawing/2014/main" id="{4B3489E6-8232-2468-6AA5-DDFEBADEF4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08" r="-2" b="-2"/>
          <a:stretch/>
        </p:blipFill>
        <p:spPr>
          <a:xfrm>
            <a:off x="1412683" y="1410208"/>
            <a:ext cx="5278777" cy="385878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0089" y="2400639"/>
            <a:ext cx="337650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BD2BD4-D3F2-B1E5-A947-5B232CA94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24" y="2556932"/>
            <a:ext cx="3360771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r>
              <a:rPr lang="en-US" b="0" i="0" dirty="0"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effectLst/>
                <a:latin typeface="Verdana" panose="020B0604030504040204" pitchFamily="34" charset="0"/>
              </a:rPr>
              <a:t>Austin Healey</a:t>
            </a:r>
            <a:r>
              <a:rPr lang="en-US" b="0" i="0" dirty="0">
                <a:effectLst/>
                <a:latin typeface="Verdana" panose="020B0604030504040204" pitchFamily="34" charset="0"/>
              </a:rPr>
              <a:t>—a car people don’t buy for practical reasons, but for emotional ones.</a:t>
            </a:r>
            <a:br>
              <a:rPr lang="en-US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1457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058" name="Picture 2057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059" name="Rectangle 2058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060" name="Picture 2059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061" name="Picture 2060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8D520EC-4DFC-370A-B745-F39A53B1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825" y="982132"/>
            <a:ext cx="3360772" cy="1303867"/>
          </a:xfrm>
        </p:spPr>
        <p:txBody>
          <a:bodyPr>
            <a:normAutofit/>
          </a:bodyPr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Symbols</a:t>
            </a:r>
            <a:endParaRPr lang="nl-NL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63" name="Rectangle 2062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5942687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Deep Perfect Powder Snow Covering Entire Winter Landscape of Snow Covered  Trees in Rocky Mountain Forest Stock Image - Image of cristo, deep:  163013469">
            <a:extLst>
              <a:ext uri="{FF2B5EF4-FFF2-40B4-BE49-F238E27FC236}">
                <a16:creationId xmlns:a16="http://schemas.microsoft.com/office/drawing/2014/main" id="{4E5B2A65-3F0F-43D0-893F-EB50F88CE0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7" r="-2" b="-2"/>
          <a:stretch/>
        </p:blipFill>
        <p:spPr bwMode="auto">
          <a:xfrm>
            <a:off x="1412683" y="1410208"/>
            <a:ext cx="5278777" cy="385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65" name="Straight Connector 2064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0089" y="2400639"/>
            <a:ext cx="337650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BD2BD4-D3F2-B1E5-A947-5B232CA94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24" y="2556932"/>
            <a:ext cx="3360771" cy="33189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br>
              <a:rPr lang="en-US" dirty="0"/>
            </a:br>
            <a:r>
              <a:rPr lang="en-US" b="0" i="0" dirty="0">
                <a:effectLst/>
                <a:latin typeface="Verdana" panose="020B0604030504040204" pitchFamily="34" charset="0"/>
              </a:rPr>
              <a:t>•</a:t>
            </a:r>
            <a:r>
              <a:rPr lang="en-US" b="0" i="0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b="1" i="1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Powder 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creates a fresh, unknown world, open to new possibilities.</a:t>
            </a:r>
          </a:p>
          <a:p>
            <a:pPr marL="0" indent="0">
              <a:buNone/>
            </a:pPr>
            <a:r>
              <a:rPr lang="en-US" b="0" i="0" dirty="0">
                <a:effectLst/>
                <a:latin typeface="Verdana" panose="020B0604030504040204" pitchFamily="34" charset="0"/>
              </a:rPr>
              <a:t>—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covers roadways and signs—there are no guideposts in life;</a:t>
            </a:r>
            <a:br>
              <a:rPr lang="en-US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5695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5BD17-4C14-3C1C-C1EB-53BA46D89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0" dirty="0">
                <a:solidFill>
                  <a:srgbClr val="C4113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Evaluating literature</a:t>
            </a:r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1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enables us to . . 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51AD9F-8C2D-0E3F-0015-F5D0AA182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en-US" dirty="0"/>
            </a:br>
            <a:r>
              <a:rPr lang="en-US" sz="2800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increase our enjoyment of reading</a:t>
            </a:r>
            <a:br>
              <a:rPr lang="en-US" sz="2800" dirty="0"/>
            </a:br>
            <a:r>
              <a:rPr lang="en-US" sz="2800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open up a work's deeper meanings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9741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9E3DFB-46FC-DE06-8049-689A8B5E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/>
          </a:bodyPr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Symbols</a:t>
            </a:r>
            <a:endParaRPr lang="nl-NL" dirty="0">
              <a:solidFill>
                <a:srgbClr val="26262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61D68C-8A5D-0CD6-F788-B236922C7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556932"/>
            <a:ext cx="6256866" cy="3318936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0" i="0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en-US" b="1" i="1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Christmas</a:t>
            </a:r>
            <a:r>
              <a:rPr lang="en-US" b="1" i="1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— a time of birth, for new beginnings, a time for family</a:t>
            </a:r>
          </a:p>
          <a:p>
            <a:pPr marL="0" indent="0">
              <a:lnSpc>
                <a:spcPct val="90000"/>
              </a:lnSpc>
              <a:buNone/>
            </a:pPr>
            <a:br>
              <a:rPr lang="en-US" sz="1700" dirty="0">
                <a:solidFill>
                  <a:srgbClr val="262626"/>
                </a:solidFill>
              </a:rPr>
            </a:br>
            <a:r>
              <a:rPr lang="en-US" b="0" i="0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b="1" i="1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Roadblock</a:t>
            </a:r>
            <a:r>
              <a:rPr lang="en-US" b="0" i="0" dirty="0">
                <a:solidFill>
                  <a:srgbClr val="262626"/>
                </a:solidFill>
                <a:effectLst/>
                <a:latin typeface="Verdana" panose="020B0604030504040204" pitchFamily="34" charset="0"/>
              </a:rPr>
              <a:t>—removing the roadblock "unblocks" the way forward into a new life for the son.</a:t>
            </a:r>
            <a:endParaRPr lang="nl-NL" dirty="0">
              <a:solidFill>
                <a:srgbClr val="262626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A5AB0AC-7966-DE9C-1C45-F014906A1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026" y="3096135"/>
            <a:ext cx="2739728" cy="2062729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509291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6278EA-CE33-3238-F52E-C17B06E1F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Irony</a:t>
            </a:r>
            <a:endParaRPr lang="nl-NL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F5FCA7-2BA8-8FD0-A294-9FA930CF1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i="0" dirty="0">
                <a:solidFill>
                  <a:srgbClr val="C4113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Irony</a:t>
            </a:r>
            <a:r>
              <a:rPr lang="en-US" sz="28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the opposite of what is expected</a:t>
            </a: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Every book contains some form of irony, books would be incredibly boring without it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432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6FBE15-9FCC-C6F1-2DF1-693AD85F1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Irony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4D40FE-C45E-938E-BCA5-6FA45D9EC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Doc 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is the opposite of a traditional father: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undependable (never on time)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childlike in his love of thrill (wants one last ski)</a:t>
            </a: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dismissive of rules (gets rid of roadblock)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The son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seems to be the mature one in the relationship. His exasperation with Doc resembles a father's attitude toward a teenage son.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4214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93B354-FDDF-FD1E-8205-C2F2B5312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Theme</a:t>
            </a:r>
            <a:endParaRPr lang="nl-NL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D64C04-695E-41EA-22C3-48AC115F4E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0" dirty="0">
                <a:solidFill>
                  <a:srgbClr val="C4113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story elements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(plot, setting, character, et al) come together to support the story's central ideas.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348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C75411-88B2-0E33-461A-B08DC0A18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Theme</a:t>
            </a:r>
            <a:r>
              <a:rPr lang="nl-NL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 </a:t>
            </a:r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central</a:t>
            </a:r>
            <a:r>
              <a:rPr lang="nl-NL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ideas</a:t>
            </a:r>
            <a:endParaRPr lang="nl-NL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29EBCD-754C-76A0-4B78-364264438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is this story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all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happens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where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happens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happens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who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tells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story and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information we get</a:t>
            </a: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where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climax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in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story is and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causes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tension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rise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and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fall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symbols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that are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used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characters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and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how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they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change</a:t>
            </a:r>
          </a:p>
          <a:p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Think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irony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in this story</a:t>
            </a:r>
          </a:p>
        </p:txBody>
      </p:sp>
    </p:spTree>
    <p:extLst>
      <p:ext uri="{BB962C8B-B14F-4D97-AF65-F5344CB8AC3E}">
        <p14:creationId xmlns:p14="http://schemas.microsoft.com/office/powerpoint/2010/main" val="540989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E8B452-35EE-CE91-FF46-0B4FDAB6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35FF02-68D3-FCB4-C1F8-78BAF6C263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Carpe diem theme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—spontaneity and a degree of risk are essential for a vibrant life. To act only when one knows the exact outcome leads to a crabbed existence.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Coming-of-age theme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—crossing from youth into adulthood means leaving behind childish ideas and entering a world of new understanding.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709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FB5D1BB-0703-437B-BD1E-1D07F8A27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886586B-3F0F-4593-B272-AE75AD0F09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20DEB59-BF94-41B5-8F16-8B10442EE0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A3BEF6F-FC03-43B1-8D1B-8DA3A360DB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F49BA32-A501-4C79-9A72-92587AB9E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83F92AF-2403-4558-B1D7-72130A1E4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572F6A24-139E-4EB5-86D2-431F42EF8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963AE85-BE5D-4975-BACF-DDDCC9C2A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E7751F0-16BF-4A9D-B778-5D46B92B44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36" name="Rectangle 24">
              <a:extLst>
                <a:ext uri="{FF2B5EF4-FFF2-40B4-BE49-F238E27FC236}">
                  <a16:creationId xmlns:a16="http://schemas.microsoft.com/office/drawing/2014/main" id="{1D755924-121A-47AA-8613-995D4108BC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4D2AFDA-19BE-4455-830E-1541E5D7B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37" name="Picture 26">
              <a:extLst>
                <a:ext uri="{FF2B5EF4-FFF2-40B4-BE49-F238E27FC236}">
                  <a16:creationId xmlns:a16="http://schemas.microsoft.com/office/drawing/2014/main" id="{0FB15EBF-E414-4E00-87E7-700A78A60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4" name="Titel 3">
            <a:extLst>
              <a:ext uri="{FF2B5EF4-FFF2-40B4-BE49-F238E27FC236}">
                <a16:creationId xmlns:a16="http://schemas.microsoft.com/office/drawing/2014/main" id="{E1E74780-514A-767B-41C6-AB8C8F8A7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</a:t>
            </a:r>
            <a:r>
              <a:rPr lang="en-US" sz="4100" b="1" i="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lements of storytelling</a:t>
            </a:r>
            <a:endParaRPr lang="en-US" sz="41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9DA5B05-DD14-4860-AC45-02A8D2EE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76FECF21-1583-7FD1-1C75-EE7574E74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960" r="-4" b="-4"/>
          <a:stretch/>
        </p:blipFill>
        <p:spPr>
          <a:xfrm>
            <a:off x="1412683" y="1410208"/>
            <a:ext cx="3876801" cy="3858780"/>
          </a:xfrm>
          <a:prstGeom prst="rect">
            <a:avLst/>
          </a:prstGeom>
        </p:spPr>
      </p:pic>
      <p:cxnSp>
        <p:nvCxnSpPr>
          <p:cNvPr id="38" name="Straight Connector 30">
            <a:extLst>
              <a:ext uri="{FF2B5EF4-FFF2-40B4-BE49-F238E27FC236}">
                <a16:creationId xmlns:a16="http://schemas.microsoft.com/office/drawing/2014/main" id="{36BE37AC-AD36-4C42-9B8C-C5500F4E7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1CB6E986-70CA-6E35-FC5E-BC9A84531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400" b="0" i="0" dirty="0">
                <a:latin typeface="Verdana" panose="020B0604030504040204" pitchFamily="34" charset="0"/>
                <a:ea typeface="Verdana" panose="020B0604030504040204" pitchFamily="34" charset="0"/>
              </a:rPr>
              <a:t>In today’s lesson we examine the "elements of storytelling“</a:t>
            </a:r>
          </a:p>
          <a:p>
            <a:pPr algn="l"/>
            <a:r>
              <a:rPr lang="en-US" sz="2400" b="0" i="0" dirty="0">
                <a:latin typeface="Verdana" panose="020B0604030504040204" pitchFamily="34" charset="0"/>
                <a:ea typeface="Verdana" panose="020B0604030504040204" pitchFamily="34" charset="0"/>
              </a:rPr>
              <a:t>plot, character, setting (and more) to see how they fit together as a unified whole.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584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51632E7C-AC8A-80EE-FF7F-2725225E3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i="0" dirty="0">
                <a:solidFill>
                  <a:srgbClr val="C4113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Close Reading . . .</a:t>
            </a:r>
            <a:endParaRPr lang="nl-N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123850C-8C5F-2E2E-AC42-63A18C7F6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is an analytical technique that requires us to pay close attention to words, ideas, and structure in order to see how they work together to form a unified story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8227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619F97-BC85-4ACA-4085-3D972DA5E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Title</a:t>
            </a:r>
            <a:endParaRPr lang="nl-NL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09C4A1-6BE7-42AC-F931-6C61F1BEE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285999"/>
            <a:ext cx="9601196" cy="3589869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r>
              <a:rPr lang="en-US" sz="4000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Powder . . .</a:t>
            </a:r>
          </a:p>
          <a:p>
            <a:pPr marL="0" indent="0">
              <a:buNone/>
            </a:pPr>
            <a:endParaRPr lang="en-US" sz="4000" b="1" i="1" dirty="0">
              <a:solidFill>
                <a:srgbClr val="C4113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kind of snow do you think of when the word “powder” is used to describe it? </a:t>
            </a:r>
            <a:endParaRPr lang="en-US" sz="4000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56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D47873-0212-8020-8FCD-2AF716C4B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Title</a:t>
            </a:r>
            <a:r>
              <a:rPr lang="nl-NL" sz="4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 </a:t>
            </a:r>
            <a:r>
              <a:rPr lang="nl-NL" sz="4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Powder</a:t>
            </a:r>
            <a:endParaRPr lang="nl-NL" sz="48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BB25C9-4301-C050-685D-2B4E7588BA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b="1" i="1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highlights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the importance of </a:t>
            </a:r>
            <a:r>
              <a:rPr lang="en-US" b="0" i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fresh white snow 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in the story. It reinforces the last line, "If you haven't driven fresh powder, you haven't driven.”</a:t>
            </a:r>
            <a:endParaRPr lang="nl-NL" dirty="0"/>
          </a:p>
          <a:p>
            <a:pPr marL="0" indent="0">
              <a:lnSpc>
                <a:spcPct val="110000"/>
              </a:lnSpc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covers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the landscape—you can't see ahead, you can't see 	what's coming, you can't see the future.</a:t>
            </a:r>
          </a:p>
          <a:p>
            <a:pPr marL="0" indent="0">
              <a:lnSpc>
                <a:spcPct val="120000"/>
              </a:lnSpc>
              <a:buNone/>
            </a:pP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creates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a fresh new world—a world with new possibilities and a	new way of seeing life.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5920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AA5DE4-0800-9714-9610-424BF3069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Setting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82A323-02FA-778C-932C-8B28F6F7D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setting is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and time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where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story takes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 An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author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has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make a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choice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where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and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story is set and as a reader,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might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find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hints in this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story is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all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about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966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D3D3A4E-4B0D-0842-631E-B1A9B7B80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825" y="982132"/>
            <a:ext cx="3360772" cy="1303867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Setting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5942687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sneeuw, buiten, lucht, boom&#10;&#10;Automatisch gegenereerde beschrijving">
            <a:extLst>
              <a:ext uri="{FF2B5EF4-FFF2-40B4-BE49-F238E27FC236}">
                <a16:creationId xmlns:a16="http://schemas.microsoft.com/office/drawing/2014/main" id="{53E62D4E-74A1-30B2-B9E1-FE8E147477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711" r="15812"/>
          <a:stretch/>
        </p:blipFill>
        <p:spPr>
          <a:xfrm>
            <a:off x="1412683" y="1410208"/>
            <a:ext cx="5278777" cy="385878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0089" y="2400639"/>
            <a:ext cx="337650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3287CF-69CF-6D16-9255-B4F6944D0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24" y="2556932"/>
            <a:ext cx="3360771" cy="33189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Mount Baker</a:t>
            </a:r>
            <a:r>
              <a:rPr lang="en-US" sz="2000" b="0" i="0" dirty="0">
                <a:solidFill>
                  <a:srgbClr val="C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en-US" sz="2000" b="0" i="0" dirty="0">
                <a:effectLst/>
                <a:latin typeface="Verdana" panose="020B0604030504040204" pitchFamily="34" charset="0"/>
              </a:rPr>
              <a:t>provides a perfect setting for the story: it enables the father to expose his son to risk and uncertainty, teaching him valuable life lessons. The setting supports the story's central ideas.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329894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1021A-4EB8-C197-CE9E-EC62E571C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51066A-B248-0439-C2D6-1AD56BC80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Weather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—"bitter blinding snow" in the beginning; "fresh powder" at the end.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Location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—mountains, fast ski runs, and steep roads with hairpin turns.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b="0" i="0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• </a:t>
            </a:r>
            <a:r>
              <a:rPr lang="en-US" b="1" i="1" dirty="0">
                <a:solidFill>
                  <a:srgbClr val="C41130"/>
                </a:solidFill>
                <a:effectLst/>
                <a:latin typeface="Verdana" panose="020B0604030504040204" pitchFamily="34" charset="0"/>
              </a:rPr>
              <a:t>Season</a:t>
            </a:r>
            <a:r>
              <a:rPr lang="en-US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—Christmas: time for family.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591853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3136</TotalTime>
  <Words>1029</Words>
  <Application>Microsoft Office PowerPoint</Application>
  <PresentationFormat>Breedbeeld</PresentationFormat>
  <Paragraphs>73</Paragraphs>
  <Slides>25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9" baseType="lpstr">
      <vt:lpstr>Arial</vt:lpstr>
      <vt:lpstr>Garamond</vt:lpstr>
      <vt:lpstr>Verdana</vt:lpstr>
      <vt:lpstr>Organisch</vt:lpstr>
      <vt:lpstr>Finding meaning</vt:lpstr>
      <vt:lpstr>Evaluating literature enables us to . . .</vt:lpstr>
      <vt:lpstr>Elements of storytelling</vt:lpstr>
      <vt:lpstr>Close Reading . . .</vt:lpstr>
      <vt:lpstr>Title</vt:lpstr>
      <vt:lpstr>Title: Powder</vt:lpstr>
      <vt:lpstr>Setting</vt:lpstr>
      <vt:lpstr>Setting</vt:lpstr>
      <vt:lpstr>Setting</vt:lpstr>
      <vt:lpstr>Plot</vt:lpstr>
      <vt:lpstr>Plot</vt:lpstr>
      <vt:lpstr>Character</vt:lpstr>
      <vt:lpstr>Character</vt:lpstr>
      <vt:lpstr>Point of view</vt:lpstr>
      <vt:lpstr>Point of view</vt:lpstr>
      <vt:lpstr>Symbols</vt:lpstr>
      <vt:lpstr>Symbols</vt:lpstr>
      <vt:lpstr>Symbols</vt:lpstr>
      <vt:lpstr>Symbols</vt:lpstr>
      <vt:lpstr>Symbols</vt:lpstr>
      <vt:lpstr>Irony</vt:lpstr>
      <vt:lpstr>Irony</vt:lpstr>
      <vt:lpstr>Theme</vt:lpstr>
      <vt:lpstr>Theme: central ideas</vt:lpstr>
      <vt:lpstr>Theme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Finding meaning</dc:title>
  <dc:creator>Joyce van Hoorn</dc:creator>
  <cp:lastModifiedBy>Joyce van Hoorn</cp:lastModifiedBy>
  <cp:revision>4</cp:revision>
  <dcterms:created xsi:type="dcterms:W3CDTF">2023-01-23T10:43:38Z</dcterms:created>
  <dcterms:modified xsi:type="dcterms:W3CDTF">2023-01-27T15:26:20Z</dcterms:modified>
</cp:coreProperties>
</file>