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4" r:id="rId8"/>
    <p:sldId id="261" r:id="rId9"/>
    <p:sldId id="263" r:id="rId10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60" d="100"/>
          <a:sy n="60" d="100"/>
        </p:scale>
        <p:origin x="7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de-D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30.10.2020</a:t>
            </a:fld>
            <a:endParaRPr lang="de-D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9299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30.10.2020</a:t>
            </a:fld>
            <a:endParaRPr lang="de-D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5967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30.10.2020</a:t>
            </a:fld>
            <a:endParaRPr lang="de-D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1119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30.10.2020</a:t>
            </a:fld>
            <a:endParaRPr lang="de-D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85912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30.10.2020</a:t>
            </a:fld>
            <a:endParaRPr lang="de-D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43495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30.10.2020</a:t>
            </a:fld>
            <a:endParaRPr lang="de-D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7811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30.10.2020</a:t>
            </a:fld>
            <a:endParaRPr lang="de-DE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483159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30.10.2020</a:t>
            </a:fld>
            <a:endParaRPr lang="de-DE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37782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30.10.2020</a:t>
            </a:fld>
            <a:endParaRPr lang="de-DE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49604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30.10.2020</a:t>
            </a:fld>
            <a:endParaRPr lang="de-D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8389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30.10.2020</a:t>
            </a:fld>
            <a:endParaRPr lang="de-D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292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953BDC-9EAE-49FE-9892-958C9F845175}" type="datetimeFigureOut">
              <a:rPr lang="de-DE" smtClean="0"/>
              <a:t>30.10.2020</a:t>
            </a:fld>
            <a:endParaRPr lang="de-D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10546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AB45A142-4255-493C-8284-5D566C121B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884" y="321177"/>
            <a:ext cx="4332307" cy="6179552"/>
          </a:xfrm>
          <a:prstGeom prst="rect">
            <a:avLst/>
          </a:prstGeom>
          <a:solidFill>
            <a:srgbClr val="404040">
              <a:alpha val="89804"/>
            </a:srgbClr>
          </a:solidFill>
          <a:ln w="127000" cap="sq" cmpd="thinThick">
            <a:solidFill>
              <a:srgbClr val="595959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10F033BA-E7A9-47C1-97FD-5233B0E65F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237" y="1665960"/>
            <a:ext cx="3657600" cy="330511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4800" dirty="0">
                <a:solidFill>
                  <a:srgbClr val="FFFFFF"/>
                </a:solidFill>
              </a:rPr>
              <a:t>Nouns:</a:t>
            </a:r>
            <a:br>
              <a:rPr lang="en-US" sz="4800" dirty="0">
                <a:solidFill>
                  <a:srgbClr val="FFFFFF"/>
                </a:solidFill>
                <a:cs typeface="Calibri Light"/>
              </a:rPr>
            </a:br>
            <a:br>
              <a:rPr lang="en-US" sz="4800" dirty="0">
                <a:solidFill>
                  <a:srgbClr val="FFFFFF"/>
                </a:solidFill>
              </a:rPr>
            </a:br>
            <a:r>
              <a:rPr lang="en-US" sz="4800" dirty="0">
                <a:solidFill>
                  <a:srgbClr val="FFFFFF"/>
                </a:solidFill>
              </a:rPr>
              <a:t> Singular</a:t>
            </a:r>
            <a:r>
              <a:rPr lang="en-US" sz="48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&gt; Plural</a:t>
            </a:r>
          </a:p>
        </p:txBody>
      </p:sp>
      <p:pic>
        <p:nvPicPr>
          <p:cNvPr id="9" name="Afbeelding 9">
            <a:extLst>
              <a:ext uri="{FF2B5EF4-FFF2-40B4-BE49-F238E27FC236}">
                <a16:creationId xmlns:a16="http://schemas.microsoft.com/office/drawing/2014/main" id="{20FF4D37-2FDC-4321-9792-18F70394CA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3822" y="934433"/>
            <a:ext cx="6553545" cy="4997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4390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own Arrow 7">
            <a:extLst>
              <a:ext uri="{FF2B5EF4-FFF2-40B4-BE49-F238E27FC236}">
                <a16:creationId xmlns:a16="http://schemas.microsoft.com/office/drawing/2014/main" id="{73DE2CFE-42F2-48F0-8706-5264E012B1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5662795" y="-3745097"/>
            <a:ext cx="1354979" cy="10750169"/>
          </a:xfrm>
          <a:prstGeom prst="downArrow">
            <a:avLst>
              <a:gd name="adj1" fmla="val 100000"/>
              <a:gd name="adj2" fmla="val 22582"/>
            </a:avLst>
          </a:prstGeom>
          <a:solidFill>
            <a:srgbClr val="404040"/>
          </a:soli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7531712-0060-407B-B293-6934F22B0D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86932" y="1204109"/>
            <a:ext cx="10023398" cy="85789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US" sz="4000">
                <a:solidFill>
                  <a:srgbClr val="FFFFFF"/>
                </a:solidFill>
              </a:rPr>
              <a:t>Singular &gt; Plural: add 's'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BD6E533E-3A82-4BE9-8109-D8651416A4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6930" y="2962450"/>
            <a:ext cx="4052499" cy="3457399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 algn="l">
              <a:buFont typeface="Arial" panose="020B0604020202020204" pitchFamily="34" charset="0"/>
              <a:buChar char="•"/>
            </a:pPr>
            <a:r>
              <a:rPr lang="en-US" dirty="0"/>
              <a:t>cat      	&gt;  cats </a:t>
            </a:r>
          </a:p>
          <a:p>
            <a:pPr indent="-228600" algn="l">
              <a:buFont typeface="Arial" panose="020B0604020202020204" pitchFamily="34" charset="0"/>
              <a:buChar char="•"/>
            </a:pPr>
            <a:r>
              <a:rPr lang="en-US" dirty="0"/>
              <a:t>dog     	&gt;  dogs</a:t>
            </a:r>
          </a:p>
          <a:p>
            <a:pPr indent="-228600" algn="l">
              <a:buFont typeface="Arial" panose="020B0604020202020204" pitchFamily="34" charset="0"/>
              <a:buChar char="•"/>
            </a:pPr>
            <a:r>
              <a:rPr lang="en-US" dirty="0"/>
              <a:t>room 	&gt;  rooms</a:t>
            </a:r>
          </a:p>
          <a:p>
            <a:pPr indent="-228600" algn="l">
              <a:buFont typeface="Arial" panose="020B0604020202020204" pitchFamily="34" charset="0"/>
              <a:buChar char="•"/>
            </a:pPr>
            <a:r>
              <a:rPr lang="en-US" dirty="0"/>
              <a:t>key     	&gt;  keys </a:t>
            </a:r>
          </a:p>
          <a:p>
            <a:pPr indent="-228600" algn="l">
              <a:buFont typeface="Arial" panose="020B0604020202020204" pitchFamily="34" charset="0"/>
              <a:buChar char="•"/>
            </a:pPr>
            <a:r>
              <a:rPr lang="en-US" dirty="0"/>
              <a:t>café		&gt;  cafés</a:t>
            </a:r>
          </a:p>
          <a:p>
            <a:pPr indent="-228600" algn="l">
              <a:buFont typeface="Arial" panose="020B0604020202020204" pitchFamily="34" charset="0"/>
              <a:buChar char="•"/>
            </a:pPr>
            <a:r>
              <a:rPr lang="en-US" dirty="0"/>
              <a:t>DVD		&gt;  DVDs</a:t>
            </a:r>
          </a:p>
          <a:p>
            <a:pPr indent="-228600" algn="l">
              <a:buFont typeface="Arial" panose="020B0604020202020204" pitchFamily="34" charset="0"/>
              <a:buChar char="•"/>
            </a:pPr>
            <a:r>
              <a:rPr lang="en-US" dirty="0"/>
              <a:t>70		&gt;  70s</a:t>
            </a:r>
          </a:p>
        </p:txBody>
      </p:sp>
      <p:pic>
        <p:nvPicPr>
          <p:cNvPr id="4" name="Afbeelding 4" descr="Afbeelding met kat, hond, zitten, muur&#10;&#10;Beschrijving is gegenereerd met zeer hoge betrouwbaarheid">
            <a:extLst>
              <a:ext uri="{FF2B5EF4-FFF2-40B4-BE49-F238E27FC236}">
                <a16:creationId xmlns:a16="http://schemas.microsoft.com/office/drawing/2014/main" id="{8F50552D-8F22-4EF5-B0A1-F59DF3DB77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8195" y="2997052"/>
            <a:ext cx="5141701" cy="2750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1491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own Arrow 7">
            <a:extLst>
              <a:ext uri="{FF2B5EF4-FFF2-40B4-BE49-F238E27FC236}">
                <a16:creationId xmlns:a16="http://schemas.microsoft.com/office/drawing/2014/main" id="{73DE2CFE-42F2-48F0-8706-5264E012B1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5662795" y="-3745097"/>
            <a:ext cx="1354979" cy="10750169"/>
          </a:xfrm>
          <a:prstGeom prst="downArrow">
            <a:avLst>
              <a:gd name="adj1" fmla="val 100000"/>
              <a:gd name="adj2" fmla="val 22582"/>
            </a:avLst>
          </a:prstGeom>
          <a:solidFill>
            <a:srgbClr val="404040"/>
          </a:soli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1AD9024-821E-4C07-BCAF-7808ACCA22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86932" y="1204109"/>
            <a:ext cx="10023398" cy="857894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l"/>
            <a:r>
              <a:rPr lang="en-US" sz="4000" dirty="0">
                <a:solidFill>
                  <a:srgbClr val="FFFFFF"/>
                </a:solidFill>
              </a:rPr>
              <a:t>Singular ending in sibilant (s/z/</a:t>
            </a:r>
            <a:r>
              <a:rPr lang="en-US" sz="4000" dirty="0" err="1">
                <a:solidFill>
                  <a:srgbClr val="FFFFFF"/>
                </a:solidFill>
              </a:rPr>
              <a:t>ch</a:t>
            </a:r>
            <a:r>
              <a:rPr lang="en-US" sz="4000" dirty="0">
                <a:solidFill>
                  <a:srgbClr val="FFFFFF"/>
                </a:solidFill>
              </a:rPr>
              <a:t>/</a:t>
            </a:r>
            <a:r>
              <a:rPr lang="en-US" sz="4000" dirty="0" err="1">
                <a:solidFill>
                  <a:srgbClr val="FFFFFF"/>
                </a:solidFill>
              </a:rPr>
              <a:t>sh</a:t>
            </a:r>
            <a:r>
              <a:rPr lang="en-US" sz="4000" dirty="0">
                <a:solidFill>
                  <a:srgbClr val="FFFFFF"/>
                </a:solidFill>
              </a:rPr>
              <a:t>/x) &gt; add 'es'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6CED8B3-6D84-4AF5-B46F-6690985DD0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6930" y="2962451"/>
            <a:ext cx="4052499" cy="2820012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 algn="l">
              <a:buFont typeface="Arial" panose="020B0604020202020204" pitchFamily="34" charset="0"/>
              <a:buChar char="•"/>
            </a:pPr>
            <a:r>
              <a:rPr lang="en-US" sz="2800" dirty="0"/>
              <a:t>bus		&gt;   buses</a:t>
            </a:r>
          </a:p>
          <a:p>
            <a:pPr indent="-228600" algn="l">
              <a:buFont typeface="Arial" panose="020B0604020202020204" pitchFamily="34" charset="0"/>
              <a:buChar char="•"/>
            </a:pPr>
            <a:r>
              <a:rPr lang="en-US" sz="2800" dirty="0"/>
              <a:t>watch 	&gt;   watches</a:t>
            </a:r>
          </a:p>
          <a:p>
            <a:pPr indent="-228600" algn="l">
              <a:buFont typeface="Arial" panose="020B0604020202020204" pitchFamily="34" charset="0"/>
              <a:buChar char="•"/>
            </a:pPr>
            <a:r>
              <a:rPr lang="en-US" sz="2800" dirty="0"/>
              <a:t>wish    	&gt;   wishes</a:t>
            </a:r>
          </a:p>
          <a:p>
            <a:pPr indent="-228600" algn="l">
              <a:buFont typeface="Arial" panose="020B0604020202020204" pitchFamily="34" charset="0"/>
              <a:buChar char="•"/>
            </a:pPr>
            <a:r>
              <a:rPr lang="en-US" sz="2800" dirty="0"/>
              <a:t>box       	&gt;   boxes</a:t>
            </a:r>
          </a:p>
          <a:p>
            <a:pPr indent="-228600" algn="l">
              <a:buFont typeface="Arial" panose="020B0604020202020204" pitchFamily="34" charset="0"/>
              <a:buChar char="•"/>
            </a:pPr>
            <a:r>
              <a:rPr lang="en-US" sz="2800" dirty="0"/>
              <a:t>kiss		&gt;   kisses</a:t>
            </a:r>
          </a:p>
          <a:p>
            <a:pPr indent="-228600" algn="l">
              <a:buFont typeface="Arial" panose="020B0604020202020204" pitchFamily="34" charset="0"/>
              <a:buChar char="•"/>
            </a:pPr>
            <a:endParaRPr lang="en-US" sz="1800" dirty="0"/>
          </a:p>
        </p:txBody>
      </p:sp>
      <p:pic>
        <p:nvPicPr>
          <p:cNvPr id="4" name="Afbeelding 4" descr="Afbeelding met doos, plank, container, zitten&#10;&#10;Beschrijving is gegenereerd met zeer hoge betrouwbaarheid">
            <a:extLst>
              <a:ext uri="{FF2B5EF4-FFF2-40B4-BE49-F238E27FC236}">
                <a16:creationId xmlns:a16="http://schemas.microsoft.com/office/drawing/2014/main" id="{B123DC24-AD26-4C55-B669-8767DFF4CA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9039" y="2962451"/>
            <a:ext cx="2820012" cy="2820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1142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own Arrow 7">
            <a:extLst>
              <a:ext uri="{FF2B5EF4-FFF2-40B4-BE49-F238E27FC236}">
                <a16:creationId xmlns:a16="http://schemas.microsoft.com/office/drawing/2014/main" id="{73DE2CFE-42F2-48F0-8706-5264E012B1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5662795" y="-3745097"/>
            <a:ext cx="1354979" cy="10750169"/>
          </a:xfrm>
          <a:prstGeom prst="downArrow">
            <a:avLst>
              <a:gd name="adj1" fmla="val 100000"/>
              <a:gd name="adj2" fmla="val 22582"/>
            </a:avLst>
          </a:prstGeom>
          <a:solidFill>
            <a:srgbClr val="404040"/>
          </a:soli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B110808-D359-4BF0-B4B4-75D9519299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86932" y="1204109"/>
            <a:ext cx="10023398" cy="85789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US" sz="4000" dirty="0">
                <a:solidFill>
                  <a:srgbClr val="FFFFFF"/>
                </a:solidFill>
              </a:rPr>
              <a:t>Singular ending in </a:t>
            </a:r>
            <a:r>
              <a:rPr lang="en-US" sz="4000" u="sng" dirty="0">
                <a:solidFill>
                  <a:srgbClr val="FFFFFF"/>
                </a:solidFill>
              </a:rPr>
              <a:t>consonant</a:t>
            </a:r>
            <a:r>
              <a:rPr lang="en-US" sz="4000" dirty="0">
                <a:solidFill>
                  <a:srgbClr val="FFFFFF"/>
                </a:solidFill>
              </a:rPr>
              <a:t> + y &gt; '</a:t>
            </a:r>
            <a:r>
              <a:rPr lang="en-US" sz="4000" dirty="0" err="1">
                <a:solidFill>
                  <a:srgbClr val="FFFFFF"/>
                </a:solidFill>
              </a:rPr>
              <a:t>ies</a:t>
            </a:r>
            <a:r>
              <a:rPr lang="en-US" sz="4000" dirty="0">
                <a:solidFill>
                  <a:srgbClr val="FFFFFF"/>
                </a:solidFill>
              </a:rPr>
              <a:t>'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B33AB0BB-627C-435D-8DFE-DA33788F74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6930" y="2962451"/>
            <a:ext cx="4126034" cy="3200224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 algn="l">
              <a:buFont typeface="Arial" panose="020B0604020202020204" pitchFamily="34" charset="0"/>
              <a:buChar char="•"/>
            </a:pPr>
            <a:r>
              <a:rPr lang="en-US" dirty="0"/>
              <a:t>baby   	&gt;  babies</a:t>
            </a:r>
          </a:p>
          <a:p>
            <a:pPr indent="-228600" algn="l">
              <a:buFont typeface="Arial" panose="020B0604020202020204" pitchFamily="34" charset="0"/>
              <a:buChar char="•"/>
            </a:pPr>
            <a:r>
              <a:rPr lang="en-US" dirty="0"/>
              <a:t>penny 	&gt;  pennies</a:t>
            </a:r>
          </a:p>
          <a:p>
            <a:pPr indent="-228600" algn="l">
              <a:buFont typeface="Arial" panose="020B0604020202020204" pitchFamily="34" charset="0"/>
              <a:buChar char="•"/>
            </a:pPr>
            <a:r>
              <a:rPr lang="en-US" dirty="0"/>
              <a:t>city     	&gt;  cities</a:t>
            </a:r>
          </a:p>
          <a:p>
            <a:pPr indent="-228600" algn="l">
              <a:buFont typeface="Arial" panose="020B0604020202020204" pitchFamily="34" charset="0"/>
              <a:buChar char="•"/>
            </a:pPr>
            <a:r>
              <a:rPr lang="en-US" dirty="0"/>
              <a:t>spy      	&gt;  spies</a:t>
            </a:r>
          </a:p>
          <a:p>
            <a:pPr indent="-228600" algn="l">
              <a:buFont typeface="Arial" panose="020B0604020202020204" pitchFamily="34" charset="0"/>
              <a:buChar char="•"/>
            </a:pPr>
            <a:endParaRPr lang="en-US" dirty="0"/>
          </a:p>
          <a:p>
            <a:pPr indent="-228600" algn="l">
              <a:buFont typeface="Arial" panose="020B0604020202020204" pitchFamily="34" charset="0"/>
              <a:buChar char="•"/>
            </a:pPr>
            <a:r>
              <a:rPr lang="en-US" b="1" dirty="0"/>
              <a:t>BUT</a:t>
            </a:r>
            <a:r>
              <a:rPr lang="en-US" dirty="0"/>
              <a:t>:     toy	&gt;  toys</a:t>
            </a:r>
          </a:p>
        </p:txBody>
      </p:sp>
      <p:pic>
        <p:nvPicPr>
          <p:cNvPr id="4" name="Afbeelding 4">
            <a:extLst>
              <a:ext uri="{FF2B5EF4-FFF2-40B4-BE49-F238E27FC236}">
                <a16:creationId xmlns:a16="http://schemas.microsoft.com/office/drawing/2014/main" id="{136E07F1-0238-4A35-8416-6CEFBDDB0D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9037" y="2962451"/>
            <a:ext cx="3760016" cy="2820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3923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625FC2-7E0A-404B-931B-30E4AE2D8B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>
                <a:cs typeface="Calibri Light"/>
              </a:rPr>
              <a:t> </a:t>
            </a:r>
            <a:r>
              <a:rPr lang="nl-NL" dirty="0" err="1">
                <a:cs typeface="Calibri Light"/>
              </a:rPr>
              <a:t>Singular</a:t>
            </a:r>
            <a:r>
              <a:rPr lang="nl-NL" dirty="0">
                <a:cs typeface="Calibri Light"/>
              </a:rPr>
              <a:t> </a:t>
            </a:r>
            <a:r>
              <a:rPr lang="nl-NL" dirty="0" err="1">
                <a:cs typeface="Calibri Light"/>
              </a:rPr>
              <a:t>words</a:t>
            </a:r>
            <a:r>
              <a:rPr lang="nl-NL" dirty="0">
                <a:cs typeface="Calibri Light"/>
              </a:rPr>
              <a:t> </a:t>
            </a:r>
            <a:r>
              <a:rPr lang="nl-NL" dirty="0" err="1">
                <a:cs typeface="Calibri Light"/>
              </a:rPr>
              <a:t>ending</a:t>
            </a:r>
            <a:r>
              <a:rPr lang="nl-NL" dirty="0">
                <a:cs typeface="Calibri Light"/>
              </a:rPr>
              <a:t> in –o: </a:t>
            </a:r>
            <a:endParaRPr lang="nl-NL" dirty="0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D82417ED-CF85-461B-88B6-BDC9AC0DA5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351267" y="2661650"/>
            <a:ext cx="3516008" cy="368458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dirty="0" err="1">
                <a:cs typeface="Calibri"/>
              </a:rPr>
              <a:t>potato</a:t>
            </a:r>
            <a:r>
              <a:rPr lang="nl-NL" dirty="0">
                <a:cs typeface="Calibri"/>
              </a:rPr>
              <a:t>  &gt; </a:t>
            </a:r>
            <a:r>
              <a:rPr lang="nl-NL" dirty="0" err="1">
                <a:cs typeface="Calibri"/>
              </a:rPr>
              <a:t>potatoes</a:t>
            </a:r>
            <a:endParaRPr lang="en-US" dirty="0" err="1">
              <a:cs typeface="Calibri"/>
            </a:endParaRPr>
          </a:p>
          <a:p>
            <a:r>
              <a:rPr lang="nl-NL" dirty="0" err="1">
                <a:cs typeface="Calibri"/>
              </a:rPr>
              <a:t>tomato</a:t>
            </a:r>
            <a:r>
              <a:rPr lang="nl-NL" dirty="0">
                <a:cs typeface="Calibri"/>
              </a:rPr>
              <a:t> &gt; </a:t>
            </a:r>
            <a:r>
              <a:rPr lang="nl-NL" dirty="0" err="1">
                <a:cs typeface="Calibri"/>
              </a:rPr>
              <a:t>tomatoes</a:t>
            </a:r>
            <a:endParaRPr lang="nl-NL" dirty="0">
              <a:cs typeface="Calibri"/>
            </a:endParaRPr>
          </a:p>
          <a:p>
            <a:r>
              <a:rPr lang="nl-NL" dirty="0" err="1">
                <a:cs typeface="Calibri"/>
              </a:rPr>
              <a:t>hero</a:t>
            </a:r>
            <a:r>
              <a:rPr lang="nl-NL" dirty="0">
                <a:cs typeface="Calibri"/>
              </a:rPr>
              <a:t>	     &gt; </a:t>
            </a:r>
            <a:r>
              <a:rPr lang="nl-NL" dirty="0" err="1">
                <a:cs typeface="Calibri"/>
              </a:rPr>
              <a:t>heroes</a:t>
            </a:r>
            <a:endParaRPr lang="nl-NL" dirty="0">
              <a:cs typeface="Calibri"/>
            </a:endParaRPr>
          </a:p>
          <a:p>
            <a:r>
              <a:rPr lang="nl-NL" dirty="0">
                <a:cs typeface="Calibri"/>
              </a:rPr>
              <a:t>veto	     &gt;  </a:t>
            </a:r>
            <a:r>
              <a:rPr lang="nl-NL" dirty="0" err="1">
                <a:cs typeface="Calibri"/>
              </a:rPr>
              <a:t>vetoes</a:t>
            </a:r>
            <a:endParaRPr lang="nl-NL" dirty="0">
              <a:cs typeface="Calibri"/>
            </a:endParaRPr>
          </a:p>
          <a:p>
            <a:r>
              <a:rPr lang="nl-NL" dirty="0">
                <a:cs typeface="Calibri"/>
              </a:rPr>
              <a:t>torpedo&gt; </a:t>
            </a:r>
            <a:r>
              <a:rPr lang="nl-NL" dirty="0" err="1">
                <a:cs typeface="Calibri"/>
              </a:rPr>
              <a:t>torpedoes</a:t>
            </a:r>
            <a:endParaRPr lang="nl-NL" dirty="0"/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03DA3627-9D56-423C-BE92-B9725FFE51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370778"/>
            <a:ext cx="2759621" cy="3818885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/>
            <a:r>
              <a:rPr lang="nl-NL" dirty="0">
                <a:cs typeface="Calibri"/>
              </a:rPr>
              <a:t>video &gt; </a:t>
            </a:r>
            <a:r>
              <a:rPr lang="nl-NL" dirty="0" err="1">
                <a:cs typeface="Calibri"/>
              </a:rPr>
              <a:t>videos</a:t>
            </a:r>
            <a:endParaRPr lang="nl-NL" dirty="0"/>
          </a:p>
          <a:p>
            <a:pPr marL="0" indent="0"/>
            <a:r>
              <a:rPr lang="nl-NL" dirty="0" err="1">
                <a:cs typeface="Calibri"/>
              </a:rPr>
              <a:t>photo</a:t>
            </a:r>
            <a:r>
              <a:rPr lang="nl-NL" dirty="0">
                <a:cs typeface="Calibri"/>
              </a:rPr>
              <a:t> &gt; </a:t>
            </a:r>
            <a:r>
              <a:rPr lang="nl-NL" dirty="0" err="1">
                <a:cs typeface="Calibri"/>
              </a:rPr>
              <a:t>photos</a:t>
            </a:r>
            <a:endParaRPr lang="nl-NL" dirty="0">
              <a:cs typeface="Calibri"/>
            </a:endParaRPr>
          </a:p>
          <a:p>
            <a:pPr marL="0" indent="0"/>
            <a:r>
              <a:rPr lang="nl-NL" dirty="0">
                <a:cs typeface="Calibri"/>
              </a:rPr>
              <a:t>patio  &gt; </a:t>
            </a:r>
            <a:r>
              <a:rPr lang="nl-NL" dirty="0" err="1">
                <a:cs typeface="Calibri"/>
              </a:rPr>
              <a:t>patios</a:t>
            </a:r>
            <a:endParaRPr lang="nl-NL" dirty="0">
              <a:cs typeface="Calibri"/>
            </a:endParaRPr>
          </a:p>
          <a:p>
            <a:pPr marL="0" indent="0"/>
            <a:r>
              <a:rPr lang="nl-NL" dirty="0">
                <a:cs typeface="Calibri"/>
              </a:rPr>
              <a:t>radio  &gt; </a:t>
            </a:r>
            <a:r>
              <a:rPr lang="nl-NL" dirty="0" err="1">
                <a:cs typeface="Calibri"/>
              </a:rPr>
              <a:t>radios</a:t>
            </a:r>
            <a:endParaRPr lang="nl-NL" dirty="0">
              <a:cs typeface="Calibri"/>
            </a:endParaRPr>
          </a:p>
          <a:p>
            <a:pPr marL="0" indent="0"/>
            <a:r>
              <a:rPr lang="nl-NL" dirty="0">
                <a:cs typeface="Calibri"/>
              </a:rPr>
              <a:t>solo	  &gt; </a:t>
            </a:r>
            <a:r>
              <a:rPr lang="nl-NL" dirty="0" err="1">
                <a:cs typeface="Calibri"/>
              </a:rPr>
              <a:t>solos</a:t>
            </a:r>
            <a:endParaRPr lang="nl-NL" dirty="0">
              <a:cs typeface="Calibri"/>
            </a:endParaRPr>
          </a:p>
          <a:p>
            <a:pPr marL="0" indent="0"/>
            <a:r>
              <a:rPr lang="nl-NL" dirty="0" err="1">
                <a:cs typeface="Calibri"/>
              </a:rPr>
              <a:t>hippo</a:t>
            </a:r>
            <a:r>
              <a:rPr lang="nl-NL" dirty="0">
                <a:cs typeface="Calibri"/>
              </a:rPr>
              <a:t>  &gt; </a:t>
            </a:r>
            <a:r>
              <a:rPr lang="nl-NL" dirty="0" err="1">
                <a:cs typeface="Calibri"/>
              </a:rPr>
              <a:t>hippos</a:t>
            </a:r>
            <a:endParaRPr lang="nl-NL" dirty="0">
              <a:cs typeface="Calibri"/>
            </a:endParaRPr>
          </a:p>
          <a:p>
            <a:pPr marL="0" indent="0"/>
            <a:r>
              <a:rPr lang="nl-NL" dirty="0">
                <a:cs typeface="Calibri"/>
              </a:rPr>
              <a:t>piano  &gt; </a:t>
            </a:r>
            <a:r>
              <a:rPr lang="nl-NL" dirty="0" err="1">
                <a:cs typeface="Calibri"/>
              </a:rPr>
              <a:t>pianos</a:t>
            </a:r>
            <a:endParaRPr lang="nl-NL" dirty="0">
              <a:cs typeface="Calibri"/>
            </a:endParaRPr>
          </a:p>
          <a:p>
            <a:endParaRPr lang="nl-NL" dirty="0">
              <a:cs typeface="Calibri"/>
            </a:endParaRPr>
          </a:p>
        </p:txBody>
      </p:sp>
      <p:pic>
        <p:nvPicPr>
          <p:cNvPr id="7" name="Afbeelding 7" descr="Afbeelding met groente, tomaat&#10;&#10;Beschrijving is gegenereerd met zeer hoge betrouwbaarheid">
            <a:extLst>
              <a:ext uri="{FF2B5EF4-FFF2-40B4-BE49-F238E27FC236}">
                <a16:creationId xmlns:a16="http://schemas.microsoft.com/office/drawing/2014/main" id="{605CC8E5-F7D5-4A00-8336-1F4E29600C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02521" y="1690689"/>
            <a:ext cx="2780496" cy="2062162"/>
          </a:xfrm>
          <a:prstGeom prst="rect">
            <a:avLst/>
          </a:prstGeom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9ED7E720-8220-4CDC-AC89-4306C5A55F36}"/>
              </a:ext>
            </a:extLst>
          </p:cNvPr>
          <p:cNvSpPr txBox="1"/>
          <p:nvPr/>
        </p:nvSpPr>
        <p:spPr>
          <a:xfrm>
            <a:off x="1561577" y="1691591"/>
            <a:ext cx="2732762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nl-NL" sz="2400" dirty="0">
                <a:cs typeface="Calibri"/>
              </a:rPr>
              <a:t>"English" </a:t>
            </a:r>
            <a:r>
              <a:rPr lang="nl-NL" sz="2400" dirty="0" err="1">
                <a:cs typeface="Calibri"/>
              </a:rPr>
              <a:t>words</a:t>
            </a:r>
            <a:endParaRPr lang="nl-NL" sz="2400" dirty="0">
              <a:cs typeface="Calibri"/>
            </a:endParaRP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39705FC2-1FB0-46E4-9774-7F25DD8561FD}"/>
              </a:ext>
            </a:extLst>
          </p:cNvPr>
          <p:cNvSpPr txBox="1"/>
          <p:nvPr/>
        </p:nvSpPr>
        <p:spPr>
          <a:xfrm>
            <a:off x="6175331" y="1692057"/>
            <a:ext cx="2743200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nl-NL" sz="2400" dirty="0">
                <a:cs typeface="Calibri"/>
              </a:rPr>
              <a:t>International </a:t>
            </a:r>
            <a:r>
              <a:rPr lang="nl-NL" sz="2400" dirty="0" err="1">
                <a:cs typeface="Calibri"/>
              </a:rPr>
              <a:t>words</a:t>
            </a:r>
            <a:endParaRPr lang="nl-NL" dirty="0">
              <a:cs typeface="Calibri"/>
            </a:endParaRPr>
          </a:p>
        </p:txBody>
      </p:sp>
      <p:pic>
        <p:nvPicPr>
          <p:cNvPr id="11" name="Afbeelding 11">
            <a:extLst>
              <a:ext uri="{FF2B5EF4-FFF2-40B4-BE49-F238E27FC236}">
                <a16:creationId xmlns:a16="http://schemas.microsoft.com/office/drawing/2014/main" id="{860D3B73-F92D-43BB-B6A1-EB440FBD32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1762" y="2181787"/>
            <a:ext cx="2440488" cy="2322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3445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Afbeelding 4" descr="Afbeelding met buiten, dier, zoogdier, wolf&#10;&#10;Beschrijving is gegenereerd met zeer hoge betrouwbaarheid">
            <a:extLst>
              <a:ext uri="{FF2B5EF4-FFF2-40B4-BE49-F238E27FC236}">
                <a16:creationId xmlns:a16="http://schemas.microsoft.com/office/drawing/2014/main" id="{EE11D353-883E-4FC6-98DF-D2621290F2F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2295" b="13435"/>
          <a:stretch/>
        </p:blipFill>
        <p:spPr>
          <a:xfrm>
            <a:off x="6924695" y="238127"/>
            <a:ext cx="4927591" cy="2771774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7BD42A97-EF3D-49F8-A5AF-6F19CD68B1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9714" y="164327"/>
            <a:ext cx="5476875" cy="1576234"/>
          </a:xfrm>
        </p:spPr>
        <p:txBody>
          <a:bodyPr>
            <a:normAutofit fontScale="90000"/>
          </a:bodyPr>
          <a:lstStyle/>
          <a:p>
            <a:r>
              <a:rPr lang="nl-NL" dirty="0" err="1">
                <a:solidFill>
                  <a:srgbClr val="FFFFFF"/>
                </a:solidFill>
                <a:cs typeface="Calibri Light"/>
              </a:rPr>
              <a:t>Singular</a:t>
            </a:r>
            <a:r>
              <a:rPr lang="nl-NL" dirty="0">
                <a:solidFill>
                  <a:srgbClr val="FFFFFF"/>
                </a:solidFill>
                <a:cs typeface="Calibri Light"/>
              </a:rPr>
              <a:t> </a:t>
            </a:r>
            <a:r>
              <a:rPr lang="nl-NL" dirty="0" err="1">
                <a:solidFill>
                  <a:srgbClr val="FFFFFF"/>
                </a:solidFill>
                <a:cs typeface="Calibri Light"/>
              </a:rPr>
              <a:t>ending</a:t>
            </a:r>
            <a:r>
              <a:rPr lang="nl-NL" dirty="0">
                <a:solidFill>
                  <a:srgbClr val="FFFFFF"/>
                </a:solidFill>
                <a:cs typeface="Calibri Light"/>
              </a:rPr>
              <a:t> in –f(e) &gt; -</a:t>
            </a:r>
            <a:r>
              <a:rPr lang="nl-NL" dirty="0" err="1">
                <a:solidFill>
                  <a:srgbClr val="FFFFFF"/>
                </a:solidFill>
                <a:cs typeface="Calibri Light"/>
              </a:rPr>
              <a:t>ves</a:t>
            </a:r>
            <a:endParaRPr lang="nl-NL" dirty="0">
              <a:solidFill>
                <a:srgbClr val="FFFFFF"/>
              </a:solidFill>
            </a:endParaRP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1EFA697E-6AEC-4D77-BFA4-7D8F83090A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7175" y="2889559"/>
            <a:ext cx="5276850" cy="1453841"/>
          </a:xfrm>
        </p:spPr>
        <p:txBody>
          <a:bodyPr vert="horz" lIns="91440" tIns="45720" rIns="91440" bIns="45720" rtlCol="0">
            <a:normAutofit/>
          </a:bodyPr>
          <a:lstStyle/>
          <a:p>
            <a:endParaRPr lang="nl-NL" dirty="0">
              <a:solidFill>
                <a:srgbClr val="FFFFFF"/>
              </a:solidFill>
              <a:cs typeface="Calibri"/>
            </a:endParaRPr>
          </a:p>
          <a:p>
            <a:endParaRPr lang="nl-NL" dirty="0">
              <a:solidFill>
                <a:srgbClr val="FFFFFF"/>
              </a:solidFill>
              <a:cs typeface="Calibri"/>
            </a:endParaRP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C20A1E13-F9FE-4897-92AE-7BE4BBFDCC7D}"/>
              </a:ext>
            </a:extLst>
          </p:cNvPr>
          <p:cNvSpPr txBox="1"/>
          <p:nvPr/>
        </p:nvSpPr>
        <p:spPr>
          <a:xfrm>
            <a:off x="369865" y="1944072"/>
            <a:ext cx="658177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200" dirty="0" err="1">
                <a:solidFill>
                  <a:srgbClr val="FFFFFF"/>
                </a:solidFill>
                <a:cs typeface="Calibri"/>
              </a:rPr>
              <a:t>wife</a:t>
            </a:r>
            <a:r>
              <a:rPr lang="nl-NL" sz="2200" dirty="0">
                <a:solidFill>
                  <a:srgbClr val="FFFFFF"/>
                </a:solidFill>
                <a:cs typeface="Calibri"/>
              </a:rPr>
              <a:t>	&gt;  </a:t>
            </a:r>
            <a:r>
              <a:rPr lang="nl-NL" sz="2200" dirty="0" err="1">
                <a:solidFill>
                  <a:srgbClr val="FFFFFF"/>
                </a:solidFill>
                <a:cs typeface="Calibri"/>
              </a:rPr>
              <a:t>wives</a:t>
            </a:r>
            <a:r>
              <a:rPr lang="nl-NL" sz="2200" dirty="0">
                <a:solidFill>
                  <a:srgbClr val="FFFFFF"/>
                </a:solidFill>
                <a:cs typeface="Calibri"/>
              </a:rPr>
              <a:t>			</a:t>
            </a:r>
            <a:r>
              <a:rPr lang="nl-NL" sz="2200" dirty="0" err="1">
                <a:solidFill>
                  <a:srgbClr val="FFFFFF"/>
                </a:solidFill>
                <a:cs typeface="Calibri"/>
              </a:rPr>
              <a:t>shelf</a:t>
            </a:r>
            <a:r>
              <a:rPr lang="nl-NL" sz="2200" dirty="0">
                <a:solidFill>
                  <a:srgbClr val="FFFFFF"/>
                </a:solidFill>
                <a:cs typeface="Calibri"/>
              </a:rPr>
              <a:t> 	&gt;  </a:t>
            </a:r>
            <a:r>
              <a:rPr lang="nl-NL" sz="2200" dirty="0" err="1">
                <a:solidFill>
                  <a:srgbClr val="FFFFFF"/>
                </a:solidFill>
                <a:cs typeface="Calibri"/>
              </a:rPr>
              <a:t>shelves</a:t>
            </a:r>
            <a:endParaRPr lang="nl-NL" sz="2200" dirty="0">
              <a:solidFill>
                <a:srgbClr val="FFFFFF"/>
              </a:solidFill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200" dirty="0" err="1">
                <a:solidFill>
                  <a:srgbClr val="FFFFFF"/>
                </a:solidFill>
                <a:cs typeface="Calibri"/>
              </a:rPr>
              <a:t>knife</a:t>
            </a:r>
            <a:r>
              <a:rPr lang="nl-NL" sz="2200" dirty="0">
                <a:solidFill>
                  <a:srgbClr val="FFFFFF"/>
                </a:solidFill>
                <a:cs typeface="Calibri"/>
              </a:rPr>
              <a:t>	&gt;  </a:t>
            </a:r>
            <a:r>
              <a:rPr lang="nl-NL" sz="2200" dirty="0" err="1">
                <a:solidFill>
                  <a:srgbClr val="FFFFFF"/>
                </a:solidFill>
                <a:cs typeface="Calibri"/>
              </a:rPr>
              <a:t>knives</a:t>
            </a:r>
            <a:r>
              <a:rPr lang="nl-NL" sz="2200" dirty="0">
                <a:solidFill>
                  <a:srgbClr val="FFFFFF"/>
                </a:solidFill>
                <a:cs typeface="Calibri"/>
              </a:rPr>
              <a:t>		</a:t>
            </a:r>
            <a:r>
              <a:rPr lang="nl-NL" sz="2200" dirty="0" err="1">
                <a:solidFill>
                  <a:srgbClr val="FFFFFF"/>
                </a:solidFill>
                <a:cs typeface="Calibri"/>
              </a:rPr>
              <a:t>leaf</a:t>
            </a:r>
            <a:r>
              <a:rPr lang="nl-NL" sz="2200" dirty="0">
                <a:solidFill>
                  <a:srgbClr val="FFFFFF"/>
                </a:solidFill>
                <a:cs typeface="Calibri"/>
              </a:rPr>
              <a:t>	&gt;  </a:t>
            </a:r>
            <a:r>
              <a:rPr lang="nl-NL" sz="2200" dirty="0" err="1">
                <a:solidFill>
                  <a:srgbClr val="FFFFFF"/>
                </a:solidFill>
                <a:cs typeface="Calibri"/>
              </a:rPr>
              <a:t>leaves</a:t>
            </a:r>
            <a:endParaRPr lang="nl-NL" sz="2200" dirty="0">
              <a:solidFill>
                <a:srgbClr val="FFFFFF"/>
              </a:solidFill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srgbClr val="FFFFFF"/>
                </a:solidFill>
                <a:cs typeface="Calibri"/>
              </a:rPr>
              <a:t>wolf 	&gt; </a:t>
            </a:r>
            <a:r>
              <a:rPr lang="nl-NL" sz="2200" dirty="0" err="1">
                <a:solidFill>
                  <a:srgbClr val="FFFFFF"/>
                </a:solidFill>
                <a:cs typeface="Calibri"/>
              </a:rPr>
              <a:t>wolves</a:t>
            </a:r>
            <a:r>
              <a:rPr lang="nl-NL" sz="2200" dirty="0">
                <a:solidFill>
                  <a:srgbClr val="FFFFFF"/>
                </a:solidFill>
                <a:cs typeface="Calibri"/>
              </a:rPr>
              <a:t>		life	&gt;  </a:t>
            </a:r>
            <a:r>
              <a:rPr lang="nl-NL" sz="2200" dirty="0" err="1">
                <a:solidFill>
                  <a:srgbClr val="FFFFFF"/>
                </a:solidFill>
                <a:cs typeface="Calibri"/>
              </a:rPr>
              <a:t>lives</a:t>
            </a:r>
            <a:endParaRPr lang="nl-NL" sz="2200" dirty="0">
              <a:solidFill>
                <a:srgbClr val="FFFFFF"/>
              </a:solidFill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200" dirty="0" err="1">
                <a:solidFill>
                  <a:srgbClr val="FFFFFF"/>
                </a:solidFill>
                <a:cs typeface="Calibri"/>
              </a:rPr>
              <a:t>thief</a:t>
            </a:r>
            <a:r>
              <a:rPr lang="nl-NL" sz="2200" dirty="0">
                <a:solidFill>
                  <a:srgbClr val="FFFFFF"/>
                </a:solidFill>
                <a:cs typeface="Calibri"/>
              </a:rPr>
              <a:t> 	&gt; </a:t>
            </a:r>
            <a:r>
              <a:rPr lang="nl-NL" sz="2200" dirty="0" err="1">
                <a:solidFill>
                  <a:srgbClr val="FFFFFF"/>
                </a:solidFill>
                <a:cs typeface="Calibri"/>
              </a:rPr>
              <a:t>thieves</a:t>
            </a:r>
            <a:r>
              <a:rPr lang="nl-NL" sz="2200" dirty="0">
                <a:solidFill>
                  <a:srgbClr val="FFFFFF"/>
                </a:solidFill>
                <a:cs typeface="Calibri"/>
              </a:rPr>
              <a:t>		</a:t>
            </a:r>
            <a:r>
              <a:rPr lang="nl-NL" sz="2200" dirty="0" err="1">
                <a:solidFill>
                  <a:srgbClr val="FFFFFF"/>
                </a:solidFill>
                <a:cs typeface="Calibri"/>
              </a:rPr>
              <a:t>loaf</a:t>
            </a:r>
            <a:r>
              <a:rPr lang="nl-NL" sz="2200" dirty="0">
                <a:solidFill>
                  <a:srgbClr val="FFFFFF"/>
                </a:solidFill>
                <a:cs typeface="Calibri"/>
              </a:rPr>
              <a:t>	&gt;  </a:t>
            </a:r>
            <a:r>
              <a:rPr lang="nl-NL" sz="2200" dirty="0" err="1">
                <a:solidFill>
                  <a:srgbClr val="FFFFFF"/>
                </a:solidFill>
                <a:cs typeface="Calibri"/>
              </a:rPr>
              <a:t>loaves</a:t>
            </a:r>
            <a:endParaRPr lang="nl-NL" sz="2200" dirty="0">
              <a:solidFill>
                <a:srgbClr val="FFFFFF"/>
              </a:solidFill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srgbClr val="FFFFFF"/>
                </a:solidFill>
                <a:cs typeface="Calibri"/>
              </a:rPr>
              <a:t>half  	&gt; </a:t>
            </a:r>
            <a:r>
              <a:rPr lang="nl-NL" sz="2200" dirty="0" err="1">
                <a:solidFill>
                  <a:srgbClr val="FFFFFF"/>
                </a:solidFill>
                <a:cs typeface="Calibri"/>
              </a:rPr>
              <a:t>halves</a:t>
            </a:r>
            <a:r>
              <a:rPr lang="nl-NL" sz="2200" dirty="0">
                <a:solidFill>
                  <a:srgbClr val="FFFFFF"/>
                </a:solidFill>
                <a:cs typeface="Calibri"/>
              </a:rPr>
              <a:t>		</a:t>
            </a:r>
            <a:r>
              <a:rPr lang="nl-NL" sz="2200" dirty="0" err="1">
                <a:solidFill>
                  <a:srgbClr val="FFFFFF"/>
                </a:solidFill>
                <a:cs typeface="Calibri"/>
              </a:rPr>
              <a:t>calf</a:t>
            </a:r>
            <a:r>
              <a:rPr lang="nl-NL" sz="2200" dirty="0">
                <a:solidFill>
                  <a:srgbClr val="FFFFFF"/>
                </a:solidFill>
                <a:cs typeface="Calibri"/>
              </a:rPr>
              <a:t>	&gt;  </a:t>
            </a:r>
            <a:r>
              <a:rPr lang="nl-NL" sz="2200" dirty="0" err="1">
                <a:solidFill>
                  <a:srgbClr val="FFFFFF"/>
                </a:solidFill>
                <a:cs typeface="Calibri"/>
              </a:rPr>
              <a:t>calves</a:t>
            </a:r>
            <a:endParaRPr lang="nl-NL" sz="2200" dirty="0">
              <a:solidFill>
                <a:srgbClr val="FFFFFF"/>
              </a:solidFill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1600" dirty="0">
              <a:solidFill>
                <a:srgbClr val="FFFFFF"/>
              </a:solidFill>
              <a:cs typeface="Calibri"/>
            </a:endParaRP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058D3D79-182D-4ADF-8A5E-3F14B3BB9132}"/>
              </a:ext>
            </a:extLst>
          </p:cNvPr>
          <p:cNvSpPr txBox="1"/>
          <p:nvPr/>
        </p:nvSpPr>
        <p:spPr>
          <a:xfrm>
            <a:off x="3276600" y="4878917"/>
            <a:ext cx="72485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 err="1"/>
              <a:t>All</a:t>
            </a:r>
            <a:r>
              <a:rPr lang="nl-NL" sz="2800" dirty="0"/>
              <a:t> </a:t>
            </a:r>
            <a:r>
              <a:rPr lang="nl-NL" sz="2800" dirty="0" err="1"/>
              <a:t>other</a:t>
            </a:r>
            <a:r>
              <a:rPr lang="nl-NL" sz="2800" dirty="0"/>
              <a:t> </a:t>
            </a:r>
            <a:r>
              <a:rPr lang="nl-NL" sz="2800" dirty="0" err="1"/>
              <a:t>words</a:t>
            </a:r>
            <a:r>
              <a:rPr lang="nl-NL" sz="2800" dirty="0"/>
              <a:t> in –f get –</a:t>
            </a:r>
            <a:r>
              <a:rPr lang="nl-NL" sz="2800" dirty="0" err="1"/>
              <a:t>fs</a:t>
            </a:r>
            <a:endParaRPr lang="nl-NL" sz="2800" dirty="0"/>
          </a:p>
          <a:p>
            <a:r>
              <a:rPr lang="nl-NL" sz="2800" dirty="0"/>
              <a:t>roof 	&gt;  </a:t>
            </a:r>
            <a:r>
              <a:rPr lang="nl-NL" sz="2800" dirty="0" err="1"/>
              <a:t>roofs</a:t>
            </a:r>
            <a:endParaRPr lang="nl-NL" sz="2800" dirty="0"/>
          </a:p>
        </p:txBody>
      </p:sp>
    </p:spTree>
    <p:extLst>
      <p:ext uri="{BB962C8B-B14F-4D97-AF65-F5344CB8AC3E}">
        <p14:creationId xmlns:p14="http://schemas.microsoft.com/office/powerpoint/2010/main" val="337506596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88FBCF-F96F-410B-BFED-FEC8E2589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sz="4800" b="1" dirty="0"/>
              <a:t>Latin or </a:t>
            </a:r>
            <a:r>
              <a:rPr lang="nl-NL" sz="4800" b="1" dirty="0" err="1"/>
              <a:t>Greek</a:t>
            </a:r>
            <a:r>
              <a:rPr lang="nl-NL" sz="4800" b="1" dirty="0"/>
              <a:t> </a:t>
            </a:r>
            <a:r>
              <a:rPr lang="nl-NL" sz="4800" b="1" dirty="0" err="1"/>
              <a:t>words</a:t>
            </a:r>
            <a:r>
              <a:rPr lang="nl-NL" sz="4800" b="1" dirty="0"/>
              <a:t>:</a:t>
            </a:r>
            <a:br>
              <a:rPr lang="nl-NL" sz="4800" b="1" dirty="0"/>
            </a:br>
            <a:br>
              <a:rPr lang="nl-NL" dirty="0"/>
            </a:br>
            <a:r>
              <a:rPr lang="nl-NL" sz="4000" dirty="0" err="1">
                <a:latin typeface="+mn-lt"/>
              </a:rPr>
              <a:t>words</a:t>
            </a:r>
            <a:r>
              <a:rPr lang="nl-NL" sz="4000" dirty="0">
                <a:latin typeface="+mn-lt"/>
              </a:rPr>
              <a:t> </a:t>
            </a:r>
            <a:r>
              <a:rPr lang="nl-NL" sz="4000" dirty="0" err="1">
                <a:latin typeface="+mn-lt"/>
              </a:rPr>
              <a:t>ending</a:t>
            </a:r>
            <a:r>
              <a:rPr lang="nl-NL" sz="4000" dirty="0">
                <a:latin typeface="+mn-lt"/>
              </a:rPr>
              <a:t> in –is get -es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A329176-F845-41FB-9589-20FB187979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15879"/>
            <a:ext cx="4159102" cy="4061636"/>
          </a:xfrm>
        </p:spPr>
        <p:txBody>
          <a:bodyPr/>
          <a:lstStyle/>
          <a:p>
            <a:r>
              <a:rPr lang="nl-NL" dirty="0"/>
              <a:t>crisis 	&gt;  crises</a:t>
            </a:r>
          </a:p>
          <a:p>
            <a:r>
              <a:rPr lang="nl-NL" dirty="0"/>
              <a:t>analysis	&gt;  analyses</a:t>
            </a:r>
          </a:p>
          <a:p>
            <a:r>
              <a:rPr lang="nl-NL" dirty="0"/>
              <a:t>thesis	&gt;  theses</a:t>
            </a:r>
          </a:p>
          <a:p>
            <a:r>
              <a:rPr lang="nl-NL" dirty="0" err="1"/>
              <a:t>axis</a:t>
            </a:r>
            <a:r>
              <a:rPr lang="nl-NL" dirty="0"/>
              <a:t>		&gt;  </a:t>
            </a:r>
            <a:r>
              <a:rPr lang="nl-NL" dirty="0" err="1"/>
              <a:t>axes</a:t>
            </a:r>
            <a:endParaRPr lang="nl-NL" dirty="0"/>
          </a:p>
          <a:p>
            <a:endParaRPr lang="nl-NL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33AA5664-3F86-4195-A84C-60C2DB2AD9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1274" y="1971857"/>
            <a:ext cx="1929452" cy="2193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3BA50ECA-C0F5-41B0-AA82-A4DE42882DB4}"/>
              </a:ext>
            </a:extLst>
          </p:cNvPr>
          <p:cNvSpPr txBox="1"/>
          <p:nvPr/>
        </p:nvSpPr>
        <p:spPr>
          <a:xfrm>
            <a:off x="2351568" y="4446510"/>
            <a:ext cx="90022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000" dirty="0" err="1"/>
              <a:t>words</a:t>
            </a:r>
            <a:r>
              <a:rPr lang="nl-NL" sz="4000" dirty="0"/>
              <a:t> </a:t>
            </a:r>
            <a:r>
              <a:rPr lang="nl-NL" sz="4000" dirty="0" err="1"/>
              <a:t>ending</a:t>
            </a:r>
            <a:r>
              <a:rPr lang="nl-NL" sz="4000" dirty="0"/>
              <a:t> in -on  get  -a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800" dirty="0" err="1"/>
              <a:t>criterion</a:t>
            </a:r>
            <a:r>
              <a:rPr lang="nl-NL" sz="2800" dirty="0"/>
              <a:t> 	&gt;   criteria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800" dirty="0" err="1"/>
              <a:t>phenomenon</a:t>
            </a:r>
            <a:r>
              <a:rPr lang="nl-NL" sz="2800" dirty="0"/>
              <a:t>	&gt; </a:t>
            </a:r>
            <a:r>
              <a:rPr lang="nl-NL" sz="2800" dirty="0" err="1"/>
              <a:t>phenomena</a:t>
            </a:r>
            <a:endParaRPr lang="nl-NL" sz="2800" dirty="0"/>
          </a:p>
        </p:txBody>
      </p:sp>
    </p:spTree>
    <p:extLst>
      <p:ext uri="{BB962C8B-B14F-4D97-AF65-F5344CB8AC3E}">
        <p14:creationId xmlns:p14="http://schemas.microsoft.com/office/powerpoint/2010/main" val="42386660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4038CB10-1F5C-4D54-9DF7-12586DE5B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546" y="4572000"/>
            <a:ext cx="7058307" cy="1964266"/>
          </a:xfrm>
          <a:prstGeom prst="rect">
            <a:avLst/>
          </a:prstGeom>
          <a:solidFill>
            <a:srgbClr val="4931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E3F1F98-597A-465A-A4B2-506FA83058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4256" y="4767072"/>
            <a:ext cx="6594189" cy="162521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4400">
                <a:solidFill>
                  <a:srgbClr val="FFFFFF"/>
                </a:solidFill>
              </a:rPr>
              <a:t>Irregular nouns:</a:t>
            </a:r>
          </a:p>
        </p:txBody>
      </p:sp>
      <p:pic>
        <p:nvPicPr>
          <p:cNvPr id="4" name="Afbeelding 4" descr="Afbeelding met vogel, buiten, staand, grond&#10;&#10;Beschrijving is gegenereerd met zeer hoge betrouwbaarheid">
            <a:extLst>
              <a:ext uri="{FF2B5EF4-FFF2-40B4-BE49-F238E27FC236}">
                <a16:creationId xmlns:a16="http://schemas.microsoft.com/office/drawing/2014/main" id="{B4692522-796E-4059-BBDB-5C7041EAD3E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60"/>
          <a:stretch/>
        </p:blipFill>
        <p:spPr>
          <a:xfrm>
            <a:off x="327547" y="321734"/>
            <a:ext cx="3817415" cy="2221442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73ED6512-6858-4552-B699-9A97FE9A4E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34655" y="321732"/>
            <a:ext cx="4335613" cy="6214534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F1E20F81-2BE0-41AB-9E27-A85311C5D5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876919" y="942974"/>
            <a:ext cx="3424739" cy="5449308"/>
          </a:xfr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indent="-228600" algn="l"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rgbClr val="FFFFFF"/>
                </a:solidFill>
              </a:rPr>
              <a:t>goose     &gt;  geese</a:t>
            </a:r>
            <a:endParaRPr lang="en-US" sz="1700" dirty="0">
              <a:solidFill>
                <a:srgbClr val="FFFFFF"/>
              </a:solidFill>
              <a:cs typeface="Calibri"/>
            </a:endParaRPr>
          </a:p>
          <a:p>
            <a:pPr indent="-228600" algn="l"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rgbClr val="FFFFFF"/>
                </a:solidFill>
              </a:rPr>
              <a:t>tooth      &gt;  teeth</a:t>
            </a:r>
            <a:endParaRPr lang="en-US" sz="1700" dirty="0">
              <a:solidFill>
                <a:srgbClr val="FFFFFF"/>
              </a:solidFill>
              <a:cs typeface="Calibri"/>
            </a:endParaRPr>
          </a:p>
          <a:p>
            <a:pPr indent="-228600" algn="l"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rgbClr val="FFFFFF"/>
                </a:solidFill>
              </a:rPr>
              <a:t>foot        &gt;  feet</a:t>
            </a:r>
            <a:endParaRPr lang="en-US" sz="1700" dirty="0">
              <a:solidFill>
                <a:srgbClr val="FFFFFF"/>
              </a:solidFill>
              <a:cs typeface="Calibri"/>
            </a:endParaRPr>
          </a:p>
          <a:p>
            <a:pPr indent="-228600" algn="l">
              <a:buFont typeface="Arial" panose="020B0604020202020204" pitchFamily="34" charset="0"/>
              <a:buChar char="•"/>
            </a:pPr>
            <a:endParaRPr lang="en-US" sz="1700" dirty="0">
              <a:solidFill>
                <a:srgbClr val="FFFFFF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rgbClr val="FFFFFF"/>
                </a:solidFill>
                <a:cs typeface="Calibri"/>
              </a:rPr>
              <a:t>sheep 	&gt;  sheep</a:t>
            </a:r>
          </a:p>
          <a:p>
            <a:pPr indent="-228600" algn="l"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rgbClr val="FFFFFF"/>
                </a:solidFill>
                <a:cs typeface="Calibri"/>
              </a:rPr>
              <a:t> deer	&gt;  deer</a:t>
            </a:r>
          </a:p>
          <a:p>
            <a:pPr indent="-228600" algn="l"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rgbClr val="FFFFFF"/>
                </a:solidFill>
                <a:cs typeface="Calibri"/>
              </a:rPr>
              <a:t> fish	&gt;  fish</a:t>
            </a:r>
          </a:p>
          <a:p>
            <a:pPr indent="-228600" algn="l"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rgbClr val="FFFFFF"/>
                </a:solidFill>
                <a:cs typeface="Calibri"/>
              </a:rPr>
              <a:t>moose	&gt; moose</a:t>
            </a:r>
          </a:p>
          <a:p>
            <a:pPr indent="-228600" algn="l"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rgbClr val="FFFFFF"/>
                </a:solidFill>
                <a:cs typeface="Calibri"/>
              </a:rPr>
              <a:t>buffalo	&gt; buffalo</a:t>
            </a:r>
          </a:p>
          <a:p>
            <a:pPr indent="-228600" algn="l">
              <a:buFont typeface="Arial" panose="020B0604020202020204" pitchFamily="34" charset="0"/>
              <a:buChar char="•"/>
            </a:pPr>
            <a:endParaRPr lang="en-US" sz="1700" dirty="0">
              <a:solidFill>
                <a:srgbClr val="FFFFFF"/>
              </a:solidFill>
              <a:cs typeface="Calibri"/>
            </a:endParaRPr>
          </a:p>
          <a:p>
            <a:pPr indent="-228600" algn="l"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rgbClr val="FFFFFF"/>
                </a:solidFill>
                <a:cs typeface="Calibri"/>
              </a:rPr>
              <a:t>mouse	&gt;  mice</a:t>
            </a:r>
          </a:p>
          <a:p>
            <a:pPr indent="-228600" algn="l"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rgbClr val="FFFFFF"/>
                </a:solidFill>
                <a:cs typeface="Calibri"/>
              </a:rPr>
              <a:t>louse	&gt;  lice</a:t>
            </a:r>
          </a:p>
          <a:p>
            <a:pPr indent="-228600" algn="l"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rgbClr val="FFFFFF"/>
                </a:solidFill>
                <a:cs typeface="Calibri"/>
              </a:rPr>
              <a:t>ox	&gt; oxen</a:t>
            </a:r>
          </a:p>
          <a:p>
            <a:pPr indent="-228600" algn="l">
              <a:buFont typeface="Arial" panose="020B0604020202020204" pitchFamily="34" charset="0"/>
              <a:buChar char="•"/>
            </a:pPr>
            <a:endParaRPr lang="en-US" sz="1700" dirty="0">
              <a:solidFill>
                <a:srgbClr val="FFFFFF"/>
              </a:solidFill>
              <a:cs typeface="Calibri"/>
            </a:endParaRPr>
          </a:p>
          <a:p>
            <a:pPr indent="-228600" algn="l"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rgbClr val="FFFFFF"/>
                </a:solidFill>
                <a:cs typeface="Calibri"/>
              </a:rPr>
              <a:t>die	&gt;  dice</a:t>
            </a:r>
          </a:p>
          <a:p>
            <a:pPr indent="-228600" algn="l"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rgbClr val="FFFFFF"/>
                </a:solidFill>
                <a:cs typeface="Calibri"/>
              </a:rPr>
              <a:t>penny	&gt;  pence</a:t>
            </a:r>
          </a:p>
          <a:p>
            <a:pPr indent="-228600" algn="l"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rgbClr val="FFFFFF"/>
                </a:solidFill>
                <a:cs typeface="Calibri"/>
              </a:rPr>
              <a:t>aircraft	&gt; aircraft</a:t>
            </a:r>
          </a:p>
          <a:p>
            <a:pPr indent="-228600" algn="l">
              <a:buFont typeface="Arial" panose="020B0604020202020204" pitchFamily="34" charset="0"/>
              <a:buChar char="•"/>
            </a:pPr>
            <a:endParaRPr lang="en-US" sz="1700" dirty="0">
              <a:solidFill>
                <a:srgbClr val="FFFFFF"/>
              </a:solidFill>
              <a:cs typeface="Calibri"/>
            </a:endParaRP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F755703A-1445-4936-B6AC-353482DBEAF9}"/>
              </a:ext>
            </a:extLst>
          </p:cNvPr>
          <p:cNvSpPr txBox="1"/>
          <p:nvPr/>
        </p:nvSpPr>
        <p:spPr>
          <a:xfrm>
            <a:off x="4506276" y="465718"/>
            <a:ext cx="2651972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FFFFFF"/>
                </a:solidFill>
                <a:cs typeface="Calibri"/>
              </a:rPr>
              <a:t>person	 &gt;  </a:t>
            </a:r>
            <a:r>
              <a:rPr lang="en-US" sz="1800" dirty="0" err="1">
                <a:solidFill>
                  <a:srgbClr val="FFFFFF"/>
                </a:solidFill>
                <a:cs typeface="Calibri"/>
              </a:rPr>
              <a:t>peo</a:t>
            </a:r>
            <a:endParaRPr lang="en-US" sz="1800" dirty="0">
              <a:solidFill>
                <a:srgbClr val="FFFFFF"/>
              </a:solidFill>
              <a:cs typeface="Calibri"/>
            </a:endParaRP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990099"/>
                </a:solidFill>
              </a:rPr>
              <a:t>man        &gt;  men</a:t>
            </a:r>
            <a:endParaRPr lang="en-US" sz="2000" dirty="0">
              <a:solidFill>
                <a:srgbClr val="990099"/>
              </a:solidFill>
              <a:cs typeface="Calibri"/>
            </a:endParaRP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990099"/>
                </a:solidFill>
              </a:rPr>
              <a:t>woman  &gt;  women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990099"/>
                </a:solidFill>
                <a:cs typeface="Calibri"/>
              </a:rPr>
              <a:t>person   &gt;  people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990099"/>
                </a:solidFill>
              </a:rPr>
              <a:t>child       &gt;  children</a:t>
            </a:r>
          </a:p>
          <a:p>
            <a:pPr indent="-228600">
              <a:buFont typeface="Arial" panose="020B0604020202020204" pitchFamily="34" charset="0"/>
              <a:buChar char="•"/>
            </a:pPr>
            <a:endParaRPr lang="en-US" dirty="0">
              <a:cs typeface="Calibri"/>
            </a:endParaRPr>
          </a:p>
          <a:p>
            <a:pPr indent="-228600" algn="l">
              <a:buFont typeface="Arial" panose="020B0604020202020204" pitchFamily="34" charset="0"/>
              <a:buChar char="•"/>
            </a:pPr>
            <a:endParaRPr lang="en-US" sz="1800" dirty="0">
              <a:solidFill>
                <a:srgbClr val="FFFFFF"/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747957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E214AA7-F028-4A0D-8698-61AEC754D1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0" cy="159834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AA85D49-BCD9-444D-8A7E-BBBCDA3B13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9933" y="995318"/>
            <a:ext cx="9872134" cy="1193968"/>
          </a:xfrm>
          <a:solidFill>
            <a:srgbClr val="FFFFFF"/>
          </a:solidFill>
          <a:ln w="38100">
            <a:solidFill>
              <a:srgbClr val="7F7F7F"/>
            </a:solidFill>
            <a:miter lim="800000"/>
          </a:ln>
        </p:spPr>
        <p:txBody>
          <a:bodyPr>
            <a:normAutofit/>
          </a:bodyPr>
          <a:lstStyle/>
          <a:p>
            <a:pPr algn="ctr"/>
            <a:r>
              <a:rPr lang="nl-NL" sz="3600" dirty="0" err="1">
                <a:solidFill>
                  <a:srgbClr val="3F3F3F"/>
                </a:solidFill>
                <a:cs typeface="Calibri Light"/>
              </a:rPr>
              <a:t>Words</a:t>
            </a:r>
            <a:r>
              <a:rPr lang="nl-NL" sz="3600" dirty="0">
                <a:solidFill>
                  <a:srgbClr val="3F3F3F"/>
                </a:solidFill>
                <a:cs typeface="Calibri Light"/>
              </a:rPr>
              <a:t> </a:t>
            </a:r>
            <a:r>
              <a:rPr lang="nl-NL" sz="3600" dirty="0" err="1">
                <a:solidFill>
                  <a:srgbClr val="3F3F3F"/>
                </a:solidFill>
                <a:cs typeface="Calibri Light"/>
              </a:rPr>
              <a:t>that</a:t>
            </a:r>
            <a:r>
              <a:rPr lang="nl-NL" sz="3600" dirty="0">
                <a:solidFill>
                  <a:srgbClr val="3F3F3F"/>
                </a:solidFill>
                <a:cs typeface="Calibri Light"/>
              </a:rPr>
              <a:t> are </a:t>
            </a:r>
            <a:r>
              <a:rPr lang="nl-NL" sz="3600" dirty="0" err="1">
                <a:solidFill>
                  <a:srgbClr val="3F3F3F"/>
                </a:solidFill>
                <a:cs typeface="Calibri Light"/>
              </a:rPr>
              <a:t>always</a:t>
            </a:r>
            <a:r>
              <a:rPr lang="nl-NL" sz="3600" dirty="0">
                <a:solidFill>
                  <a:srgbClr val="3F3F3F"/>
                </a:solidFill>
                <a:cs typeface="Calibri Light"/>
              </a:rPr>
              <a:t> </a:t>
            </a:r>
            <a:r>
              <a:rPr lang="nl-NL" sz="3600" dirty="0" err="1">
                <a:solidFill>
                  <a:srgbClr val="3F3F3F"/>
                </a:solidFill>
                <a:cs typeface="Calibri Light"/>
              </a:rPr>
              <a:t>plural</a:t>
            </a:r>
            <a:r>
              <a:rPr lang="nl-NL" sz="3600" dirty="0">
                <a:solidFill>
                  <a:srgbClr val="3F3F3F"/>
                </a:solidFill>
                <a:cs typeface="Calibri Light"/>
              </a:rPr>
              <a:t>:</a:t>
            </a:r>
            <a:endParaRPr lang="nl-NL" sz="3600" dirty="0">
              <a:solidFill>
                <a:srgbClr val="3F3F3F"/>
              </a:solidFill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730373C-4F75-454F-BF85-267B4844431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476915" y="2888250"/>
            <a:ext cx="4297351" cy="2959777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0"/>
            <a:r>
              <a:rPr lang="en-US" sz="2000" dirty="0">
                <a:cs typeface="Calibri"/>
              </a:rPr>
              <a:t>glasses, spectacles</a:t>
            </a:r>
          </a:p>
          <a:p>
            <a:pPr marL="0"/>
            <a:r>
              <a:rPr lang="en-US" sz="2000" dirty="0">
                <a:cs typeface="Calibri"/>
              </a:rPr>
              <a:t>trousers, shorts, jeans,  </a:t>
            </a:r>
            <a:r>
              <a:rPr lang="en-US" sz="2000" dirty="0" err="1">
                <a:cs typeface="Calibri"/>
              </a:rPr>
              <a:t>pyjamas</a:t>
            </a:r>
            <a:endParaRPr lang="en-US" sz="2000" dirty="0">
              <a:cs typeface="Calibri"/>
            </a:endParaRPr>
          </a:p>
          <a:p>
            <a:pPr marL="0"/>
            <a:r>
              <a:rPr lang="en-US" sz="2000" dirty="0">
                <a:cs typeface="Calibri"/>
              </a:rPr>
              <a:t>scissors, binoculars, compasses</a:t>
            </a:r>
          </a:p>
          <a:p>
            <a:pPr marL="0"/>
            <a:endParaRPr lang="en-US" sz="2000" dirty="0">
              <a:cs typeface="Calibri"/>
            </a:endParaRPr>
          </a:p>
          <a:p>
            <a:pPr marL="0"/>
            <a:r>
              <a:rPr lang="en-US" sz="2000" dirty="0">
                <a:cs typeface="Calibri"/>
              </a:rPr>
              <a:t>Use: “…. pairs of ….” </a:t>
            </a:r>
          </a:p>
          <a:p>
            <a:pPr marL="0" indent="0">
              <a:buNone/>
            </a:pPr>
            <a:r>
              <a:rPr lang="en-US" sz="2000" dirty="0">
                <a:cs typeface="Calibri"/>
              </a:rPr>
              <a:t>if you mean more than one</a:t>
            </a:r>
          </a:p>
          <a:p>
            <a:pPr marL="0" indent="0">
              <a:buNone/>
            </a:pPr>
            <a:r>
              <a:rPr lang="en-US" sz="2000" i="1" dirty="0">
                <a:cs typeface="Calibri"/>
              </a:rPr>
              <a:t>I brought two pairs of jeans.</a:t>
            </a:r>
          </a:p>
          <a:p>
            <a:pPr marL="0" indent="0">
              <a:buNone/>
            </a:pPr>
            <a:endParaRPr lang="en-US" sz="2000" dirty="0">
              <a:cs typeface="Calibri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6206FDC-2777-4D7F-AF9C-73413DA664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96000" y="2888250"/>
            <a:ext cx="0" cy="2769135"/>
          </a:xfrm>
          <a:prstGeom prst="line">
            <a:avLst/>
          </a:prstGeom>
          <a:ln w="190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71CB5198-6681-4EE7-965D-22D55D6C8C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17731" y="2888250"/>
            <a:ext cx="4292594" cy="2959778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nl-NL" sz="2000" dirty="0" err="1">
                <a:cs typeface="Calibri"/>
              </a:rPr>
              <a:t>police</a:t>
            </a:r>
            <a:endParaRPr lang="nl-NL" sz="2000" dirty="0">
              <a:cs typeface="Calibri"/>
            </a:endParaRPr>
          </a:p>
          <a:p>
            <a:r>
              <a:rPr lang="nl-NL" sz="2000" dirty="0" err="1">
                <a:cs typeface="Calibri"/>
              </a:rPr>
              <a:t>audience</a:t>
            </a:r>
            <a:endParaRPr lang="nl-NL" sz="2000" dirty="0">
              <a:cs typeface="Calibri"/>
            </a:endParaRPr>
          </a:p>
          <a:p>
            <a:r>
              <a:rPr lang="nl-NL" sz="2000" dirty="0" err="1">
                <a:cs typeface="Calibri"/>
              </a:rPr>
              <a:t>cattle</a:t>
            </a:r>
            <a:endParaRPr lang="nl-NL" sz="2000" dirty="0">
              <a:cs typeface="Calibri"/>
            </a:endParaRPr>
          </a:p>
          <a:p>
            <a:r>
              <a:rPr lang="nl-NL" sz="2000" dirty="0" err="1">
                <a:cs typeface="Calibri"/>
              </a:rPr>
              <a:t>surroundings</a:t>
            </a:r>
            <a:endParaRPr lang="nl-NL" sz="2000" dirty="0">
              <a:cs typeface="Calibri"/>
            </a:endParaRPr>
          </a:p>
          <a:p>
            <a:endParaRPr lang="nl-NL" sz="2000" dirty="0">
              <a:cs typeface="Calibri"/>
            </a:endParaRPr>
          </a:p>
          <a:p>
            <a:r>
              <a:rPr lang="nl-NL" sz="2000" dirty="0">
                <a:cs typeface="Calibri"/>
              </a:rPr>
              <a:t>Make </a:t>
            </a:r>
            <a:r>
              <a:rPr lang="nl-NL" sz="2000" dirty="0" err="1">
                <a:cs typeface="Calibri"/>
              </a:rPr>
              <a:t>sure</a:t>
            </a:r>
            <a:r>
              <a:rPr lang="nl-NL" sz="2000" dirty="0">
                <a:cs typeface="Calibri"/>
              </a:rPr>
              <a:t> </a:t>
            </a:r>
            <a:r>
              <a:rPr lang="nl-NL" sz="2000" dirty="0" err="1">
                <a:cs typeface="Calibri"/>
              </a:rPr>
              <a:t>you</a:t>
            </a:r>
            <a:r>
              <a:rPr lang="nl-NL" sz="2000" dirty="0">
                <a:cs typeface="Calibri"/>
              </a:rPr>
              <a:t> </a:t>
            </a:r>
            <a:r>
              <a:rPr lang="nl-NL" sz="2000" dirty="0" err="1">
                <a:cs typeface="Calibri"/>
              </a:rPr>
              <a:t>always</a:t>
            </a:r>
            <a:r>
              <a:rPr lang="nl-NL" sz="2000" dirty="0">
                <a:cs typeface="Calibri"/>
              </a:rPr>
              <a:t> </a:t>
            </a:r>
            <a:r>
              <a:rPr lang="nl-NL" sz="2000" dirty="0" err="1">
                <a:cs typeface="Calibri"/>
              </a:rPr>
              <a:t>use</a:t>
            </a:r>
            <a:r>
              <a:rPr lang="nl-NL" sz="2000" dirty="0">
                <a:cs typeface="Calibri"/>
              </a:rPr>
              <a:t> a </a:t>
            </a:r>
            <a:r>
              <a:rPr lang="nl-NL" sz="2000" dirty="0" err="1">
                <a:cs typeface="Calibri"/>
              </a:rPr>
              <a:t>plural</a:t>
            </a:r>
            <a:r>
              <a:rPr lang="nl-NL" sz="2000" dirty="0">
                <a:cs typeface="Calibri"/>
              </a:rPr>
              <a:t> </a:t>
            </a:r>
            <a:r>
              <a:rPr lang="nl-NL" sz="2000" dirty="0" err="1">
                <a:cs typeface="Calibri"/>
              </a:rPr>
              <a:t>verb</a:t>
            </a:r>
            <a:r>
              <a:rPr lang="nl-NL" sz="2000" dirty="0">
                <a:cs typeface="Calibri"/>
              </a:rPr>
              <a:t> form </a:t>
            </a:r>
            <a:r>
              <a:rPr lang="nl-NL" sz="2000" dirty="0" err="1">
                <a:cs typeface="Calibri"/>
              </a:rPr>
              <a:t>with</a:t>
            </a:r>
            <a:r>
              <a:rPr lang="nl-NL" sz="2000" dirty="0">
                <a:cs typeface="Calibri"/>
              </a:rPr>
              <a:t> these </a:t>
            </a:r>
            <a:r>
              <a:rPr lang="nl-NL" sz="2000" dirty="0" err="1">
                <a:cs typeface="Calibri"/>
              </a:rPr>
              <a:t>words</a:t>
            </a:r>
            <a:endParaRPr lang="nl-NL" sz="2000" dirty="0">
              <a:cs typeface="Calibri"/>
            </a:endParaRPr>
          </a:p>
          <a:p>
            <a:pPr marL="0" indent="0">
              <a:buNone/>
            </a:pPr>
            <a:r>
              <a:rPr lang="nl-NL" sz="2000" i="1" dirty="0">
                <a:cs typeface="Calibri"/>
              </a:rPr>
              <a:t>The </a:t>
            </a:r>
            <a:r>
              <a:rPr lang="nl-NL" sz="2000" i="1" dirty="0" err="1">
                <a:cs typeface="Calibri"/>
              </a:rPr>
              <a:t>police</a:t>
            </a:r>
            <a:r>
              <a:rPr lang="nl-NL" sz="2000" i="1" dirty="0">
                <a:cs typeface="Calibri"/>
              </a:rPr>
              <a:t> are </a:t>
            </a:r>
            <a:r>
              <a:rPr lang="nl-NL" sz="2000" i="1" dirty="0" err="1">
                <a:cs typeface="Calibri"/>
              </a:rPr>
              <a:t>looking</a:t>
            </a:r>
            <a:r>
              <a:rPr lang="nl-NL" sz="2000" i="1" dirty="0">
                <a:cs typeface="Calibri"/>
              </a:rPr>
              <a:t> </a:t>
            </a:r>
            <a:r>
              <a:rPr lang="nl-NL" sz="2000" i="1" dirty="0" err="1">
                <a:cs typeface="Calibri"/>
              </a:rPr>
              <a:t>for</a:t>
            </a:r>
            <a:r>
              <a:rPr lang="nl-NL" sz="2000" i="1" dirty="0">
                <a:cs typeface="Calibri"/>
              </a:rPr>
              <a:t> </a:t>
            </a:r>
            <a:r>
              <a:rPr lang="nl-NL" sz="2000" i="1" dirty="0" err="1">
                <a:cs typeface="Calibri"/>
              </a:rPr>
              <a:t>the</a:t>
            </a:r>
            <a:r>
              <a:rPr lang="nl-NL" sz="2000" i="1" dirty="0">
                <a:cs typeface="Calibri"/>
              </a:rPr>
              <a:t> suspect.</a:t>
            </a:r>
          </a:p>
        </p:txBody>
      </p:sp>
      <p:pic>
        <p:nvPicPr>
          <p:cNvPr id="5" name="Afbeelding 5" descr="Afbeelding met kleding, persoon, tennis, racket&#10;&#10;Beschrijving is gegenereerd met zeer hoge betrouwbaarheid">
            <a:extLst>
              <a:ext uri="{FF2B5EF4-FFF2-40B4-BE49-F238E27FC236}">
                <a16:creationId xmlns:a16="http://schemas.microsoft.com/office/drawing/2014/main" id="{09BB1365-208B-4086-866F-297D9702AF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8734" y="2593658"/>
            <a:ext cx="1785056" cy="1528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9327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77</TotalTime>
  <Words>436</Words>
  <Application>Microsoft Office PowerPoint</Application>
  <PresentationFormat>Breedbeeld</PresentationFormat>
  <Paragraphs>91</Paragraphs>
  <Slides>9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Kantoorthema</vt:lpstr>
      <vt:lpstr>Nouns:   Singular &gt; Plural</vt:lpstr>
      <vt:lpstr>Singular &gt; Plural: add 's'</vt:lpstr>
      <vt:lpstr>Singular ending in sibilant (s/z/ch/sh/x) &gt; add 'es'</vt:lpstr>
      <vt:lpstr>Singular ending in consonant + y &gt; 'ies'</vt:lpstr>
      <vt:lpstr> Singular words ending in –o: </vt:lpstr>
      <vt:lpstr>Singular ending in –f(e) &gt; -ves</vt:lpstr>
      <vt:lpstr>Latin or Greek words:  words ending in –is get -es</vt:lpstr>
      <vt:lpstr>Irregular nouns:</vt:lpstr>
      <vt:lpstr>Words that are always plural: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Joyce van Hoorn</dc:creator>
  <cp:lastModifiedBy>Joyce van Hoorn</cp:lastModifiedBy>
  <cp:revision>117</cp:revision>
  <dcterms:created xsi:type="dcterms:W3CDTF">2012-07-30T23:35:21Z</dcterms:created>
  <dcterms:modified xsi:type="dcterms:W3CDTF">2020-10-30T08:58:59Z</dcterms:modified>
</cp:coreProperties>
</file>