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105" d="100"/>
          <a:sy n="105" d="100"/>
        </p:scale>
        <p:origin x="120"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nl-NL" smtClean="0"/>
              <a:t>Klik om de stijl te bewerken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84D084F-AF54-4D84-99A2-33897C8B0939}" type="datetimeFigureOut">
              <a:rPr lang="nl-NL" smtClean="0"/>
              <a:t>25-3-2019</a:t>
            </a:fld>
            <a:endParaRPr lang="nl-NL"/>
          </a:p>
        </p:txBody>
      </p:sp>
      <p:sp>
        <p:nvSpPr>
          <p:cNvPr id="5" name="Footer Placeholder 4"/>
          <p:cNvSpPr>
            <a:spLocks noGrp="1"/>
          </p:cNvSpPr>
          <p:nvPr>
            <p:ph type="ftr" sz="quarter" idx="11"/>
          </p:nvPr>
        </p:nvSpPr>
        <p:spPr>
          <a:xfrm>
            <a:off x="2692397" y="5037663"/>
            <a:ext cx="5214635" cy="279400"/>
          </a:xfrm>
        </p:spPr>
        <p:txBody>
          <a:bodyPr/>
          <a:lstStyle/>
          <a:p>
            <a:endParaRPr lang="nl-NL"/>
          </a:p>
        </p:txBody>
      </p:sp>
      <p:sp>
        <p:nvSpPr>
          <p:cNvPr id="6" name="Slide Number Placeholder 5"/>
          <p:cNvSpPr>
            <a:spLocks noGrp="1"/>
          </p:cNvSpPr>
          <p:nvPr>
            <p:ph type="sldNum" sz="quarter" idx="12"/>
          </p:nvPr>
        </p:nvSpPr>
        <p:spPr>
          <a:xfrm>
            <a:off x="8956900" y="5037663"/>
            <a:ext cx="551167" cy="279400"/>
          </a:xfrm>
        </p:spPr>
        <p:txBody>
          <a:bodyPr/>
          <a:lstStyle/>
          <a:p>
            <a:fld id="{8BF4AA16-75F8-4442-8859-926C20FFD7D0}" type="slidenum">
              <a:rPr lang="nl-NL" smtClean="0"/>
              <a:t>‹nr.›</a:t>
            </a:fld>
            <a:endParaRPr lang="nl-NL"/>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18306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884D084F-AF54-4D84-99A2-33897C8B0939}" type="datetimeFigureOut">
              <a:rPr lang="nl-NL" smtClean="0"/>
              <a:t>25-3-2019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BF4AA16-75F8-4442-8859-926C20FFD7D0}" type="slidenum">
              <a:rPr lang="nl-NL" smtClean="0"/>
              <a:t>‹nr.›</a:t>
            </a:fld>
            <a:endParaRPr lang="nl-NL"/>
          </a:p>
        </p:txBody>
      </p:sp>
    </p:spTree>
    <p:extLst>
      <p:ext uri="{BB962C8B-B14F-4D97-AF65-F5344CB8AC3E}">
        <p14:creationId xmlns:p14="http://schemas.microsoft.com/office/powerpoint/2010/main" val="578777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884D084F-AF54-4D84-99A2-33897C8B0939}"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BF4AA16-75F8-4442-8859-926C20FFD7D0}" type="slidenum">
              <a:rPr lang="nl-NL" smtClean="0"/>
              <a:t>‹nr.›</a:t>
            </a:fld>
            <a:endParaRPr lang="nl-NL"/>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4312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884D084F-AF54-4D84-99A2-33897C8B0939}"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BF4AA16-75F8-4442-8859-926C20FFD7D0}" type="slidenum">
              <a:rPr lang="nl-NL" smtClean="0"/>
              <a:t>‹nr.›</a:t>
            </a:fld>
            <a:endParaRPr lang="nl-NL"/>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439745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884D084F-AF54-4D84-99A2-33897C8B0939}"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BF4AA16-75F8-4442-8859-926C20FFD7D0}" type="slidenum">
              <a:rPr lang="nl-NL" smtClean="0"/>
              <a:t>‹nr.›</a:t>
            </a:fld>
            <a:endParaRPr lang="nl-NL"/>
          </a:p>
        </p:txBody>
      </p:sp>
    </p:spTree>
    <p:extLst>
      <p:ext uri="{BB962C8B-B14F-4D97-AF65-F5344CB8AC3E}">
        <p14:creationId xmlns:p14="http://schemas.microsoft.com/office/powerpoint/2010/main" val="6234568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884D084F-AF54-4D84-99A2-33897C8B0939}"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BF4AA16-75F8-4442-8859-926C20FFD7D0}" type="slidenum">
              <a:rPr lang="nl-NL" smtClean="0"/>
              <a:t>‹nr.›</a:t>
            </a:fld>
            <a:endParaRPr lang="nl-NL"/>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137114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nl-NL" smtClean="0"/>
              <a:t>Klik om de stijl te bewerken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884D084F-AF54-4D84-99A2-33897C8B0939}"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BF4AA16-75F8-4442-8859-926C20FFD7D0}" type="slidenum">
              <a:rPr lang="nl-NL" smtClean="0"/>
              <a:t>‹nr.›</a:t>
            </a:fld>
            <a:endParaRPr lang="nl-NL"/>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173160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884D084F-AF54-4D84-99A2-33897C8B0939}"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BF4AA16-75F8-4442-8859-926C20FFD7D0}" type="slidenum">
              <a:rPr lang="nl-NL" smtClean="0"/>
              <a:t>‹nr.›</a:t>
            </a:fld>
            <a:endParaRPr lang="nl-NL"/>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769100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884D084F-AF54-4D84-99A2-33897C8B0939}"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BF4AA16-75F8-4442-8859-926C20FFD7D0}" type="slidenum">
              <a:rPr lang="nl-NL" smtClean="0"/>
              <a:t>‹nr.›</a:t>
            </a:fld>
            <a:endParaRPr lang="nl-NL"/>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94912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884D084F-AF54-4D84-99A2-33897C8B0939}"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BF4AA16-75F8-4442-8859-926C20FFD7D0}" type="slidenum">
              <a:rPr lang="nl-NL" smtClean="0"/>
              <a:t>‹nr.›</a:t>
            </a:fld>
            <a:endParaRPr lang="nl-NL"/>
          </a:p>
        </p:txBody>
      </p:sp>
    </p:spTree>
    <p:extLst>
      <p:ext uri="{BB962C8B-B14F-4D97-AF65-F5344CB8AC3E}">
        <p14:creationId xmlns:p14="http://schemas.microsoft.com/office/powerpoint/2010/main" val="3074817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884D084F-AF54-4D84-99A2-33897C8B0939}"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BF4AA16-75F8-4442-8859-926C20FFD7D0}" type="slidenum">
              <a:rPr lang="nl-NL" smtClean="0"/>
              <a:t>‹nr.›</a:t>
            </a:fld>
            <a:endParaRPr lang="nl-NL"/>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9997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884D084F-AF54-4D84-99A2-33897C8B0939}" type="datetimeFigureOut">
              <a:rPr lang="nl-NL" smtClean="0"/>
              <a:t>25-3-2019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BF4AA16-75F8-4442-8859-926C20FFD7D0}" type="slidenum">
              <a:rPr lang="nl-NL" smtClean="0"/>
              <a:t>‹nr.›</a:t>
            </a:fld>
            <a:endParaRPr lang="nl-NL"/>
          </a:p>
        </p:txBody>
      </p:sp>
    </p:spTree>
    <p:extLst>
      <p:ext uri="{BB962C8B-B14F-4D97-AF65-F5344CB8AC3E}">
        <p14:creationId xmlns:p14="http://schemas.microsoft.com/office/powerpoint/2010/main" val="3358553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884D084F-AF54-4D84-99A2-33897C8B0939}" type="datetimeFigureOut">
              <a:rPr lang="nl-NL" smtClean="0"/>
              <a:t>25-3-2019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8BF4AA16-75F8-4442-8859-926C20FFD7D0}" type="slidenum">
              <a:rPr lang="nl-NL" smtClean="0"/>
              <a:t>‹nr.›</a:t>
            </a:fld>
            <a:endParaRPr lang="nl-NL"/>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9227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884D084F-AF54-4D84-99A2-33897C8B0939}" type="datetimeFigureOut">
              <a:rPr lang="nl-NL" smtClean="0"/>
              <a:t>25-3-2019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8BF4AA16-75F8-4442-8859-926C20FFD7D0}" type="slidenum">
              <a:rPr lang="nl-NL" smtClean="0"/>
              <a:t>‹nr.›</a:t>
            </a:fld>
            <a:endParaRPr lang="nl-NL"/>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8627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4D084F-AF54-4D84-99A2-33897C8B0939}" type="datetimeFigureOut">
              <a:rPr lang="nl-NL" smtClean="0"/>
              <a:t>25-3-2019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8BF4AA16-75F8-4442-8859-926C20FFD7D0}" type="slidenum">
              <a:rPr lang="nl-NL" smtClean="0"/>
              <a:t>‹nr.›</a:t>
            </a:fld>
            <a:endParaRPr lang="nl-NL"/>
          </a:p>
        </p:txBody>
      </p:sp>
    </p:spTree>
    <p:extLst>
      <p:ext uri="{BB962C8B-B14F-4D97-AF65-F5344CB8AC3E}">
        <p14:creationId xmlns:p14="http://schemas.microsoft.com/office/powerpoint/2010/main" val="4231362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nl-NL" smtClean="0"/>
              <a:t>Klik om de stijl te bewerken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884D084F-AF54-4D84-99A2-33897C8B0939}" type="datetimeFigureOut">
              <a:rPr lang="nl-NL" smtClean="0"/>
              <a:t>25-3-2019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BF4AA16-75F8-4442-8859-926C20FFD7D0}" type="slidenum">
              <a:rPr lang="nl-NL" smtClean="0"/>
              <a:t>‹nr.›</a:t>
            </a:fld>
            <a:endParaRPr lang="nl-NL"/>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80957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nl-NL" smtClean="0"/>
              <a:t>Klik om de stijl te bewerken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884D084F-AF54-4D84-99A2-33897C8B0939}" type="datetimeFigureOut">
              <a:rPr lang="nl-NL" smtClean="0"/>
              <a:t>25-3-2019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BF4AA16-75F8-4442-8859-926C20FFD7D0}" type="slidenum">
              <a:rPr lang="nl-NL" smtClean="0"/>
              <a:t>‹nr.›</a:t>
            </a:fld>
            <a:endParaRPr lang="nl-NL"/>
          </a:p>
        </p:txBody>
      </p:sp>
    </p:spTree>
    <p:extLst>
      <p:ext uri="{BB962C8B-B14F-4D97-AF65-F5344CB8AC3E}">
        <p14:creationId xmlns:p14="http://schemas.microsoft.com/office/powerpoint/2010/main" val="1697197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84D084F-AF54-4D84-99A2-33897C8B0939}" type="datetimeFigureOut">
              <a:rPr lang="nl-NL" smtClean="0"/>
              <a:t>25-3-2019</a:t>
            </a:fld>
            <a:endParaRPr lang="nl-NL"/>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nl-NL"/>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BF4AA16-75F8-4442-8859-926C20FFD7D0}" type="slidenum">
              <a:rPr lang="nl-NL" smtClean="0"/>
              <a:t>‹nr.›</a:t>
            </a:fld>
            <a:endParaRPr lang="nl-NL"/>
          </a:p>
        </p:txBody>
      </p:sp>
    </p:spTree>
    <p:extLst>
      <p:ext uri="{BB962C8B-B14F-4D97-AF65-F5344CB8AC3E}">
        <p14:creationId xmlns:p14="http://schemas.microsoft.com/office/powerpoint/2010/main" val="38287579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Point of View</a:t>
            </a:r>
          </a:p>
        </p:txBody>
      </p:sp>
      <p:sp>
        <p:nvSpPr>
          <p:cNvPr id="3" name="Ondertitel 2"/>
          <p:cNvSpPr>
            <a:spLocks noGrp="1"/>
          </p:cNvSpPr>
          <p:nvPr>
            <p:ph type="subTitle" idx="1"/>
          </p:nvPr>
        </p:nvSpPr>
        <p:spPr/>
        <p:txBody>
          <a:bodyPr>
            <a:normAutofit fontScale="92500"/>
          </a:bodyPr>
          <a:lstStyle/>
          <a:p>
            <a:r>
              <a:rPr lang="en-US" dirty="0"/>
              <a:t>Point of view refers to the perspective from which a story is told—who tells the story. And whoever tells the story shapes the story; it's one of the most important decisions an author makes. In </a:t>
            </a:r>
            <a:r>
              <a:rPr lang="en-US" dirty="0" smtClean="0"/>
              <a:t>this course </a:t>
            </a:r>
            <a:r>
              <a:rPr lang="en-US" dirty="0"/>
              <a:t>we talk about how authors decide who does the telling.</a:t>
            </a:r>
            <a:endParaRPr lang="nl-NL" dirty="0"/>
          </a:p>
        </p:txBody>
      </p:sp>
    </p:spTree>
    <p:extLst>
      <p:ext uri="{BB962C8B-B14F-4D97-AF65-F5344CB8AC3E}">
        <p14:creationId xmlns:p14="http://schemas.microsoft.com/office/powerpoint/2010/main" val="250446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Narrator</a:t>
            </a:r>
            <a:r>
              <a:rPr lang="nl-NL" dirty="0"/>
              <a:t>—1st person</a:t>
            </a:r>
          </a:p>
        </p:txBody>
      </p:sp>
      <p:sp>
        <p:nvSpPr>
          <p:cNvPr id="3" name="Tijdelijke aanduiding voor inhoud 2"/>
          <p:cNvSpPr>
            <a:spLocks noGrp="1"/>
          </p:cNvSpPr>
          <p:nvPr>
            <p:ph idx="1"/>
          </p:nvPr>
        </p:nvSpPr>
        <p:spPr/>
        <p:txBody>
          <a:bodyPr>
            <a:normAutofit lnSpcReduction="10000"/>
          </a:bodyPr>
          <a:lstStyle/>
          <a:p>
            <a:r>
              <a:rPr lang="en-US" dirty="0"/>
              <a:t>As characters in a story who talk directly to readers, 1st-person narrators may have a special interest in getting us to see events their way.</a:t>
            </a:r>
            <a:br>
              <a:rPr lang="en-US" dirty="0"/>
            </a:br>
            <a:r>
              <a:rPr lang="en-US" dirty="0"/>
              <a:t/>
            </a:r>
            <a:br>
              <a:rPr lang="en-US" dirty="0"/>
            </a:br>
            <a:r>
              <a:rPr lang="en-US" dirty="0"/>
              <a:t>Can you depend on this character to tell the truth, or even know the truth? A 1st-person narrator . . .</a:t>
            </a:r>
          </a:p>
          <a:p>
            <a:pPr marL="0" indent="0">
              <a:buNone/>
            </a:pPr>
            <a:r>
              <a:rPr lang="en-US" dirty="0" smtClean="0"/>
              <a:t>	• </a:t>
            </a:r>
            <a:r>
              <a:rPr lang="en-US" dirty="0"/>
              <a:t>may have a vested interest in presenting a particular version of the truth, </a:t>
            </a:r>
            <a:r>
              <a:rPr lang="en-US" dirty="0" smtClean="0"/>
              <a:t>	or </a:t>
            </a:r>
            <a:r>
              <a:rPr lang="en-US" dirty="0"/>
              <a:t>partial truth.</a:t>
            </a:r>
            <a:br>
              <a:rPr lang="en-US" dirty="0"/>
            </a:br>
            <a:r>
              <a:rPr lang="en-US" dirty="0" smtClean="0"/>
              <a:t>	• </a:t>
            </a:r>
            <a:r>
              <a:rPr lang="en-US" dirty="0"/>
              <a:t>may be out of the loop, knowing only part of the truth. Readers can </a:t>
            </a:r>
            <a:r>
              <a:rPr lang="en-US" dirty="0" smtClean="0"/>
              <a:t>	know </a:t>
            </a:r>
            <a:r>
              <a:rPr lang="en-US" dirty="0"/>
              <a:t>only as much as the "I" in the story knows—or chooses to tell us.</a:t>
            </a:r>
          </a:p>
          <a:p>
            <a:endParaRPr lang="nl-NL" dirty="0"/>
          </a:p>
        </p:txBody>
      </p:sp>
    </p:spTree>
    <p:extLst>
      <p:ext uri="{BB962C8B-B14F-4D97-AF65-F5344CB8AC3E}">
        <p14:creationId xmlns:p14="http://schemas.microsoft.com/office/powerpoint/2010/main" val="3334930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Point of view—</a:t>
            </a:r>
            <a:r>
              <a:rPr lang="nl-NL" dirty="0" err="1"/>
              <a:t>an</a:t>
            </a:r>
            <a:r>
              <a:rPr lang="nl-NL" dirty="0"/>
              <a:t> experiment</a:t>
            </a:r>
          </a:p>
        </p:txBody>
      </p:sp>
      <p:sp>
        <p:nvSpPr>
          <p:cNvPr id="3" name="Tijdelijke aanduiding voor inhoud 2"/>
          <p:cNvSpPr>
            <a:spLocks noGrp="1"/>
          </p:cNvSpPr>
          <p:nvPr>
            <p:ph idx="1"/>
          </p:nvPr>
        </p:nvSpPr>
        <p:spPr/>
        <p:txBody>
          <a:bodyPr/>
          <a:lstStyle/>
          <a:p>
            <a:r>
              <a:rPr lang="en-US" dirty="0"/>
              <a:t>Authors choose narrators for specific purposes. Here's a great way to understand why they might make the decisions they do.</a:t>
            </a:r>
            <a:br>
              <a:rPr lang="en-US" dirty="0"/>
            </a:br>
            <a:r>
              <a:rPr lang="en-US" dirty="0"/>
              <a:t/>
            </a:r>
            <a:br>
              <a:rPr lang="en-US" dirty="0"/>
            </a:br>
            <a:r>
              <a:rPr lang="en-US" dirty="0"/>
              <a:t>Let's take </a:t>
            </a:r>
            <a:r>
              <a:rPr lang="en-US" dirty="0" smtClean="0"/>
              <a:t>3 </a:t>
            </a:r>
            <a:r>
              <a:rPr lang="en-US" dirty="0"/>
              <a:t>stories </a:t>
            </a:r>
            <a:r>
              <a:rPr lang="en-US" dirty="0" smtClean="0"/>
              <a:t>that you have already read and </a:t>
            </a:r>
            <a:r>
              <a:rPr lang="en-US" dirty="0"/>
              <a:t>change the points of view. Then we can see how the stories change.</a:t>
            </a:r>
            <a:endParaRPr lang="nl-NL" dirty="0"/>
          </a:p>
        </p:txBody>
      </p:sp>
    </p:spTree>
    <p:extLst>
      <p:ext uri="{BB962C8B-B14F-4D97-AF65-F5344CB8AC3E}">
        <p14:creationId xmlns:p14="http://schemas.microsoft.com/office/powerpoint/2010/main" val="12890423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Point of view—experiment 1</a:t>
            </a:r>
          </a:p>
        </p:txBody>
      </p:sp>
      <p:sp>
        <p:nvSpPr>
          <p:cNvPr id="3" name="Tijdelijke aanduiding voor inhoud 2"/>
          <p:cNvSpPr>
            <a:spLocks noGrp="1"/>
          </p:cNvSpPr>
          <p:nvPr>
            <p:ph idx="1"/>
          </p:nvPr>
        </p:nvSpPr>
        <p:spPr/>
        <p:txBody>
          <a:bodyPr/>
          <a:lstStyle/>
          <a:p>
            <a:r>
              <a:rPr lang="en-US" dirty="0"/>
              <a:t>"The </a:t>
            </a:r>
            <a:r>
              <a:rPr lang="en-US" dirty="0" smtClean="0"/>
              <a:t>Story </a:t>
            </a:r>
            <a:r>
              <a:rPr lang="en-US" dirty="0"/>
              <a:t>of an Hour"—as told in the 1st person by Josephine: "I lingered outside the bedroom door but heard no weeping. After nearly an hour, the door opened, and Louise stepped out. It was most strange, for about her face was a hard, flinty, almost triumphant look. Could my dear sister-in-law be so cold-hearted as to find joy in her husband's death?"</a:t>
            </a:r>
          </a:p>
          <a:p>
            <a:r>
              <a:rPr lang="en-US" dirty="0"/>
              <a:t>Result: without a limited omniscient narrator, who takes us inside Mrs. Mallard, we would condemn her as cold and uncaring. And we would miss the irony of her death.</a:t>
            </a:r>
          </a:p>
          <a:p>
            <a:endParaRPr lang="nl-NL" dirty="0"/>
          </a:p>
        </p:txBody>
      </p:sp>
    </p:spTree>
    <p:extLst>
      <p:ext uri="{BB962C8B-B14F-4D97-AF65-F5344CB8AC3E}">
        <p14:creationId xmlns:p14="http://schemas.microsoft.com/office/powerpoint/2010/main" val="1810733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Point of view—experiment </a:t>
            </a:r>
            <a:r>
              <a:rPr lang="nl-NL" dirty="0" smtClean="0"/>
              <a:t>2</a:t>
            </a:r>
            <a:endParaRPr lang="nl-NL" dirty="0"/>
          </a:p>
        </p:txBody>
      </p:sp>
      <p:sp>
        <p:nvSpPr>
          <p:cNvPr id="3" name="Tijdelijke aanduiding voor inhoud 2"/>
          <p:cNvSpPr>
            <a:spLocks noGrp="1"/>
          </p:cNvSpPr>
          <p:nvPr>
            <p:ph idx="1"/>
          </p:nvPr>
        </p:nvSpPr>
        <p:spPr/>
        <p:txBody>
          <a:bodyPr/>
          <a:lstStyle/>
          <a:p>
            <a:r>
              <a:rPr lang="en-US" dirty="0" smtClean="0"/>
              <a:t>“The Test” told by a first person narrator from the inspector’s perspective. Marian would appear to us as a stupid, arrogant black woman and we would not be able to </a:t>
            </a:r>
            <a:r>
              <a:rPr lang="en-US" dirty="0" err="1" smtClean="0"/>
              <a:t>sympathise</a:t>
            </a:r>
            <a:r>
              <a:rPr lang="en-US" dirty="0" smtClean="0"/>
              <a:t> with her.</a:t>
            </a:r>
            <a:endParaRPr lang="nl-NL" dirty="0"/>
          </a:p>
        </p:txBody>
      </p:sp>
    </p:spTree>
    <p:extLst>
      <p:ext uri="{BB962C8B-B14F-4D97-AF65-F5344CB8AC3E}">
        <p14:creationId xmlns:p14="http://schemas.microsoft.com/office/powerpoint/2010/main" val="29929671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Point of view—experiment </a:t>
            </a:r>
            <a:r>
              <a:rPr lang="nl-NL" dirty="0" smtClean="0"/>
              <a:t>3</a:t>
            </a:r>
            <a:endParaRPr lang="nl-NL" dirty="0"/>
          </a:p>
        </p:txBody>
      </p:sp>
      <p:sp>
        <p:nvSpPr>
          <p:cNvPr id="3" name="Tijdelijke aanduiding voor inhoud 2"/>
          <p:cNvSpPr>
            <a:spLocks noGrp="1"/>
          </p:cNvSpPr>
          <p:nvPr>
            <p:ph idx="1"/>
          </p:nvPr>
        </p:nvSpPr>
        <p:spPr/>
        <p:txBody>
          <a:bodyPr/>
          <a:lstStyle/>
          <a:p>
            <a:r>
              <a:rPr lang="en-US" dirty="0" smtClean="0"/>
              <a:t>“The Sniper” told by an omniscient author. We, as readers, would identify with both young men equally, without taking sides, taking away most of the tension. There would be no shock in the discovery at the end that these men are in fact brothers. </a:t>
            </a:r>
            <a:endParaRPr lang="nl-NL" dirty="0"/>
          </a:p>
        </p:txBody>
      </p:sp>
    </p:spTree>
    <p:extLst>
      <p:ext uri="{BB962C8B-B14F-4D97-AF65-F5344CB8AC3E}">
        <p14:creationId xmlns:p14="http://schemas.microsoft.com/office/powerpoint/2010/main" val="21388719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Point of view—experiment </a:t>
            </a:r>
            <a:r>
              <a:rPr lang="nl-NL" dirty="0" smtClean="0"/>
              <a:t>4</a:t>
            </a:r>
            <a:endParaRPr lang="nl-NL" dirty="0"/>
          </a:p>
        </p:txBody>
      </p:sp>
      <p:sp>
        <p:nvSpPr>
          <p:cNvPr id="3" name="Tijdelijke aanduiding voor inhoud 2"/>
          <p:cNvSpPr>
            <a:spLocks noGrp="1"/>
          </p:cNvSpPr>
          <p:nvPr>
            <p:ph idx="1"/>
          </p:nvPr>
        </p:nvSpPr>
        <p:spPr/>
        <p:txBody>
          <a:bodyPr/>
          <a:lstStyle/>
          <a:p>
            <a:r>
              <a:rPr lang="en-US" dirty="0" smtClean="0"/>
              <a:t>Try to imagine what would change in the story “The Last Rung on the Ladder” if it had been told from </a:t>
            </a:r>
            <a:r>
              <a:rPr lang="en-US" smtClean="0"/>
              <a:t>Kitty’s point of view.</a:t>
            </a:r>
            <a:endParaRPr lang="nl-NL"/>
          </a:p>
        </p:txBody>
      </p:sp>
    </p:spTree>
    <p:extLst>
      <p:ext uri="{BB962C8B-B14F-4D97-AF65-F5344CB8AC3E}">
        <p14:creationId xmlns:p14="http://schemas.microsoft.com/office/powerpoint/2010/main" val="129036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The Power of Point of View</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en-US" dirty="0"/>
              <a:t>It happens all the time. Your friend or spouse is telling others about the vacation you took together. "But wait," you interrupt. "That's not the way it happened!</a:t>
            </a:r>
            <a:br>
              <a:rPr lang="en-US" dirty="0"/>
            </a:br>
            <a:r>
              <a:rPr lang="en-US" dirty="0"/>
              <a:t/>
            </a:r>
            <a:br>
              <a:rPr lang="en-US" dirty="0"/>
            </a:br>
            <a:r>
              <a:rPr lang="en-US" dirty="0"/>
              <a:t>And the retort? "Hey! I'm telling the story." Oops.</a:t>
            </a:r>
            <a:br>
              <a:rPr lang="en-US" dirty="0"/>
            </a:br>
            <a:r>
              <a:rPr lang="en-US" dirty="0"/>
              <a:t/>
            </a:r>
            <a:br>
              <a:rPr lang="en-US" dirty="0"/>
            </a:br>
            <a:endParaRPr lang="en-US" dirty="0"/>
          </a:p>
          <a:p>
            <a:r>
              <a:rPr lang="en-US" b="1" u="sng" dirty="0"/>
              <a:t>The story belongs </a:t>
            </a:r>
            <a:r>
              <a:rPr lang="en-US" dirty="0"/>
              <a:t>to the person who tells it—that's the power of point of view.</a:t>
            </a:r>
          </a:p>
          <a:p>
            <a:endParaRPr lang="nl-NL" dirty="0"/>
          </a:p>
        </p:txBody>
      </p:sp>
    </p:spTree>
    <p:extLst>
      <p:ext uri="{BB962C8B-B14F-4D97-AF65-F5344CB8AC3E}">
        <p14:creationId xmlns:p14="http://schemas.microsoft.com/office/powerpoint/2010/main" val="696596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The Power of Point of View</a:t>
            </a:r>
            <a:endParaRPr lang="nl-NL" dirty="0"/>
          </a:p>
        </p:txBody>
      </p:sp>
      <p:sp>
        <p:nvSpPr>
          <p:cNvPr id="3" name="Tijdelijke aanduiding voor inhoud 2"/>
          <p:cNvSpPr>
            <a:spLocks noGrp="1"/>
          </p:cNvSpPr>
          <p:nvPr>
            <p:ph idx="1"/>
          </p:nvPr>
        </p:nvSpPr>
        <p:spPr/>
        <p:txBody>
          <a:bodyPr/>
          <a:lstStyle/>
          <a:p>
            <a:r>
              <a:rPr lang="en-US" dirty="0"/>
              <a:t>Or how about this? You and your siblings share childhood memories. But when you listen to them recall certain family events . . . well, it's not the way you remember things.</a:t>
            </a:r>
            <a:br>
              <a:rPr lang="en-US" dirty="0"/>
            </a:br>
            <a:endParaRPr lang="en-US" dirty="0" smtClean="0"/>
          </a:p>
          <a:p>
            <a:r>
              <a:rPr lang="en-US" dirty="0"/>
              <a:t>See where we're going with this?</a:t>
            </a:r>
            <a:endParaRPr lang="nl-NL" dirty="0"/>
          </a:p>
        </p:txBody>
      </p:sp>
    </p:spTree>
    <p:extLst>
      <p:ext uri="{BB962C8B-B14F-4D97-AF65-F5344CB8AC3E}">
        <p14:creationId xmlns:p14="http://schemas.microsoft.com/office/powerpoint/2010/main" val="4261262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The Power of Point of View</a:t>
            </a:r>
            <a:endParaRPr lang="nl-NL" dirty="0"/>
          </a:p>
        </p:txBody>
      </p:sp>
      <p:sp>
        <p:nvSpPr>
          <p:cNvPr id="3" name="Tijdelijke aanduiding voor inhoud 2"/>
          <p:cNvSpPr>
            <a:spLocks noGrp="1"/>
          </p:cNvSpPr>
          <p:nvPr>
            <p:ph idx="1"/>
          </p:nvPr>
        </p:nvSpPr>
        <p:spPr/>
        <p:txBody>
          <a:bodyPr/>
          <a:lstStyle/>
          <a:p>
            <a:r>
              <a:rPr lang="en-US" dirty="0"/>
              <a:t>As in life—whoever tells the story filters the information through his or her own . . .</a:t>
            </a:r>
          </a:p>
          <a:p>
            <a:r>
              <a:rPr lang="en-US" dirty="0"/>
              <a:t>• View of reality</a:t>
            </a:r>
            <a:br>
              <a:rPr lang="en-US" dirty="0"/>
            </a:br>
            <a:r>
              <a:rPr lang="en-US" dirty="0"/>
              <a:t>• Bias or prejudice</a:t>
            </a:r>
            <a:br>
              <a:rPr lang="en-US" dirty="0"/>
            </a:br>
            <a:r>
              <a:rPr lang="en-US" dirty="0"/>
              <a:t>• Knowledge of events</a:t>
            </a:r>
          </a:p>
          <a:p>
            <a:pPr marL="0" indent="0">
              <a:buNone/>
            </a:pPr>
            <a:r>
              <a:rPr lang="en-US" b="1" dirty="0" smtClean="0"/>
              <a:t>				Same </a:t>
            </a:r>
            <a:r>
              <a:rPr lang="en-US" b="1" dirty="0"/>
              <a:t>experience. Different perspective</a:t>
            </a:r>
            <a:r>
              <a:rPr lang="en-US" dirty="0"/>
              <a:t>.</a:t>
            </a:r>
          </a:p>
          <a:p>
            <a:endParaRPr lang="nl-NL" dirty="0"/>
          </a:p>
        </p:txBody>
      </p:sp>
    </p:spTree>
    <p:extLst>
      <p:ext uri="{BB962C8B-B14F-4D97-AF65-F5344CB8AC3E}">
        <p14:creationId xmlns:p14="http://schemas.microsoft.com/office/powerpoint/2010/main" val="1269723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The Power of Point of View</a:t>
            </a:r>
            <a:endParaRPr lang="nl-NL" dirty="0"/>
          </a:p>
        </p:txBody>
      </p:sp>
      <p:sp>
        <p:nvSpPr>
          <p:cNvPr id="3" name="Tijdelijke aanduiding voor inhoud 2"/>
          <p:cNvSpPr>
            <a:spLocks noGrp="1"/>
          </p:cNvSpPr>
          <p:nvPr>
            <p:ph idx="1"/>
          </p:nvPr>
        </p:nvSpPr>
        <p:spPr/>
        <p:txBody>
          <a:bodyPr/>
          <a:lstStyle/>
          <a:p>
            <a:r>
              <a:rPr lang="en-US" dirty="0"/>
              <a:t>Choosing a point of view is one of the most significant decisions an author makes.</a:t>
            </a:r>
            <a:br>
              <a:rPr lang="en-US" dirty="0"/>
            </a:br>
            <a:r>
              <a:rPr lang="en-US" dirty="0"/>
              <a:t/>
            </a:r>
            <a:br>
              <a:rPr lang="en-US" dirty="0"/>
            </a:br>
            <a:r>
              <a:rPr lang="en-US" dirty="0"/>
              <a:t>The narrator—who tells the story—shapes how we see the story, how we understand its events and characters</a:t>
            </a:r>
            <a:r>
              <a:rPr lang="en-US" dirty="0" smtClean="0"/>
              <a:t>.</a:t>
            </a:r>
          </a:p>
          <a:p>
            <a:endParaRPr lang="en-US" dirty="0"/>
          </a:p>
          <a:p>
            <a:r>
              <a:rPr lang="en-US" dirty="0"/>
              <a:t>We know only as much as the narrator knows . . . or chooses to tell us.</a:t>
            </a:r>
          </a:p>
          <a:p>
            <a:endParaRPr lang="nl-NL" dirty="0"/>
          </a:p>
        </p:txBody>
      </p:sp>
    </p:spTree>
    <p:extLst>
      <p:ext uri="{BB962C8B-B14F-4D97-AF65-F5344CB8AC3E}">
        <p14:creationId xmlns:p14="http://schemas.microsoft.com/office/powerpoint/2010/main" val="1062994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Choosing</a:t>
            </a:r>
            <a:r>
              <a:rPr lang="nl-NL" dirty="0" smtClean="0"/>
              <a:t> a </a:t>
            </a:r>
            <a:r>
              <a:rPr lang="nl-NL" dirty="0" err="1" smtClean="0"/>
              <a:t>narrator</a:t>
            </a:r>
            <a:endParaRPr lang="nl-NL" dirty="0"/>
          </a:p>
        </p:txBody>
      </p:sp>
      <p:sp>
        <p:nvSpPr>
          <p:cNvPr id="3" name="Tijdelijke aanduiding voor inhoud 2"/>
          <p:cNvSpPr>
            <a:spLocks noGrp="1"/>
          </p:cNvSpPr>
          <p:nvPr>
            <p:ph idx="1"/>
          </p:nvPr>
        </p:nvSpPr>
        <p:spPr/>
        <p:txBody>
          <a:bodyPr>
            <a:normAutofit fontScale="92500" lnSpcReduction="10000"/>
          </a:bodyPr>
          <a:lstStyle/>
          <a:p>
            <a:r>
              <a:rPr lang="en-US" dirty="0"/>
              <a:t>What choices are available to an author when choosing a narrator? The author has two basic alternatives?</a:t>
            </a:r>
          </a:p>
          <a:p>
            <a:pPr marL="0" indent="0">
              <a:buNone/>
            </a:pPr>
            <a:r>
              <a:rPr lang="en-US" dirty="0" smtClean="0"/>
              <a:t>	• </a:t>
            </a:r>
            <a:r>
              <a:rPr lang="en-US" dirty="0"/>
              <a:t>1st person</a:t>
            </a:r>
            <a:br>
              <a:rPr lang="en-US" dirty="0"/>
            </a:br>
            <a:r>
              <a:rPr lang="en-US" dirty="0" smtClean="0"/>
              <a:t>	• </a:t>
            </a:r>
            <a:r>
              <a:rPr lang="en-US" dirty="0"/>
              <a:t>3rd person</a:t>
            </a:r>
          </a:p>
          <a:p>
            <a:r>
              <a:rPr lang="en-US" dirty="0"/>
              <a:t/>
            </a:r>
            <a:br>
              <a:rPr lang="en-US" dirty="0"/>
            </a:br>
            <a:r>
              <a:rPr lang="en-US" dirty="0"/>
              <a:t>But it's not so simple: within these two basic types of narrators are a number of variations.</a:t>
            </a:r>
            <a:br>
              <a:rPr lang="en-US" dirty="0"/>
            </a:br>
            <a:r>
              <a:rPr lang="en-US" dirty="0"/>
              <a:t/>
            </a:r>
            <a:br>
              <a:rPr lang="en-US" dirty="0"/>
            </a:br>
            <a:r>
              <a:rPr lang="en-US" dirty="0"/>
              <a:t>Let's start with the 3rd-person narrator.</a:t>
            </a:r>
          </a:p>
          <a:p>
            <a:endParaRPr lang="nl-NL" dirty="0"/>
          </a:p>
        </p:txBody>
      </p:sp>
    </p:spTree>
    <p:extLst>
      <p:ext uri="{BB962C8B-B14F-4D97-AF65-F5344CB8AC3E}">
        <p14:creationId xmlns:p14="http://schemas.microsoft.com/office/powerpoint/2010/main" val="2395890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Narrator</a:t>
            </a:r>
            <a:r>
              <a:rPr lang="nl-NL" dirty="0" smtClean="0"/>
              <a:t>—3rd person</a:t>
            </a:r>
            <a:endParaRPr lang="nl-NL" dirty="0"/>
          </a:p>
        </p:txBody>
      </p:sp>
      <p:sp>
        <p:nvSpPr>
          <p:cNvPr id="3" name="Tijdelijke aanduiding voor inhoud 2"/>
          <p:cNvSpPr>
            <a:spLocks noGrp="1"/>
          </p:cNvSpPr>
          <p:nvPr>
            <p:ph idx="1"/>
          </p:nvPr>
        </p:nvSpPr>
        <p:spPr/>
        <p:txBody>
          <a:bodyPr>
            <a:normAutofit lnSpcReduction="10000"/>
          </a:bodyPr>
          <a:lstStyle/>
          <a:p>
            <a:r>
              <a:rPr lang="en-US" dirty="0"/>
              <a:t>This narrator is external to the story, standing outside of events and characters. All characters are referred to as "he," "she," or "they." There are 3 types:</a:t>
            </a:r>
          </a:p>
          <a:p>
            <a:pPr marL="0" indent="0">
              <a:buNone/>
            </a:pPr>
            <a:r>
              <a:rPr lang="en-US" b="1" dirty="0" smtClean="0"/>
              <a:t>Omniscient </a:t>
            </a:r>
            <a:r>
              <a:rPr lang="en-US" b="1" dirty="0"/>
              <a:t>narrator</a:t>
            </a:r>
            <a:r>
              <a:rPr lang="en-US" dirty="0"/>
              <a:t>—all knowing. This narrator reveals the actions and thoughts of all characters.</a:t>
            </a:r>
            <a:br>
              <a:rPr lang="en-US" dirty="0"/>
            </a:br>
            <a:r>
              <a:rPr lang="en-US" b="1" dirty="0" smtClean="0"/>
              <a:t>Limited </a:t>
            </a:r>
            <a:r>
              <a:rPr lang="en-US" b="1" dirty="0"/>
              <a:t>omniscient narrator</a:t>
            </a:r>
            <a:r>
              <a:rPr lang="en-US" dirty="0"/>
              <a:t>—limited knowledge. This narrator reveals the actions and thoughts of only primary characters.</a:t>
            </a:r>
            <a:br>
              <a:rPr lang="en-US" dirty="0"/>
            </a:br>
            <a:r>
              <a:rPr lang="en-US" b="1" dirty="0"/>
              <a:t>Objective narrator</a:t>
            </a:r>
            <a:r>
              <a:rPr lang="en-US" dirty="0"/>
              <a:t>—impersonal. This narrator reveals only the characters' actions and speech, not their inner thoughts.</a:t>
            </a:r>
          </a:p>
          <a:p>
            <a:endParaRPr lang="nl-NL" dirty="0"/>
          </a:p>
        </p:txBody>
      </p:sp>
    </p:spTree>
    <p:extLst>
      <p:ext uri="{BB962C8B-B14F-4D97-AF65-F5344CB8AC3E}">
        <p14:creationId xmlns:p14="http://schemas.microsoft.com/office/powerpoint/2010/main" val="1126219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Narrator</a:t>
            </a:r>
            <a:r>
              <a:rPr lang="nl-NL" dirty="0" smtClean="0"/>
              <a:t>—3rd person</a:t>
            </a:r>
            <a:endParaRPr lang="nl-NL" dirty="0"/>
          </a:p>
        </p:txBody>
      </p:sp>
      <p:sp>
        <p:nvSpPr>
          <p:cNvPr id="3" name="Tijdelijke aanduiding voor inhoud 2"/>
          <p:cNvSpPr>
            <a:spLocks noGrp="1"/>
          </p:cNvSpPr>
          <p:nvPr>
            <p:ph idx="1"/>
          </p:nvPr>
        </p:nvSpPr>
        <p:spPr/>
        <p:txBody>
          <a:bodyPr>
            <a:normAutofit lnSpcReduction="10000"/>
          </a:bodyPr>
          <a:lstStyle/>
          <a:p>
            <a:r>
              <a:rPr lang="en-US" dirty="0"/>
              <a:t>A 3rd-person narrator determines what we know  about events and characters. And how much we know determines which characters we identify with.</a:t>
            </a:r>
          </a:p>
          <a:p>
            <a:pPr marL="0" indent="0">
              <a:buNone/>
            </a:pPr>
            <a:r>
              <a:rPr lang="en-US" b="1" dirty="0" err="1"/>
              <a:t>Omnisicient</a:t>
            </a:r>
            <a:r>
              <a:rPr lang="en-US" dirty="0"/>
              <a:t>—we are privy to inner thoughts of all characters and identify with none in particular.</a:t>
            </a:r>
            <a:br>
              <a:rPr lang="en-US" dirty="0"/>
            </a:br>
            <a:r>
              <a:rPr lang="en-US" b="1" dirty="0"/>
              <a:t>Limited Omniscient</a:t>
            </a:r>
            <a:r>
              <a:rPr lang="en-US" dirty="0"/>
              <a:t>—we are privy to inner thoughts of primary characters, following them more closely and thus identifying with them over others.</a:t>
            </a:r>
            <a:br>
              <a:rPr lang="en-US" dirty="0"/>
            </a:br>
            <a:r>
              <a:rPr lang="en-US" b="1" dirty="0"/>
              <a:t>Objective</a:t>
            </a:r>
            <a:r>
              <a:rPr lang="en-US" dirty="0"/>
              <a:t>—we have no access to inner thoughts of any characters, identifying only with those whose behavior reflects our own values.</a:t>
            </a:r>
          </a:p>
          <a:p>
            <a:endParaRPr lang="nl-NL" dirty="0"/>
          </a:p>
        </p:txBody>
      </p:sp>
    </p:spTree>
    <p:extLst>
      <p:ext uri="{BB962C8B-B14F-4D97-AF65-F5344CB8AC3E}">
        <p14:creationId xmlns:p14="http://schemas.microsoft.com/office/powerpoint/2010/main" val="38843058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Narrator</a:t>
            </a:r>
            <a:r>
              <a:rPr lang="nl-NL" dirty="0"/>
              <a:t>—1st person</a:t>
            </a:r>
          </a:p>
        </p:txBody>
      </p:sp>
      <p:sp>
        <p:nvSpPr>
          <p:cNvPr id="3" name="Tijdelijke aanduiding voor inhoud 2"/>
          <p:cNvSpPr>
            <a:spLocks noGrp="1"/>
          </p:cNvSpPr>
          <p:nvPr>
            <p:ph idx="1"/>
          </p:nvPr>
        </p:nvSpPr>
        <p:spPr/>
        <p:txBody>
          <a:bodyPr/>
          <a:lstStyle/>
          <a:p>
            <a:r>
              <a:rPr lang="en-US" dirty="0"/>
              <a:t>This narrator is the "I" of the story, a character in the story who recounts the events from his or her perspective. Because we see everything through </a:t>
            </a:r>
            <a:r>
              <a:rPr lang="en-US" dirty="0" smtClean="0"/>
              <a:t>his or her </a:t>
            </a:r>
            <a:r>
              <a:rPr lang="en-US" dirty="0"/>
              <a:t>eyes, we tend to identify with </a:t>
            </a:r>
            <a:r>
              <a:rPr lang="en-US" dirty="0" smtClean="0"/>
              <a:t>this character </a:t>
            </a:r>
            <a:r>
              <a:rPr lang="en-US" dirty="0"/>
              <a:t>more than others, even if we don't like </a:t>
            </a:r>
            <a:r>
              <a:rPr lang="en-US" dirty="0" smtClean="0"/>
              <a:t>him or her</a:t>
            </a:r>
            <a:r>
              <a:rPr lang="en-US" dirty="0"/>
              <a:t>. </a:t>
            </a:r>
            <a:br>
              <a:rPr lang="en-US" dirty="0"/>
            </a:br>
            <a:r>
              <a:rPr lang="en-US" dirty="0"/>
              <a:t/>
            </a:r>
            <a:br>
              <a:rPr lang="en-US" dirty="0"/>
            </a:br>
            <a:r>
              <a:rPr lang="en-US" dirty="0"/>
              <a:t>But be careful —1st-person narrators can be unreliable, even </a:t>
            </a:r>
            <a:r>
              <a:rPr lang="en-US" dirty="0" smtClean="0"/>
              <a:t>manipulative. </a:t>
            </a:r>
            <a:endParaRPr lang="nl-NL" dirty="0"/>
          </a:p>
        </p:txBody>
      </p:sp>
    </p:spTree>
    <p:extLst>
      <p:ext uri="{BB962C8B-B14F-4D97-AF65-F5344CB8AC3E}">
        <p14:creationId xmlns:p14="http://schemas.microsoft.com/office/powerpoint/2010/main" val="99898740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sch">
  <a:themeElements>
    <a:clrScheme name="Organisch">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sch">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sch">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18</TotalTime>
  <Words>630</Words>
  <Application>Microsoft Office PowerPoint</Application>
  <PresentationFormat>Breedbeeld</PresentationFormat>
  <Paragraphs>42</Paragraphs>
  <Slides>15</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15</vt:i4>
      </vt:variant>
    </vt:vector>
  </HeadingPairs>
  <TitlesOfParts>
    <vt:vector size="18" baseType="lpstr">
      <vt:lpstr>Arial</vt:lpstr>
      <vt:lpstr>Garamond</vt:lpstr>
      <vt:lpstr>Organisch</vt:lpstr>
      <vt:lpstr>Point of View</vt:lpstr>
      <vt:lpstr>The Power of Point of View</vt:lpstr>
      <vt:lpstr>The Power of Point of View</vt:lpstr>
      <vt:lpstr>The Power of Point of View</vt:lpstr>
      <vt:lpstr>The Power of Point of View</vt:lpstr>
      <vt:lpstr>Choosing a narrator</vt:lpstr>
      <vt:lpstr>Narrator—3rd person</vt:lpstr>
      <vt:lpstr>Narrator—3rd person</vt:lpstr>
      <vt:lpstr>Narrator—1st person</vt:lpstr>
      <vt:lpstr>Narrator—1st person</vt:lpstr>
      <vt:lpstr>Point of view—an experiment</vt:lpstr>
      <vt:lpstr>Point of view—experiment 1</vt:lpstr>
      <vt:lpstr>Point of view—experiment 2</vt:lpstr>
      <vt:lpstr>Point of view—experiment 3</vt:lpstr>
      <vt:lpstr>Point of view—experiment 4</vt:lpstr>
    </vt:vector>
  </TitlesOfParts>
  <Company>Het Hooghuis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Hoorn, HF (Joyce) van</dc:creator>
  <cp:lastModifiedBy>Hoorn, HF (Joyce) van</cp:lastModifiedBy>
  <cp:revision>4</cp:revision>
  <dcterms:created xsi:type="dcterms:W3CDTF">2019-03-25T14:37:45Z</dcterms:created>
  <dcterms:modified xsi:type="dcterms:W3CDTF">2019-03-25T14:56:31Z</dcterms:modified>
</cp:coreProperties>
</file>