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107" d="100"/>
          <a:sy n="107" d="100"/>
        </p:scale>
        <p:origin x="138"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a:xfrm>
            <a:off x="2692397" y="5037663"/>
            <a:ext cx="5214635" cy="279400"/>
          </a:xfrm>
        </p:spPr>
        <p:txBody>
          <a:bodyPr/>
          <a:lstStyle/>
          <a:p>
            <a:endParaRPr lang="nl-NL"/>
          </a:p>
        </p:txBody>
      </p:sp>
      <p:sp>
        <p:nvSpPr>
          <p:cNvPr id="6" name="Slide Number Placeholder 5"/>
          <p:cNvSpPr>
            <a:spLocks noGrp="1"/>
          </p:cNvSpPr>
          <p:nvPr>
            <p:ph type="sldNum" sz="quarter" idx="12"/>
          </p:nvPr>
        </p:nvSpPr>
        <p:spPr>
          <a:xfrm>
            <a:off x="8956900" y="5037663"/>
            <a:ext cx="551167" cy="279400"/>
          </a:xfrm>
        </p:spPr>
        <p:txBody>
          <a:bodyPr/>
          <a:lstStyle/>
          <a:p>
            <a:fld id="{4E4DA333-A690-49C2-B0BD-8C85FD4A9049}" type="slidenum">
              <a:rPr lang="nl-NL" smtClean="0"/>
              <a:t>‹nr.›</a:t>
            </a:fld>
            <a:endParaRPr lang="nl-NL"/>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9835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6B1F2BB-68D0-4EF1-BB28-7566609FF2B5}"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3749397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8924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2345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25093492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128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4204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3691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4863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2213002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6B1F2BB-68D0-4EF1-BB28-7566609FF2B5}" type="datetimeFigureOut">
              <a:rPr lang="nl-NL" smtClean="0"/>
              <a:t>25-3-2019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E4DA333-A690-49C2-B0BD-8C85FD4A9049}" type="slidenum">
              <a:rPr lang="nl-NL" smtClean="0"/>
              <a:t>‹nr.›</a:t>
            </a:fld>
            <a:endParaRPr lang="nl-NL"/>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3504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6B1F2BB-68D0-4EF1-BB28-7566609FF2B5}"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2775456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6B1F2BB-68D0-4EF1-BB28-7566609FF2B5}" type="datetimeFigureOut">
              <a:rPr lang="nl-NL" smtClean="0"/>
              <a:t>25-3-2019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E4DA333-A690-49C2-B0BD-8C85FD4A9049}" type="slidenum">
              <a:rPr lang="nl-NL" smtClean="0"/>
              <a:t>‹nr.›</a:t>
            </a:fld>
            <a:endParaRPr lang="nl-NL"/>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732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E6B1F2BB-68D0-4EF1-BB28-7566609FF2B5}" type="datetimeFigureOut">
              <a:rPr lang="nl-NL" smtClean="0"/>
              <a:t>25-3-2019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E4DA333-A690-49C2-B0BD-8C85FD4A9049}"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5723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B1F2BB-68D0-4EF1-BB28-7566609FF2B5}" type="datetimeFigureOut">
              <a:rPr lang="nl-NL" smtClean="0"/>
              <a:t>25-3-2019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78435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6B1F2BB-68D0-4EF1-BB28-7566609FF2B5}"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E4DA333-A690-49C2-B0BD-8C85FD4A9049}" type="slidenum">
              <a:rPr lang="nl-NL" smtClean="0"/>
              <a:t>‹nr.›</a:t>
            </a:fld>
            <a:endParaRPr lang="nl-NL"/>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428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6B1F2BB-68D0-4EF1-BB28-7566609FF2B5}" type="datetimeFigureOut">
              <a:rPr lang="nl-NL" smtClean="0"/>
              <a:t>25-3-2019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E4DA333-A690-49C2-B0BD-8C85FD4A9049}" type="slidenum">
              <a:rPr lang="nl-NL" smtClean="0"/>
              <a:t>‹nr.›</a:t>
            </a:fld>
            <a:endParaRPr lang="nl-NL"/>
          </a:p>
        </p:txBody>
      </p:sp>
    </p:spTree>
    <p:extLst>
      <p:ext uri="{BB962C8B-B14F-4D97-AF65-F5344CB8AC3E}">
        <p14:creationId xmlns:p14="http://schemas.microsoft.com/office/powerpoint/2010/main" val="28893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6B1F2BB-68D0-4EF1-BB28-7566609FF2B5}" type="datetimeFigureOut">
              <a:rPr lang="nl-NL" smtClean="0"/>
              <a:t>25-3-2019</a:t>
            </a:fld>
            <a:endParaRPr lang="nl-NL"/>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nl-NL"/>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E4DA333-A690-49C2-B0BD-8C85FD4A9049}" type="slidenum">
              <a:rPr lang="nl-NL" smtClean="0"/>
              <a:t>‹nr.›</a:t>
            </a:fld>
            <a:endParaRPr lang="nl-NL"/>
          </a:p>
        </p:txBody>
      </p:sp>
    </p:spTree>
    <p:extLst>
      <p:ext uri="{BB962C8B-B14F-4D97-AF65-F5344CB8AC3E}">
        <p14:creationId xmlns:p14="http://schemas.microsoft.com/office/powerpoint/2010/main" val="22943453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b="1" dirty="0"/>
              <a:t>How to Read: Plot</a:t>
            </a:r>
            <a:endParaRPr lang="nl-NL" dirty="0"/>
          </a:p>
        </p:txBody>
      </p:sp>
      <p:sp>
        <p:nvSpPr>
          <p:cNvPr id="3" name="Ondertitel 2"/>
          <p:cNvSpPr>
            <a:spLocks noGrp="1"/>
          </p:cNvSpPr>
          <p:nvPr>
            <p:ph type="subTitle" idx="1"/>
          </p:nvPr>
        </p:nvSpPr>
        <p:spPr/>
        <p:txBody>
          <a:bodyPr>
            <a:normAutofit fontScale="92500" lnSpcReduction="20000"/>
          </a:bodyPr>
          <a:lstStyle/>
          <a:p>
            <a:r>
              <a:rPr lang="en-US" b="1" dirty="0"/>
              <a:t/>
            </a:r>
            <a:br>
              <a:rPr lang="en-US" b="1" dirty="0"/>
            </a:br>
            <a:r>
              <a:rPr lang="en-US" dirty="0"/>
              <a:t>Telling a good story—one that keeps readers turning the page and burning the midnight oil—doesn't just happen. Creating a plot is both an art...and a method. </a:t>
            </a:r>
            <a:r>
              <a:rPr lang="en-US" dirty="0" smtClean="0"/>
              <a:t>This course examines </a:t>
            </a:r>
            <a:r>
              <a:rPr lang="en-US" dirty="0"/>
              <a:t>some of the specific tools writers use to develop their storylines.</a:t>
            </a:r>
            <a:endParaRPr lang="nl-NL" dirty="0"/>
          </a:p>
        </p:txBody>
      </p:sp>
    </p:spTree>
    <p:extLst>
      <p:ext uri="{BB962C8B-B14F-4D97-AF65-F5344CB8AC3E}">
        <p14:creationId xmlns:p14="http://schemas.microsoft.com/office/powerpoint/2010/main" val="12246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Plot—Conflict</a:t>
            </a:r>
            <a:endParaRPr lang="nl-NL" dirty="0"/>
          </a:p>
        </p:txBody>
      </p:sp>
      <p:sp>
        <p:nvSpPr>
          <p:cNvPr id="3" name="Tijdelijke aanduiding voor inhoud 2"/>
          <p:cNvSpPr>
            <a:spLocks noGrp="1"/>
          </p:cNvSpPr>
          <p:nvPr>
            <p:ph idx="1"/>
          </p:nvPr>
        </p:nvSpPr>
        <p:spPr/>
        <p:txBody>
          <a:bodyPr>
            <a:normAutofit/>
          </a:bodyPr>
          <a:lstStyle/>
          <a:p>
            <a:r>
              <a:rPr lang="en-US" b="1" i="1" dirty="0"/>
              <a:t>External conflict</a:t>
            </a:r>
            <a:r>
              <a:rPr lang="en-US" dirty="0"/>
              <a:t>: pits characters against . . .</a:t>
            </a:r>
            <a:br>
              <a:rPr lang="en-US" dirty="0"/>
            </a:br>
            <a:r>
              <a:rPr lang="en-US" dirty="0"/>
              <a:t>• other characters</a:t>
            </a:r>
            <a:br>
              <a:rPr lang="en-US" dirty="0"/>
            </a:br>
            <a:r>
              <a:rPr lang="en-US" dirty="0"/>
              <a:t>• the community—its people, ideals, or traditions</a:t>
            </a:r>
            <a:br>
              <a:rPr lang="en-US" dirty="0"/>
            </a:br>
            <a:r>
              <a:rPr lang="en-US" dirty="0"/>
              <a:t>• nations or other political structures</a:t>
            </a:r>
            <a:br>
              <a:rPr lang="en-US" dirty="0"/>
            </a:br>
            <a:r>
              <a:rPr lang="en-US" dirty="0"/>
              <a:t>• nature—weather, disease, natural landscapes, or natural disasters</a:t>
            </a:r>
            <a:r>
              <a:rPr lang="en-US" dirty="0" smtClean="0"/>
              <a:t>.</a:t>
            </a:r>
          </a:p>
          <a:p>
            <a:endParaRPr lang="en-US" dirty="0" smtClean="0"/>
          </a:p>
          <a:p>
            <a:r>
              <a:rPr lang="en-US" b="1" i="1" dirty="0" smtClean="0"/>
              <a:t>Internal </a:t>
            </a:r>
            <a:r>
              <a:rPr lang="en-US" b="1" i="1" dirty="0"/>
              <a:t>conflict</a:t>
            </a:r>
            <a:r>
              <a:rPr lang="en-US" dirty="0"/>
              <a:t>: a struggle within a character</a:t>
            </a:r>
            <a:br>
              <a:rPr lang="en-US" dirty="0"/>
            </a:br>
            <a:r>
              <a:rPr lang="en-US" dirty="0"/>
              <a:t>• psychological, emotional, or spiritual turmoil</a:t>
            </a:r>
            <a:endParaRPr lang="nl-NL" dirty="0"/>
          </a:p>
        </p:txBody>
      </p:sp>
    </p:spTree>
    <p:extLst>
      <p:ext uri="{BB962C8B-B14F-4D97-AF65-F5344CB8AC3E}">
        <p14:creationId xmlns:p14="http://schemas.microsoft.com/office/powerpoint/2010/main" val="4233034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revelation</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en-US" b="1" dirty="0"/>
              <a:t>What do you know</a:t>
            </a:r>
            <a:r>
              <a:rPr lang="en-US" dirty="0"/>
              <a:t> . . . and when do you know it? That depends on revelation.</a:t>
            </a:r>
            <a:br>
              <a:rPr lang="en-US" dirty="0"/>
            </a:br>
            <a:r>
              <a:rPr lang="en-US" dirty="0"/>
              <a:t/>
            </a:r>
            <a:br>
              <a:rPr lang="en-US" dirty="0"/>
            </a:br>
            <a:r>
              <a:rPr lang="en-US" b="1" dirty="0"/>
              <a:t>Writers decide</a:t>
            </a:r>
            <a:r>
              <a:rPr lang="en-US" dirty="0"/>
              <a:t> how much information they want to reveal to readers and when they want to reveal it. They use 4 techniques to tell us—or hold back from us—facts about characters and events:</a:t>
            </a:r>
          </a:p>
          <a:p>
            <a:pPr marL="0" indent="0">
              <a:buNone/>
            </a:pPr>
            <a:r>
              <a:rPr lang="en-US" dirty="0" smtClean="0"/>
              <a:t>	•</a:t>
            </a:r>
            <a:r>
              <a:rPr lang="en-US" dirty="0"/>
              <a:t> Exposition</a:t>
            </a:r>
            <a:br>
              <a:rPr lang="en-US" dirty="0"/>
            </a:br>
            <a:r>
              <a:rPr lang="en-US" dirty="0" smtClean="0"/>
              <a:t>	•</a:t>
            </a:r>
            <a:r>
              <a:rPr lang="en-US" dirty="0"/>
              <a:t> Flashbacks</a:t>
            </a:r>
            <a:br>
              <a:rPr lang="en-US" dirty="0"/>
            </a:br>
            <a:r>
              <a:rPr lang="en-US" dirty="0" smtClean="0"/>
              <a:t>	•</a:t>
            </a:r>
            <a:r>
              <a:rPr lang="en-US" dirty="0"/>
              <a:t> Foreshadowing</a:t>
            </a:r>
            <a:br>
              <a:rPr lang="en-US" dirty="0"/>
            </a:br>
            <a:r>
              <a:rPr lang="en-US" dirty="0" smtClean="0"/>
              <a:t>	•</a:t>
            </a:r>
            <a:r>
              <a:rPr lang="en-US" dirty="0"/>
              <a:t> Suspended revelation</a:t>
            </a:r>
          </a:p>
          <a:p>
            <a:endParaRPr lang="nl-NL" dirty="0"/>
          </a:p>
        </p:txBody>
      </p:sp>
    </p:spTree>
    <p:extLst>
      <p:ext uri="{BB962C8B-B14F-4D97-AF65-F5344CB8AC3E}">
        <p14:creationId xmlns:p14="http://schemas.microsoft.com/office/powerpoint/2010/main" val="324933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a:t>Plot—revelation</a:t>
            </a:r>
            <a:endParaRPr lang="nl-NL" dirty="0"/>
          </a:p>
        </p:txBody>
      </p:sp>
      <p:sp>
        <p:nvSpPr>
          <p:cNvPr id="3" name="Tijdelijke aanduiding voor inhoud 2"/>
          <p:cNvSpPr>
            <a:spLocks noGrp="1"/>
          </p:cNvSpPr>
          <p:nvPr>
            <p:ph idx="1"/>
          </p:nvPr>
        </p:nvSpPr>
        <p:spPr/>
        <p:txBody>
          <a:bodyPr/>
          <a:lstStyle/>
          <a:p>
            <a:r>
              <a:rPr lang="en-US" b="1" i="1" dirty="0" smtClean="0"/>
              <a:t>Exposition</a:t>
            </a:r>
            <a:r>
              <a:rPr lang="en-US" dirty="0" smtClean="0"/>
              <a:t>—an </a:t>
            </a:r>
            <a:r>
              <a:rPr lang="en-US" dirty="0"/>
              <a:t>explanation providing background information—events that occurred prior to the onset of the story. It may come from a narrator, dialogue, or a character's internal thoughts. Usually, but not always, at the beginning.</a:t>
            </a:r>
          </a:p>
          <a:p>
            <a:endParaRPr lang="nl-NL" dirty="0"/>
          </a:p>
        </p:txBody>
      </p:sp>
    </p:spTree>
    <p:extLst>
      <p:ext uri="{BB962C8B-B14F-4D97-AF65-F5344CB8AC3E}">
        <p14:creationId xmlns:p14="http://schemas.microsoft.com/office/powerpoint/2010/main" val="3715571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revelation</a:t>
            </a:r>
            <a:endParaRPr lang="nl-NL" dirty="0"/>
          </a:p>
        </p:txBody>
      </p:sp>
      <p:sp>
        <p:nvSpPr>
          <p:cNvPr id="3" name="Tijdelijke aanduiding voor inhoud 2"/>
          <p:cNvSpPr>
            <a:spLocks noGrp="1"/>
          </p:cNvSpPr>
          <p:nvPr>
            <p:ph idx="1"/>
          </p:nvPr>
        </p:nvSpPr>
        <p:spPr/>
        <p:txBody>
          <a:bodyPr/>
          <a:lstStyle/>
          <a:p>
            <a:r>
              <a:rPr lang="en-US" b="1" i="1" dirty="0"/>
              <a:t>Flashbacks</a:t>
            </a:r>
            <a:r>
              <a:rPr lang="en-US" dirty="0"/>
              <a:t>—also provide background information. They differ from exposition in that they take the form of an actual re-enactment of events. They come from characters' dreams, reveries or memories</a:t>
            </a:r>
            <a:r>
              <a:rPr lang="en-US" dirty="0" smtClean="0"/>
              <a:t>.</a:t>
            </a:r>
            <a:endParaRPr lang="nl-NL" dirty="0"/>
          </a:p>
        </p:txBody>
      </p:sp>
    </p:spTree>
    <p:extLst>
      <p:ext uri="{BB962C8B-B14F-4D97-AF65-F5344CB8AC3E}">
        <p14:creationId xmlns:p14="http://schemas.microsoft.com/office/powerpoint/2010/main" val="661842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revelation</a:t>
            </a:r>
            <a:endParaRPr lang="nl-NL" dirty="0"/>
          </a:p>
        </p:txBody>
      </p:sp>
      <p:sp>
        <p:nvSpPr>
          <p:cNvPr id="3" name="Tijdelijke aanduiding voor inhoud 2"/>
          <p:cNvSpPr>
            <a:spLocks noGrp="1"/>
          </p:cNvSpPr>
          <p:nvPr>
            <p:ph idx="1"/>
          </p:nvPr>
        </p:nvSpPr>
        <p:spPr/>
        <p:txBody>
          <a:bodyPr/>
          <a:lstStyle/>
          <a:p>
            <a:r>
              <a:rPr lang="en-US" b="1" i="1" dirty="0"/>
              <a:t>Foreshadowing</a:t>
            </a:r>
            <a:r>
              <a:rPr lang="en-US" dirty="0"/>
              <a:t>—an event or piece of dialog that hints at what is to come, a precursor or "pre-echo" of future events. Foreshadowing is subtle, often more obvious in hindsight or upon re-reading.</a:t>
            </a:r>
            <a:endParaRPr lang="nl-NL" dirty="0"/>
          </a:p>
        </p:txBody>
      </p:sp>
    </p:spTree>
    <p:extLst>
      <p:ext uri="{BB962C8B-B14F-4D97-AF65-F5344CB8AC3E}">
        <p14:creationId xmlns:p14="http://schemas.microsoft.com/office/powerpoint/2010/main" val="284356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Plot—</a:t>
            </a:r>
            <a:r>
              <a:rPr lang="nl-NL" b="1" dirty="0" err="1" smtClean="0"/>
              <a:t>revelation</a:t>
            </a:r>
            <a:endParaRPr lang="nl-NL" dirty="0"/>
          </a:p>
        </p:txBody>
      </p:sp>
      <p:sp>
        <p:nvSpPr>
          <p:cNvPr id="3" name="Tijdelijke aanduiding voor inhoud 2"/>
          <p:cNvSpPr>
            <a:spLocks noGrp="1"/>
          </p:cNvSpPr>
          <p:nvPr>
            <p:ph idx="1"/>
          </p:nvPr>
        </p:nvSpPr>
        <p:spPr/>
        <p:txBody>
          <a:bodyPr/>
          <a:lstStyle/>
          <a:p>
            <a:r>
              <a:rPr lang="en-US" b="1" i="1" dirty="0"/>
              <a:t>Suspended revelation</a:t>
            </a:r>
            <a:r>
              <a:rPr lang="en-US" dirty="0"/>
              <a:t>—authors withhold (or suspend) information to create suspense and surprise. Readers know only what the author wants to reveal...and when. Mystery plots are based on this technique, but all stories use it.</a:t>
            </a:r>
            <a:endParaRPr lang="nl-NL" dirty="0"/>
          </a:p>
        </p:txBody>
      </p:sp>
    </p:spTree>
    <p:extLst>
      <p:ext uri="{BB962C8B-B14F-4D97-AF65-F5344CB8AC3E}">
        <p14:creationId xmlns:p14="http://schemas.microsoft.com/office/powerpoint/2010/main" val="1435932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Congratulations</a:t>
            </a:r>
            <a:r>
              <a:rPr lang="nl-NL" dirty="0"/>
              <a:t>!</a:t>
            </a:r>
          </a:p>
        </p:txBody>
      </p:sp>
      <p:sp>
        <p:nvSpPr>
          <p:cNvPr id="3" name="Tijdelijke aanduiding voor inhoud 2"/>
          <p:cNvSpPr>
            <a:spLocks noGrp="1"/>
          </p:cNvSpPr>
          <p:nvPr>
            <p:ph idx="1"/>
          </p:nvPr>
        </p:nvSpPr>
        <p:spPr/>
        <p:txBody>
          <a:bodyPr/>
          <a:lstStyle/>
          <a:p>
            <a:r>
              <a:rPr lang="en-US" dirty="0"/>
              <a:t>You've reached the end of the Lecture</a:t>
            </a:r>
            <a:r>
              <a:rPr lang="en-US" dirty="0" smtClean="0"/>
              <a:t>.</a:t>
            </a:r>
          </a:p>
          <a:p>
            <a:r>
              <a:rPr lang="en-US" dirty="0" smtClean="0"/>
              <a:t>Now read the story “The Last Rung on the Ladder” </a:t>
            </a:r>
          </a:p>
          <a:p>
            <a:pPr marL="0" indent="0">
              <a:buNone/>
            </a:pPr>
            <a:endParaRPr lang="nl-NL" dirty="0"/>
          </a:p>
        </p:txBody>
      </p:sp>
    </p:spTree>
    <p:extLst>
      <p:ext uri="{BB962C8B-B14F-4D97-AF65-F5344CB8AC3E}">
        <p14:creationId xmlns:p14="http://schemas.microsoft.com/office/powerpoint/2010/main" val="1547659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Congratulations</a:t>
            </a:r>
            <a:r>
              <a:rPr lang="nl-NL" dirty="0"/>
              <a:t>!</a:t>
            </a:r>
          </a:p>
        </p:txBody>
      </p:sp>
      <p:sp>
        <p:nvSpPr>
          <p:cNvPr id="3" name="Tijdelijke aanduiding voor inhoud 2"/>
          <p:cNvSpPr>
            <a:spLocks noGrp="1"/>
          </p:cNvSpPr>
          <p:nvPr>
            <p:ph idx="1"/>
          </p:nvPr>
        </p:nvSpPr>
        <p:spPr/>
        <p:txBody>
          <a:bodyPr/>
          <a:lstStyle/>
          <a:p>
            <a:r>
              <a:rPr lang="en-US" dirty="0"/>
              <a:t>You've reached the end of the Lecture. To </a:t>
            </a:r>
            <a:r>
              <a:rPr lang="en-US" dirty="0" smtClean="0"/>
              <a:t>continue, read the story ‘The Landlady” </a:t>
            </a:r>
            <a:r>
              <a:rPr lang="en-US" smtClean="0"/>
              <a:t>by Roald Dahl.</a:t>
            </a:r>
            <a:r>
              <a:rPr lang="en-US" dirty="0"/>
              <a:t/>
            </a:r>
            <a:br>
              <a:rPr lang="en-US" dirty="0"/>
            </a:br>
            <a:endParaRPr lang="nl-NL" dirty="0"/>
          </a:p>
        </p:txBody>
      </p:sp>
    </p:spTree>
    <p:extLst>
      <p:ext uri="{BB962C8B-B14F-4D97-AF65-F5344CB8AC3E}">
        <p14:creationId xmlns:p14="http://schemas.microsoft.com/office/powerpoint/2010/main" val="2906506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3200" b="1" dirty="0"/>
              <a:t>How hard is it</a:t>
            </a:r>
            <a:r>
              <a:rPr lang="en-US" sz="3200" dirty="0"/>
              <a:t> to tell a good story? Well, here's a little thought experiment. </a:t>
            </a:r>
            <a:r>
              <a:rPr lang="en-US" sz="3200" dirty="0" smtClean="0"/>
              <a:t/>
            </a:r>
            <a:br>
              <a:rPr lang="en-US" sz="3200" dirty="0" smtClean="0"/>
            </a:br>
            <a:r>
              <a:rPr lang="en-US" sz="3200" dirty="0" smtClean="0"/>
              <a:t>Has </a:t>
            </a:r>
            <a:r>
              <a:rPr lang="en-US" sz="3200" dirty="0"/>
              <a:t>this happened to you?</a:t>
            </a:r>
            <a:endParaRPr lang="nl-NL" sz="3200" dirty="0"/>
          </a:p>
        </p:txBody>
      </p:sp>
      <p:sp>
        <p:nvSpPr>
          <p:cNvPr id="3" name="Tijdelijke aanduiding voor inhoud 2"/>
          <p:cNvSpPr>
            <a:spLocks noGrp="1"/>
          </p:cNvSpPr>
          <p:nvPr>
            <p:ph idx="1"/>
          </p:nvPr>
        </p:nvSpPr>
        <p:spPr/>
        <p:txBody>
          <a:bodyPr>
            <a:normAutofit/>
          </a:bodyPr>
          <a:lstStyle/>
          <a:p>
            <a:endParaRPr lang="en-US" b="1" i="1" dirty="0" smtClean="0">
              <a:solidFill>
                <a:srgbClr val="FF0000"/>
              </a:solidFill>
            </a:endParaRPr>
          </a:p>
          <a:p>
            <a:r>
              <a:rPr lang="en-US" b="1" i="1" dirty="0" smtClean="0">
                <a:solidFill>
                  <a:srgbClr val="FF0000"/>
                </a:solidFill>
              </a:rPr>
              <a:t>Your </a:t>
            </a:r>
            <a:r>
              <a:rPr lang="en-US" b="1" i="1" dirty="0">
                <a:solidFill>
                  <a:srgbClr val="FF0000"/>
                </a:solidFill>
              </a:rPr>
              <a:t>excellent dream</a:t>
            </a:r>
            <a:r>
              <a:rPr lang="en-US" dirty="0"/>
              <a:t/>
            </a:r>
            <a:br>
              <a:rPr lang="en-US" dirty="0"/>
            </a:br>
            <a:r>
              <a:rPr lang="en-US" dirty="0"/>
              <a:t>You corral your friends together to tell them about a dream you had the other night. But wait...you're not half-way through when you begin to notice eyes glazing over. They're bored? How could they be? The dream was... incredible! Huh. Maybe it's how you're telling it.</a:t>
            </a:r>
            <a:endParaRPr lang="nl-NL" dirty="0"/>
          </a:p>
        </p:txBody>
      </p:sp>
    </p:spTree>
    <p:extLst>
      <p:ext uri="{BB962C8B-B14F-4D97-AF65-F5344CB8AC3E}">
        <p14:creationId xmlns:p14="http://schemas.microsoft.com/office/powerpoint/2010/main" val="3047401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b="1" dirty="0"/>
              <a:t>Plot—not as easy as it </a:t>
            </a:r>
            <a:r>
              <a:rPr lang="en-US" b="1" dirty="0" smtClean="0"/>
              <a:t>looks</a:t>
            </a:r>
            <a:endParaRPr lang="nl-NL" dirty="0"/>
          </a:p>
        </p:txBody>
      </p:sp>
      <p:sp>
        <p:nvSpPr>
          <p:cNvPr id="3" name="Tijdelijke aanduiding voor inhoud 2"/>
          <p:cNvSpPr>
            <a:spLocks noGrp="1"/>
          </p:cNvSpPr>
          <p:nvPr>
            <p:ph idx="1"/>
          </p:nvPr>
        </p:nvSpPr>
        <p:spPr/>
        <p:txBody>
          <a:bodyPr/>
          <a:lstStyle/>
          <a:p>
            <a:r>
              <a:rPr lang="en-US" b="1" dirty="0"/>
              <a:t>Storytelling is an art</a:t>
            </a:r>
            <a:r>
              <a:rPr lang="en-US" dirty="0"/>
              <a:t>, and much depends on plot, the way events in a story unfold. In this course, we'll  examine basic plot conventions, which authors follow to construct their stories. We'll look at . . </a:t>
            </a:r>
            <a:r>
              <a:rPr lang="en-US" dirty="0" smtClean="0"/>
              <a:t>.</a:t>
            </a:r>
          </a:p>
          <a:p>
            <a:r>
              <a:rPr lang="en-US" dirty="0"/>
              <a:t/>
            </a:r>
            <a:br>
              <a:rPr lang="en-US" dirty="0"/>
            </a:br>
            <a:r>
              <a:rPr lang="en-US" b="1" i="1" dirty="0"/>
              <a:t>Structure</a:t>
            </a:r>
            <a:r>
              <a:rPr lang="en-US" dirty="0"/>
              <a:t>–the shape of a plot</a:t>
            </a:r>
            <a:br>
              <a:rPr lang="en-US" dirty="0"/>
            </a:br>
            <a:r>
              <a:rPr lang="en-US" b="1" i="1" dirty="0"/>
              <a:t>Chronology</a:t>
            </a:r>
            <a:r>
              <a:rPr lang="en-US" dirty="0"/>
              <a:t>—the timeline of events</a:t>
            </a:r>
            <a:br>
              <a:rPr lang="en-US" dirty="0"/>
            </a:br>
            <a:r>
              <a:rPr lang="en-US" b="1" i="1" dirty="0"/>
              <a:t>Conflict</a:t>
            </a:r>
            <a:r>
              <a:rPr lang="en-US" dirty="0"/>
              <a:t>—the element that creates tension</a:t>
            </a:r>
            <a:br>
              <a:rPr lang="en-US" dirty="0"/>
            </a:br>
            <a:r>
              <a:rPr lang="en-US" b="1" i="1" dirty="0"/>
              <a:t>Revelation</a:t>
            </a:r>
            <a:r>
              <a:rPr lang="en-US" dirty="0"/>
              <a:t>—the information revealed to readers.</a:t>
            </a:r>
            <a:endParaRPr lang="nl-NL" dirty="0"/>
          </a:p>
        </p:txBody>
      </p:sp>
    </p:spTree>
    <p:extLst>
      <p:ext uri="{BB962C8B-B14F-4D97-AF65-F5344CB8AC3E}">
        <p14:creationId xmlns:p14="http://schemas.microsoft.com/office/powerpoint/2010/main" val="3964232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structure</a:t>
            </a:r>
            <a:r>
              <a:rPr lang="nl-NL" b="1" dirty="0"/>
              <a:t> (classic)</a:t>
            </a:r>
            <a:endParaRPr lang="nl-NL" dirty="0"/>
          </a:p>
        </p:txBody>
      </p:sp>
      <p:pic>
        <p:nvPicPr>
          <p:cNvPr id="1026" name="Picture 2" descr="course3-plot-pyrmi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08515" y="2298670"/>
            <a:ext cx="6191794" cy="4088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117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structure</a:t>
            </a:r>
            <a:r>
              <a:rPr lang="nl-NL" b="1" dirty="0"/>
              <a:t> (classic)</a:t>
            </a:r>
            <a:endParaRPr lang="nl-NL" dirty="0"/>
          </a:p>
        </p:txBody>
      </p:sp>
      <p:sp>
        <p:nvSpPr>
          <p:cNvPr id="3" name="Tijdelijke aanduiding voor inhoud 2"/>
          <p:cNvSpPr>
            <a:spLocks noGrp="1"/>
          </p:cNvSpPr>
          <p:nvPr>
            <p:ph idx="1"/>
          </p:nvPr>
        </p:nvSpPr>
        <p:spPr/>
        <p:txBody>
          <a:bodyPr/>
          <a:lstStyle/>
          <a:p>
            <a:pPr marL="0" indent="0">
              <a:buNone/>
            </a:pPr>
            <a:r>
              <a:rPr lang="en-US" b="1" i="1" dirty="0"/>
              <a:t>Exposition</a:t>
            </a:r>
            <a:r>
              <a:rPr lang="en-US" dirty="0"/>
              <a:t>—background information; usually at the beginning, but not always.</a:t>
            </a:r>
            <a:br>
              <a:rPr lang="en-US" dirty="0"/>
            </a:br>
            <a:r>
              <a:rPr lang="en-US" b="1" i="1" dirty="0"/>
              <a:t>Rising Action</a:t>
            </a:r>
            <a:r>
              <a:rPr lang="en-US" dirty="0"/>
              <a:t>—series of events involving conflict, which creates tension and suspense.</a:t>
            </a:r>
            <a:br>
              <a:rPr lang="en-US" dirty="0"/>
            </a:br>
            <a:r>
              <a:rPr lang="en-US" b="1" i="1" dirty="0"/>
              <a:t>Climax</a:t>
            </a:r>
            <a:r>
              <a:rPr lang="en-US" dirty="0"/>
              <a:t>—the peak, or high-point, of tension, a turning point in the action.</a:t>
            </a:r>
            <a:br>
              <a:rPr lang="en-US" dirty="0"/>
            </a:br>
            <a:r>
              <a:rPr lang="en-US" b="1" i="1" dirty="0"/>
              <a:t>Denouement</a:t>
            </a:r>
            <a:r>
              <a:rPr lang="en-US" dirty="0"/>
              <a:t>—the falling-off of action after the climax; the conflict finds resolution.</a:t>
            </a:r>
            <a:br>
              <a:rPr lang="en-US" dirty="0"/>
            </a:br>
            <a:r>
              <a:rPr lang="en-US" b="1" i="1" dirty="0"/>
              <a:t>Conclusion</a:t>
            </a:r>
            <a:r>
              <a:rPr lang="en-US" dirty="0"/>
              <a:t>—a wrap-up, sometimes epilogue.</a:t>
            </a:r>
            <a:endParaRPr lang="nl-NL" dirty="0"/>
          </a:p>
        </p:txBody>
      </p:sp>
    </p:spTree>
    <p:extLst>
      <p:ext uri="{BB962C8B-B14F-4D97-AF65-F5344CB8AC3E}">
        <p14:creationId xmlns:p14="http://schemas.microsoft.com/office/powerpoint/2010/main" val="277334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dirty="0" err="1"/>
              <a:t>structure</a:t>
            </a:r>
            <a:r>
              <a:rPr lang="nl-NL" b="1" dirty="0"/>
              <a:t> (</a:t>
            </a:r>
            <a:r>
              <a:rPr lang="nl-NL" b="1" dirty="0" err="1"/>
              <a:t>nonconventional</a:t>
            </a:r>
            <a:r>
              <a:rPr lang="nl-NL" b="1" dirty="0"/>
              <a:t>)</a:t>
            </a:r>
            <a:endParaRPr lang="nl-NL" dirty="0"/>
          </a:p>
        </p:txBody>
      </p:sp>
      <p:sp>
        <p:nvSpPr>
          <p:cNvPr id="3" name="Tijdelijke aanduiding voor inhoud 2"/>
          <p:cNvSpPr>
            <a:spLocks noGrp="1"/>
          </p:cNvSpPr>
          <p:nvPr>
            <p:ph idx="1"/>
          </p:nvPr>
        </p:nvSpPr>
        <p:spPr/>
        <p:txBody>
          <a:bodyPr/>
          <a:lstStyle/>
          <a:p>
            <a:pPr marL="0" indent="0">
              <a:buNone/>
            </a:pPr>
            <a:r>
              <a:rPr lang="en-US" b="1" i="1" dirty="0"/>
              <a:t>Notice how </a:t>
            </a:r>
            <a:r>
              <a:rPr lang="en-US" dirty="0" smtClean="0"/>
              <a:t>King’s "</a:t>
            </a:r>
            <a:r>
              <a:rPr lang="nl-NL" i="1" dirty="0"/>
              <a:t> </a:t>
            </a:r>
            <a:r>
              <a:rPr lang="nl-NL" dirty="0"/>
              <a:t>The Last </a:t>
            </a:r>
            <a:r>
              <a:rPr lang="nl-NL" dirty="0" err="1"/>
              <a:t>Rung</a:t>
            </a:r>
            <a:r>
              <a:rPr lang="nl-NL" dirty="0"/>
              <a:t> on </a:t>
            </a:r>
            <a:r>
              <a:rPr lang="nl-NL" dirty="0" err="1"/>
              <a:t>the</a:t>
            </a:r>
            <a:r>
              <a:rPr lang="nl-NL" dirty="0"/>
              <a:t> </a:t>
            </a:r>
            <a:r>
              <a:rPr lang="nl-NL" dirty="0" smtClean="0"/>
              <a:t>Ladder</a:t>
            </a:r>
            <a:r>
              <a:rPr lang="nl-NL" i="1" dirty="0" smtClean="0"/>
              <a:t> </a:t>
            </a:r>
            <a:r>
              <a:rPr lang="en-US" dirty="0" smtClean="0"/>
              <a:t>"—</a:t>
            </a:r>
            <a:r>
              <a:rPr lang="en-US" dirty="0"/>
              <a:t>the story for this course—departs from the classic pyramid</a:t>
            </a:r>
            <a:r>
              <a:rPr lang="en-US" dirty="0" smtClean="0"/>
              <a:t>.</a:t>
            </a:r>
          </a:p>
          <a:p>
            <a:pPr marL="0" indent="0">
              <a:buNone/>
            </a:pPr>
            <a:endParaRPr lang="en-US" dirty="0"/>
          </a:p>
          <a:p>
            <a:r>
              <a:rPr lang="en-US" dirty="0" smtClean="0"/>
              <a:t>One climax is when the ladder breaks</a:t>
            </a:r>
          </a:p>
          <a:p>
            <a:r>
              <a:rPr lang="en-US" dirty="0" smtClean="0"/>
              <a:t>A second climax is when we find out what happened to Kitty</a:t>
            </a:r>
            <a:r>
              <a:rPr lang="en-US" dirty="0"/>
              <a:t/>
            </a:r>
            <a:br>
              <a:rPr lang="en-US" dirty="0"/>
            </a:br>
            <a:endParaRPr lang="nl-NL" i="1" dirty="0"/>
          </a:p>
        </p:txBody>
      </p:sp>
    </p:spTree>
    <p:extLst>
      <p:ext uri="{BB962C8B-B14F-4D97-AF65-F5344CB8AC3E}">
        <p14:creationId xmlns:p14="http://schemas.microsoft.com/office/powerpoint/2010/main" val="591546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a:t>Plot</a:t>
            </a:r>
            <a:r>
              <a:rPr lang="nl-NL" b="1" i="1" dirty="0"/>
              <a:t> </a:t>
            </a:r>
            <a:r>
              <a:rPr lang="nl-NL" b="1" dirty="0"/>
              <a:t>—</a:t>
            </a:r>
            <a:r>
              <a:rPr lang="nl-NL" b="1" dirty="0" err="1" smtClean="0"/>
              <a:t>chronology</a:t>
            </a:r>
            <a:endParaRPr lang="nl-NL" dirty="0"/>
          </a:p>
        </p:txBody>
      </p:sp>
      <p:sp>
        <p:nvSpPr>
          <p:cNvPr id="3" name="Tijdelijke aanduiding voor inhoud 2"/>
          <p:cNvSpPr>
            <a:spLocks noGrp="1"/>
          </p:cNvSpPr>
          <p:nvPr>
            <p:ph idx="1"/>
          </p:nvPr>
        </p:nvSpPr>
        <p:spPr/>
        <p:txBody>
          <a:bodyPr/>
          <a:lstStyle/>
          <a:p>
            <a:pPr marL="0" indent="0">
              <a:buNone/>
            </a:pPr>
            <a:r>
              <a:rPr lang="en-US" b="1" dirty="0"/>
              <a:t>Chronology</a:t>
            </a:r>
            <a:r>
              <a:rPr lang="en-US" dirty="0"/>
              <a:t> is the timeline of a story's events—the order in which events occur.</a:t>
            </a:r>
          </a:p>
          <a:p>
            <a:r>
              <a:rPr lang="en-US" b="1" i="1" dirty="0"/>
              <a:t>Linear </a:t>
            </a:r>
            <a:r>
              <a:rPr lang="en-US" b="1" i="1" dirty="0" smtClean="0"/>
              <a:t>time</a:t>
            </a:r>
            <a:r>
              <a:rPr lang="en-US" dirty="0" smtClean="0"/>
              <a:t>—forward </a:t>
            </a:r>
            <a:r>
              <a:rPr lang="en-US" dirty="0"/>
              <a:t>movement of time; events move from past to present.</a:t>
            </a:r>
            <a:br>
              <a:rPr lang="en-US" dirty="0"/>
            </a:br>
            <a:r>
              <a:rPr lang="en-US" dirty="0"/>
              <a:t/>
            </a:r>
            <a:br>
              <a:rPr lang="en-US" dirty="0"/>
            </a:br>
            <a:r>
              <a:rPr lang="en-US" b="1" i="1" dirty="0"/>
              <a:t>Non-linear time</a:t>
            </a:r>
            <a:r>
              <a:rPr lang="en-US" dirty="0"/>
              <a:t>—forward and backward movement of time. The telling of events is disjointed, jumping back and forth between past and present. "Well, this happened...but before that, this happened...."</a:t>
            </a:r>
          </a:p>
          <a:p>
            <a:pPr marL="0" indent="0">
              <a:buNone/>
            </a:pPr>
            <a:endParaRPr lang="nl-NL" dirty="0"/>
          </a:p>
        </p:txBody>
      </p:sp>
    </p:spTree>
    <p:extLst>
      <p:ext uri="{BB962C8B-B14F-4D97-AF65-F5344CB8AC3E}">
        <p14:creationId xmlns:p14="http://schemas.microsoft.com/office/powerpoint/2010/main" val="1106580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a:t>
            </a:r>
            <a:r>
              <a:rPr lang="nl-NL" b="1" i="1" dirty="0"/>
              <a:t> </a:t>
            </a:r>
            <a:r>
              <a:rPr lang="nl-NL" b="1" dirty="0"/>
              <a:t>—</a:t>
            </a:r>
            <a:r>
              <a:rPr lang="nl-NL" b="1" dirty="0" err="1"/>
              <a:t>chronology</a:t>
            </a:r>
            <a:endParaRPr lang="nl-NL" dirty="0"/>
          </a:p>
        </p:txBody>
      </p:sp>
      <p:sp>
        <p:nvSpPr>
          <p:cNvPr id="3" name="Tijdelijke aanduiding voor inhoud 2"/>
          <p:cNvSpPr>
            <a:spLocks noGrp="1"/>
          </p:cNvSpPr>
          <p:nvPr>
            <p:ph idx="1"/>
          </p:nvPr>
        </p:nvSpPr>
        <p:spPr/>
        <p:txBody>
          <a:bodyPr>
            <a:normAutofit/>
          </a:bodyPr>
          <a:lstStyle/>
          <a:p>
            <a:pPr marL="0" indent="0">
              <a:buNone/>
            </a:pPr>
            <a:r>
              <a:rPr lang="en-US" b="1" dirty="0"/>
              <a:t>Realistic fiction</a:t>
            </a:r>
            <a:r>
              <a:rPr lang="en-US" dirty="0"/>
              <a:t> tends to use a straightforward timeline, or chronology, moving from past to present.</a:t>
            </a:r>
            <a:br>
              <a:rPr lang="en-US" dirty="0"/>
            </a:br>
            <a:endParaRPr lang="en-US" dirty="0" smtClean="0"/>
          </a:p>
          <a:p>
            <a:r>
              <a:rPr lang="en-US" b="1" dirty="0" smtClean="0"/>
              <a:t>King’s story</a:t>
            </a:r>
            <a:r>
              <a:rPr lang="en-US" dirty="0" smtClean="0"/>
              <a:t>, </a:t>
            </a:r>
            <a:r>
              <a:rPr lang="en-US" dirty="0"/>
              <a:t>however, uses a nonconventional timeline, starting—and </a:t>
            </a:r>
            <a:r>
              <a:rPr lang="en-US" dirty="0" smtClean="0"/>
              <a:t>ending—after Kitty's </a:t>
            </a:r>
            <a:r>
              <a:rPr lang="en-US" dirty="0"/>
              <a:t>death.</a:t>
            </a:r>
          </a:p>
          <a:p>
            <a:pPr marL="0" indent="0">
              <a:buNone/>
            </a:pPr>
            <a:endParaRPr lang="nl-NL" dirty="0"/>
          </a:p>
        </p:txBody>
      </p:sp>
    </p:spTree>
    <p:extLst>
      <p:ext uri="{BB962C8B-B14F-4D97-AF65-F5344CB8AC3E}">
        <p14:creationId xmlns:p14="http://schemas.microsoft.com/office/powerpoint/2010/main" val="209229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Plot—Conflict</a:t>
            </a:r>
            <a:endParaRPr lang="nl-NL" dirty="0"/>
          </a:p>
        </p:txBody>
      </p:sp>
      <p:sp>
        <p:nvSpPr>
          <p:cNvPr id="3" name="Tijdelijke aanduiding voor inhoud 2"/>
          <p:cNvSpPr>
            <a:spLocks noGrp="1"/>
          </p:cNvSpPr>
          <p:nvPr>
            <p:ph idx="1"/>
          </p:nvPr>
        </p:nvSpPr>
        <p:spPr/>
        <p:txBody>
          <a:bodyPr>
            <a:normAutofit/>
          </a:bodyPr>
          <a:lstStyle/>
          <a:p>
            <a:pPr marL="0" indent="0">
              <a:buNone/>
            </a:pPr>
            <a:r>
              <a:rPr lang="en-US" b="1" dirty="0"/>
              <a:t>The clash of opposing forces</a:t>
            </a:r>
            <a:r>
              <a:rPr lang="en-US" dirty="0"/>
              <a:t> creates conflict. Conflict creates tension, and tension creates suspense, the thing that keeps us turning pages.</a:t>
            </a:r>
            <a:br>
              <a:rPr lang="en-US" dirty="0"/>
            </a:br>
            <a:endParaRPr lang="en-US" dirty="0" smtClean="0"/>
          </a:p>
          <a:p>
            <a:r>
              <a:rPr lang="en-US" b="1" dirty="0" smtClean="0"/>
              <a:t>There </a:t>
            </a:r>
            <a:r>
              <a:rPr lang="en-US" b="1" dirty="0"/>
              <a:t>are two types</a:t>
            </a:r>
            <a:r>
              <a:rPr lang="en-US" dirty="0"/>
              <a:t> of conflict. Most authors use a combination of the two.</a:t>
            </a:r>
          </a:p>
          <a:p>
            <a:pPr marL="0" indent="0">
              <a:buNone/>
            </a:pPr>
            <a:r>
              <a:rPr lang="en-US" dirty="0" smtClean="0"/>
              <a:t>	•</a:t>
            </a:r>
            <a:r>
              <a:rPr lang="en-US" dirty="0"/>
              <a:t> Internal conflict</a:t>
            </a:r>
            <a:br>
              <a:rPr lang="en-US" dirty="0"/>
            </a:br>
            <a:r>
              <a:rPr lang="en-US" dirty="0" smtClean="0"/>
              <a:t>	•</a:t>
            </a:r>
            <a:r>
              <a:rPr lang="en-US" dirty="0"/>
              <a:t> External conflict</a:t>
            </a:r>
          </a:p>
          <a:p>
            <a:endParaRPr lang="nl-NL" dirty="0"/>
          </a:p>
        </p:txBody>
      </p:sp>
    </p:spTree>
    <p:extLst>
      <p:ext uri="{BB962C8B-B14F-4D97-AF65-F5344CB8AC3E}">
        <p14:creationId xmlns:p14="http://schemas.microsoft.com/office/powerpoint/2010/main" val="18747899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50</TotalTime>
  <Words>295</Words>
  <Application>Microsoft Office PowerPoint</Application>
  <PresentationFormat>Breedbeeld</PresentationFormat>
  <Paragraphs>46</Paragraphs>
  <Slides>17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Garamond</vt:lpstr>
      <vt:lpstr>Organisch</vt:lpstr>
      <vt:lpstr>How to Read: Plot</vt:lpstr>
      <vt:lpstr>How hard is it to tell a good story? Well, here's a little thought experiment.  Has this happened to you?</vt:lpstr>
      <vt:lpstr>Plot—not as easy as it looks</vt:lpstr>
      <vt:lpstr>Plot—structure (classic)</vt:lpstr>
      <vt:lpstr>Plot—structure (classic)</vt:lpstr>
      <vt:lpstr>Plot—structure (nonconventional)</vt:lpstr>
      <vt:lpstr>Plot —chronology</vt:lpstr>
      <vt:lpstr>Plot —chronology</vt:lpstr>
      <vt:lpstr>Plot—Conflict</vt:lpstr>
      <vt:lpstr>Plot—Conflict</vt:lpstr>
      <vt:lpstr>Plot—revelation</vt:lpstr>
      <vt:lpstr>Plot—revelation</vt:lpstr>
      <vt:lpstr>Plot—revelation</vt:lpstr>
      <vt:lpstr>Plot—revelation</vt:lpstr>
      <vt:lpstr>Plot—revelation</vt:lpstr>
      <vt:lpstr>Congratulations!</vt:lpstr>
      <vt:lpstr>Congratulations!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Read: Plot</dc:title>
  <dc:creator>Windows-gebruiker</dc:creator>
  <cp:lastModifiedBy>Hoorn, HF (Joyce) van</cp:lastModifiedBy>
  <cp:revision>8</cp:revision>
  <dcterms:created xsi:type="dcterms:W3CDTF">2019-03-25T11:30:37Z</dcterms:created>
  <dcterms:modified xsi:type="dcterms:W3CDTF">2019-03-25T14:58:08Z</dcterms:modified>
</cp:coreProperties>
</file>