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05" d="100"/>
          <a:sy n="105" d="100"/>
        </p:scale>
        <p:origin x="120"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a:xfrm>
            <a:off x="2692397" y="5037663"/>
            <a:ext cx="5214635" cy="279400"/>
          </a:xfrm>
        </p:spPr>
        <p:txBody>
          <a:bodyPr/>
          <a:lstStyle/>
          <a:p>
            <a:endParaRPr lang="nl-NL"/>
          </a:p>
        </p:txBody>
      </p:sp>
      <p:sp>
        <p:nvSpPr>
          <p:cNvPr id="6" name="Slide Number Placeholder 5"/>
          <p:cNvSpPr>
            <a:spLocks noGrp="1"/>
          </p:cNvSpPr>
          <p:nvPr>
            <p:ph type="sldNum" sz="quarter" idx="12"/>
          </p:nvPr>
        </p:nvSpPr>
        <p:spPr>
          <a:xfrm>
            <a:off x="8956900" y="5037663"/>
            <a:ext cx="551167" cy="279400"/>
          </a:xfrm>
        </p:spPr>
        <p:txBody>
          <a:bodyPr/>
          <a:lstStyle/>
          <a:p>
            <a:fld id="{5BAD100D-C449-4A73-8C95-6BA922F0A360}" type="slidenum">
              <a:rPr lang="nl-NL" smtClean="0"/>
              <a:t>‹nr.›</a:t>
            </a:fld>
            <a:endParaRPr lang="nl-NL"/>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5307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25DC3C21-CE56-4743-8BC2-7C88C1446730}" type="datetimeFigureOut">
              <a:rPr lang="nl-NL" smtClean="0"/>
              <a:t>20-3-2019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AD100D-C449-4A73-8C95-6BA922F0A360}" type="slidenum">
              <a:rPr lang="nl-NL" smtClean="0"/>
              <a:t>‹nr.›</a:t>
            </a:fld>
            <a:endParaRPr lang="nl-NL"/>
          </a:p>
        </p:txBody>
      </p:sp>
    </p:spTree>
    <p:extLst>
      <p:ext uri="{BB962C8B-B14F-4D97-AF65-F5344CB8AC3E}">
        <p14:creationId xmlns:p14="http://schemas.microsoft.com/office/powerpoint/2010/main" val="3456933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AD100D-C449-4A73-8C95-6BA922F0A360}" type="slidenum">
              <a:rPr lang="nl-NL" smtClean="0"/>
              <a:t>‹nr.›</a:t>
            </a:fld>
            <a:endParaRPr lang="nl-NL"/>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3887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AD100D-C449-4A73-8C95-6BA922F0A360}" type="slidenum">
              <a:rPr lang="nl-NL" smtClean="0"/>
              <a:t>‹nr.›</a:t>
            </a:fld>
            <a:endParaRPr lang="nl-NL"/>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1557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AD100D-C449-4A73-8C95-6BA922F0A360}" type="slidenum">
              <a:rPr lang="nl-NL" smtClean="0"/>
              <a:t>‹nr.›</a:t>
            </a:fld>
            <a:endParaRPr lang="nl-NL"/>
          </a:p>
        </p:txBody>
      </p:sp>
    </p:spTree>
    <p:extLst>
      <p:ext uri="{BB962C8B-B14F-4D97-AF65-F5344CB8AC3E}">
        <p14:creationId xmlns:p14="http://schemas.microsoft.com/office/powerpoint/2010/main" val="40811927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AD100D-C449-4A73-8C95-6BA922F0A360}" type="slidenum">
              <a:rPr lang="nl-NL" smtClean="0"/>
              <a:t>‹nr.›</a:t>
            </a:fld>
            <a:endParaRPr lang="nl-NL"/>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9397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AD100D-C449-4A73-8C95-6BA922F0A360}" type="slidenum">
              <a:rPr lang="nl-NL" smtClean="0"/>
              <a:t>‹nr.›</a:t>
            </a:fld>
            <a:endParaRPr lang="nl-NL"/>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85767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AD100D-C449-4A73-8C95-6BA922F0A360}" type="slidenum">
              <a:rPr lang="nl-NL" smtClean="0"/>
              <a:t>‹nr.›</a:t>
            </a:fld>
            <a:endParaRPr lang="nl-NL"/>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485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AD100D-C449-4A73-8C95-6BA922F0A360}" type="slidenum">
              <a:rPr lang="nl-NL" smtClean="0"/>
              <a:t>‹nr.›</a:t>
            </a:fld>
            <a:endParaRPr lang="nl-NL"/>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93435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AD100D-C449-4A73-8C95-6BA922F0A360}" type="slidenum">
              <a:rPr lang="nl-NL" smtClean="0"/>
              <a:t>‹nr.›</a:t>
            </a:fld>
            <a:endParaRPr lang="nl-NL"/>
          </a:p>
        </p:txBody>
      </p:sp>
    </p:spTree>
    <p:extLst>
      <p:ext uri="{BB962C8B-B14F-4D97-AF65-F5344CB8AC3E}">
        <p14:creationId xmlns:p14="http://schemas.microsoft.com/office/powerpoint/2010/main" val="973661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25DC3C21-CE56-4743-8BC2-7C88C1446730}" type="datetimeFigureOut">
              <a:rPr lang="nl-NL" smtClean="0"/>
              <a:t>20-3-2019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AD100D-C449-4A73-8C95-6BA922F0A360}" type="slidenum">
              <a:rPr lang="nl-NL" smtClean="0"/>
              <a:t>‹nr.›</a:t>
            </a:fld>
            <a:endParaRPr lang="nl-NL"/>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8422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25DC3C21-CE56-4743-8BC2-7C88C1446730}" type="datetimeFigureOut">
              <a:rPr lang="nl-NL" smtClean="0"/>
              <a:t>20-3-2019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AD100D-C449-4A73-8C95-6BA922F0A360}" type="slidenum">
              <a:rPr lang="nl-NL" smtClean="0"/>
              <a:t>‹nr.›</a:t>
            </a:fld>
            <a:endParaRPr lang="nl-NL"/>
          </a:p>
        </p:txBody>
      </p:sp>
    </p:spTree>
    <p:extLst>
      <p:ext uri="{BB962C8B-B14F-4D97-AF65-F5344CB8AC3E}">
        <p14:creationId xmlns:p14="http://schemas.microsoft.com/office/powerpoint/2010/main" val="3844465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25DC3C21-CE56-4743-8BC2-7C88C1446730}" type="datetimeFigureOut">
              <a:rPr lang="nl-NL" smtClean="0"/>
              <a:t>20-3-2019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BAD100D-C449-4A73-8C95-6BA922F0A360}" type="slidenum">
              <a:rPr lang="nl-NL" smtClean="0"/>
              <a:t>‹nr.›</a:t>
            </a:fld>
            <a:endParaRPr lang="nl-NL"/>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4809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25DC3C21-CE56-4743-8BC2-7C88C1446730}" type="datetimeFigureOut">
              <a:rPr lang="nl-NL" smtClean="0"/>
              <a:t>20-3-2019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BAD100D-C449-4A73-8C95-6BA922F0A360}" type="slidenum">
              <a:rPr lang="nl-NL" smtClean="0"/>
              <a:t>‹nr.›</a:t>
            </a:fld>
            <a:endParaRPr lang="nl-NL"/>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5000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DC3C21-CE56-4743-8BC2-7C88C1446730}" type="datetimeFigureOut">
              <a:rPr lang="nl-NL" smtClean="0"/>
              <a:t>20-3-2019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BAD100D-C449-4A73-8C95-6BA922F0A360}" type="slidenum">
              <a:rPr lang="nl-NL" smtClean="0"/>
              <a:t>‹nr.›</a:t>
            </a:fld>
            <a:endParaRPr lang="nl-NL"/>
          </a:p>
        </p:txBody>
      </p:sp>
    </p:spTree>
    <p:extLst>
      <p:ext uri="{BB962C8B-B14F-4D97-AF65-F5344CB8AC3E}">
        <p14:creationId xmlns:p14="http://schemas.microsoft.com/office/powerpoint/2010/main" val="1779964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smtClean="0"/>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25DC3C21-CE56-4743-8BC2-7C88C1446730}" type="datetimeFigureOut">
              <a:rPr lang="nl-NL" smtClean="0"/>
              <a:t>20-3-2019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AD100D-C449-4A73-8C95-6BA922F0A360}" type="slidenum">
              <a:rPr lang="nl-NL" smtClean="0"/>
              <a:t>‹nr.›</a:t>
            </a:fld>
            <a:endParaRPr lang="nl-NL"/>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6420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smtClean="0"/>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25DC3C21-CE56-4743-8BC2-7C88C1446730}" type="datetimeFigureOut">
              <a:rPr lang="nl-NL" smtClean="0"/>
              <a:t>20-3-2019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AD100D-C449-4A73-8C95-6BA922F0A360}" type="slidenum">
              <a:rPr lang="nl-NL" smtClean="0"/>
              <a:t>‹nr.›</a:t>
            </a:fld>
            <a:endParaRPr lang="nl-NL"/>
          </a:p>
        </p:txBody>
      </p:sp>
    </p:spTree>
    <p:extLst>
      <p:ext uri="{BB962C8B-B14F-4D97-AF65-F5344CB8AC3E}">
        <p14:creationId xmlns:p14="http://schemas.microsoft.com/office/powerpoint/2010/main" val="2464102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5DC3C21-CE56-4743-8BC2-7C88C1446730}" type="datetimeFigureOut">
              <a:rPr lang="nl-NL" smtClean="0"/>
              <a:t>20-3-2019</a:t>
            </a:fld>
            <a:endParaRPr lang="nl-NL"/>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nl-NL"/>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BAD100D-C449-4A73-8C95-6BA922F0A360}" type="slidenum">
              <a:rPr lang="nl-NL" smtClean="0"/>
              <a:t>‹nr.›</a:t>
            </a:fld>
            <a:endParaRPr lang="nl-NL"/>
          </a:p>
        </p:txBody>
      </p:sp>
    </p:spTree>
    <p:extLst>
      <p:ext uri="{BB962C8B-B14F-4D97-AF65-F5344CB8AC3E}">
        <p14:creationId xmlns:p14="http://schemas.microsoft.com/office/powerpoint/2010/main" val="172760356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dirty="0" smtClean="0"/>
              <a:t>Title and Setting</a:t>
            </a:r>
            <a:endParaRPr lang="nl-NL" dirty="0"/>
          </a:p>
        </p:txBody>
      </p:sp>
      <p:sp>
        <p:nvSpPr>
          <p:cNvPr id="3" name="Ondertitel 2"/>
          <p:cNvSpPr>
            <a:spLocks noGrp="1"/>
          </p:cNvSpPr>
          <p:nvPr>
            <p:ph type="subTitle" idx="1"/>
          </p:nvPr>
        </p:nvSpPr>
        <p:spPr/>
        <p:txBody>
          <a:bodyPr/>
          <a:lstStyle/>
          <a:p>
            <a:r>
              <a:rPr lang="en-US" dirty="0"/>
              <a:t>frequently taken for </a:t>
            </a:r>
            <a:r>
              <a:rPr lang="en-US" dirty="0" smtClean="0"/>
              <a:t>granted, yet </a:t>
            </a:r>
            <a:r>
              <a:rPr lang="en-US" dirty="0"/>
              <a:t>both can provide important clues for understanding a work's deeper meanings</a:t>
            </a:r>
            <a:endParaRPr lang="nl-NL" dirty="0"/>
          </a:p>
        </p:txBody>
      </p:sp>
    </p:spTree>
    <p:extLst>
      <p:ext uri="{BB962C8B-B14F-4D97-AF65-F5344CB8AC3E}">
        <p14:creationId xmlns:p14="http://schemas.microsoft.com/office/powerpoint/2010/main" val="36695615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Setting: physical</a:t>
            </a:r>
            <a:endParaRPr lang="nl-NL" dirty="0"/>
          </a:p>
        </p:txBody>
      </p:sp>
      <p:sp>
        <p:nvSpPr>
          <p:cNvPr id="3" name="Tijdelijke aanduiding voor inhoud 2"/>
          <p:cNvSpPr>
            <a:spLocks noGrp="1"/>
          </p:cNvSpPr>
          <p:nvPr>
            <p:ph idx="1"/>
          </p:nvPr>
        </p:nvSpPr>
        <p:spPr/>
        <p:txBody>
          <a:bodyPr>
            <a:normAutofit/>
          </a:bodyPr>
          <a:lstStyle/>
          <a:p>
            <a:r>
              <a:rPr lang="en-US" sz="2000" dirty="0"/>
              <a:t>Physical setting is the outward environment or physical landmarks surrounding the events of a story.</a:t>
            </a:r>
            <a:br>
              <a:rPr lang="en-US" sz="2000" dirty="0"/>
            </a:br>
            <a:r>
              <a:rPr lang="en-US" sz="2000" dirty="0"/>
              <a:t/>
            </a:r>
            <a:br>
              <a:rPr lang="en-US" sz="2000" dirty="0"/>
            </a:br>
            <a:r>
              <a:rPr lang="en-US" sz="2000" dirty="0" smtClean="0"/>
              <a:t>• </a:t>
            </a:r>
            <a:r>
              <a:rPr lang="en-US" sz="2000" dirty="0"/>
              <a:t>Weather</a:t>
            </a:r>
            <a:br>
              <a:rPr lang="en-US" sz="2000" dirty="0"/>
            </a:br>
            <a:r>
              <a:rPr lang="en-US" sz="2000" dirty="0"/>
              <a:t>• Topography (mountains, lakes, rivers)</a:t>
            </a:r>
            <a:br>
              <a:rPr lang="en-US" sz="2000" dirty="0"/>
            </a:br>
            <a:r>
              <a:rPr lang="en-US" sz="2000" dirty="0"/>
              <a:t>• </a:t>
            </a:r>
            <a:r>
              <a:rPr lang="en-US" sz="2000" dirty="0" smtClean="0"/>
              <a:t>Architecture</a:t>
            </a:r>
          </a:p>
          <a:p>
            <a:endParaRPr lang="en-US"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29243" y="3154680"/>
            <a:ext cx="1867354" cy="2918969"/>
          </a:xfrm>
          <a:prstGeom prst="rect">
            <a:avLst/>
          </a:prstGeom>
        </p:spPr>
      </p:pic>
      <p:sp>
        <p:nvSpPr>
          <p:cNvPr id="5" name="Tekstvak 4"/>
          <p:cNvSpPr txBox="1"/>
          <p:nvPr/>
        </p:nvSpPr>
        <p:spPr>
          <a:xfrm>
            <a:off x="1545335" y="4828032"/>
            <a:ext cx="6993371" cy="923330"/>
          </a:xfrm>
          <a:prstGeom prst="rect">
            <a:avLst/>
          </a:prstGeom>
          <a:noFill/>
        </p:spPr>
        <p:txBody>
          <a:bodyPr wrap="square" rtlCol="0">
            <a:spAutoFit/>
          </a:bodyPr>
          <a:lstStyle/>
          <a:p>
            <a:r>
              <a:rPr lang="en-US" dirty="0"/>
              <a:t>"Young Goodman Brown," one of Nathaniel Hawthorne's most famous stories, takes place in a dark, thickly wooded forest, mirroring the spiritual turmoil of the protagonist.</a:t>
            </a:r>
            <a:endParaRPr lang="nl-NL" dirty="0"/>
          </a:p>
        </p:txBody>
      </p:sp>
    </p:spTree>
    <p:extLst>
      <p:ext uri="{BB962C8B-B14F-4D97-AF65-F5344CB8AC3E}">
        <p14:creationId xmlns:p14="http://schemas.microsoft.com/office/powerpoint/2010/main" val="1246477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Purpose of Setting</a:t>
            </a:r>
            <a:endParaRPr lang="nl-NL" dirty="0"/>
          </a:p>
        </p:txBody>
      </p:sp>
      <p:sp>
        <p:nvSpPr>
          <p:cNvPr id="3" name="Tijdelijke aanduiding voor inhoud 2"/>
          <p:cNvSpPr>
            <a:spLocks noGrp="1"/>
          </p:cNvSpPr>
          <p:nvPr>
            <p:ph idx="1"/>
          </p:nvPr>
        </p:nvSpPr>
        <p:spPr/>
        <p:txBody>
          <a:bodyPr/>
          <a:lstStyle/>
          <a:p>
            <a:r>
              <a:rPr lang="en-US" dirty="0"/>
              <a:t>Authors might choose their settings in order to establish any of </a:t>
            </a:r>
            <a:r>
              <a:rPr lang="en-US" dirty="0" smtClean="0"/>
              <a:t>3 </a:t>
            </a:r>
            <a:r>
              <a:rPr lang="en-US" dirty="0"/>
              <a:t>basic elements:</a:t>
            </a:r>
          </a:p>
          <a:p>
            <a:pPr marL="0" indent="0">
              <a:buNone/>
            </a:pPr>
            <a:r>
              <a:rPr lang="en-US" dirty="0" smtClean="0"/>
              <a:t>	• </a:t>
            </a:r>
            <a:r>
              <a:rPr lang="en-US" dirty="0"/>
              <a:t>Mood</a:t>
            </a:r>
            <a:br>
              <a:rPr lang="en-US" dirty="0"/>
            </a:br>
            <a:r>
              <a:rPr lang="en-US" dirty="0" smtClean="0"/>
              <a:t>	• </a:t>
            </a:r>
            <a:r>
              <a:rPr lang="en-US" dirty="0"/>
              <a:t>Motivation</a:t>
            </a:r>
            <a:br>
              <a:rPr lang="en-US" dirty="0"/>
            </a:br>
            <a:r>
              <a:rPr lang="en-US" dirty="0" smtClean="0"/>
              <a:t>	• </a:t>
            </a:r>
            <a:r>
              <a:rPr lang="en-US" dirty="0"/>
              <a:t>Theme</a:t>
            </a:r>
          </a:p>
          <a:p>
            <a:endParaRPr lang="nl-NL" dirty="0"/>
          </a:p>
        </p:txBody>
      </p:sp>
    </p:spTree>
    <p:extLst>
      <p:ext uri="{BB962C8B-B14F-4D97-AF65-F5344CB8AC3E}">
        <p14:creationId xmlns:p14="http://schemas.microsoft.com/office/powerpoint/2010/main" val="3764006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95402" y="982132"/>
            <a:ext cx="7519414" cy="1303867"/>
          </a:xfrm>
        </p:spPr>
        <p:txBody>
          <a:bodyPr/>
          <a:lstStyle/>
          <a:p>
            <a:r>
              <a:rPr lang="en-US" dirty="0" smtClean="0"/>
              <a:t>Mood</a:t>
            </a:r>
            <a:endParaRPr lang="nl-NL" dirty="0"/>
          </a:p>
        </p:txBody>
      </p:sp>
      <p:sp>
        <p:nvSpPr>
          <p:cNvPr id="3" name="Tijdelijke aanduiding voor inhoud 2"/>
          <p:cNvSpPr>
            <a:spLocks noGrp="1"/>
          </p:cNvSpPr>
          <p:nvPr>
            <p:ph idx="1"/>
          </p:nvPr>
        </p:nvSpPr>
        <p:spPr>
          <a:xfrm>
            <a:off x="3962400" y="2511212"/>
            <a:ext cx="7519415" cy="3318936"/>
          </a:xfrm>
        </p:spPr>
        <p:txBody>
          <a:bodyPr>
            <a:normAutofit fontScale="92500"/>
          </a:bodyPr>
          <a:lstStyle/>
          <a:p>
            <a:r>
              <a:rPr lang="en-US" sz="3200" dirty="0" smtClean="0"/>
              <a:t>Mood —an </a:t>
            </a:r>
            <a:r>
              <a:rPr lang="en-US" sz="3200" dirty="0"/>
              <a:t>atmosphere readers almost feel—can be evoked by the author's choice of setting.</a:t>
            </a:r>
            <a:r>
              <a:rPr lang="en-US" dirty="0"/>
              <a:t/>
            </a:r>
            <a:br>
              <a:rPr lang="en-US" dirty="0"/>
            </a:br>
            <a:r>
              <a:rPr lang="en-US" dirty="0"/>
              <a:t/>
            </a:r>
            <a:br>
              <a:rPr lang="en-US" dirty="0"/>
            </a:br>
            <a:endParaRPr lang="en-US" dirty="0"/>
          </a:p>
          <a:p>
            <a:pPr marL="0" indent="0">
              <a:buNone/>
            </a:pPr>
            <a:r>
              <a:rPr lang="en-US" dirty="0"/>
              <a:t>A dark and stormy night—the most </a:t>
            </a:r>
            <a:r>
              <a:rPr lang="en-US" dirty="0" smtClean="0"/>
              <a:t>clichéd </a:t>
            </a:r>
            <a:r>
              <a:rPr lang="en-US" dirty="0"/>
              <a:t>of all literary settings—establishes an eerie mood for ghost tales set in spooky mansions. A bright, sunny afternoon could never achieve the foreboding atmosphere the author wants.</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130" y="292608"/>
            <a:ext cx="3684270" cy="2947416"/>
          </a:xfrm>
          <a:prstGeom prst="rect">
            <a:avLst/>
          </a:prstGeom>
        </p:spPr>
      </p:pic>
    </p:spTree>
    <p:extLst>
      <p:ext uri="{BB962C8B-B14F-4D97-AF65-F5344CB8AC3E}">
        <p14:creationId xmlns:p14="http://schemas.microsoft.com/office/powerpoint/2010/main" val="38929358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95402" y="982133"/>
            <a:ext cx="9601196" cy="910676"/>
          </a:xfrm>
        </p:spPr>
        <p:txBody>
          <a:bodyPr>
            <a:noAutofit/>
          </a:bodyPr>
          <a:lstStyle/>
          <a:p>
            <a:r>
              <a:rPr lang="en-US" sz="5400" dirty="0" smtClean="0"/>
              <a:t>Motivation</a:t>
            </a:r>
            <a:endParaRPr lang="nl-NL" sz="5400" dirty="0"/>
          </a:p>
        </p:txBody>
      </p:sp>
      <p:sp>
        <p:nvSpPr>
          <p:cNvPr id="3" name="Tijdelijke aanduiding voor inhoud 2"/>
          <p:cNvSpPr>
            <a:spLocks noGrp="1"/>
          </p:cNvSpPr>
          <p:nvPr>
            <p:ph idx="1"/>
          </p:nvPr>
        </p:nvSpPr>
        <p:spPr>
          <a:xfrm>
            <a:off x="1295401" y="2011679"/>
            <a:ext cx="9601197" cy="1670303"/>
          </a:xfrm>
        </p:spPr>
        <p:txBody>
          <a:bodyPr>
            <a:normAutofit fontScale="92500" lnSpcReduction="10000"/>
          </a:bodyPr>
          <a:lstStyle/>
          <a:p>
            <a:r>
              <a:rPr lang="en-US" dirty="0"/>
              <a:t>Characters and their actions can be influenced by the choice of setting</a:t>
            </a:r>
            <a:r>
              <a:rPr lang="en-US" dirty="0" smtClean="0"/>
              <a:t>.</a:t>
            </a:r>
          </a:p>
          <a:p>
            <a:endParaRPr lang="en-US" dirty="0"/>
          </a:p>
          <a:p>
            <a:pPr marL="0" indent="0">
              <a:buNone/>
            </a:pPr>
            <a:r>
              <a:rPr lang="en-US" dirty="0" smtClean="0"/>
              <a:t>In </a:t>
            </a:r>
            <a:r>
              <a:rPr lang="en-US" i="1" dirty="0" smtClean="0"/>
              <a:t>The Sniper </a:t>
            </a:r>
            <a:r>
              <a:rPr lang="en-US" dirty="0" smtClean="0"/>
              <a:t>both young men have been forced to take sides and are now fighting against other Irish people.</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4408" y="3681983"/>
            <a:ext cx="5095494" cy="2547747"/>
          </a:xfrm>
          <a:prstGeom prst="rect">
            <a:avLst/>
          </a:prstGeom>
        </p:spPr>
      </p:pic>
    </p:spTree>
    <p:extLst>
      <p:ext uri="{BB962C8B-B14F-4D97-AF65-F5344CB8AC3E}">
        <p14:creationId xmlns:p14="http://schemas.microsoft.com/office/powerpoint/2010/main" val="4290210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93811" y="1388534"/>
            <a:ext cx="3718455" cy="1427818"/>
          </a:xfrm>
        </p:spPr>
        <p:txBody>
          <a:bodyPr>
            <a:normAutofit fontScale="90000"/>
          </a:bodyPr>
          <a:lstStyle/>
          <a:p>
            <a:r>
              <a:rPr lang="en-US" b="1" dirty="0" smtClean="0"/>
              <a:t>Theme</a:t>
            </a:r>
            <a:r>
              <a:rPr lang="en-US" dirty="0" smtClean="0"/>
              <a:t/>
            </a:r>
            <a:br>
              <a:rPr lang="en-US" dirty="0" smtClean="0"/>
            </a:br>
            <a:r>
              <a:rPr lang="en-US" dirty="0"/>
              <a:t>Themes, or the central ideas of a story, are often reflected in a work's setting.</a:t>
            </a:r>
            <a:endParaRPr lang="nl-NL" dirty="0"/>
          </a:p>
        </p:txBody>
      </p:sp>
      <p:pic>
        <p:nvPicPr>
          <p:cNvPr id="9" name="Tijdelijke aanduiding voor inhoud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96050" y="1052513"/>
            <a:ext cx="3314700" cy="4752975"/>
          </a:xfrm>
        </p:spPr>
      </p:pic>
      <p:sp>
        <p:nvSpPr>
          <p:cNvPr id="8" name="Tijdelijke aanduiding voor tekst 7"/>
          <p:cNvSpPr>
            <a:spLocks noGrp="1"/>
          </p:cNvSpPr>
          <p:nvPr>
            <p:ph type="body" sz="half" idx="2"/>
          </p:nvPr>
        </p:nvSpPr>
        <p:spPr/>
        <p:txBody>
          <a:bodyPr>
            <a:normAutofit/>
          </a:bodyPr>
          <a:lstStyle/>
          <a:p>
            <a:r>
              <a:rPr lang="en-US" dirty="0"/>
              <a:t/>
            </a:r>
            <a:br>
              <a:rPr lang="en-US" dirty="0"/>
            </a:br>
            <a:r>
              <a:rPr lang="en-US" sz="1800" b="1" dirty="0" smtClean="0"/>
              <a:t>Moby-Dick</a:t>
            </a:r>
            <a:r>
              <a:rPr lang="en-US" sz="1800" dirty="0" smtClean="0"/>
              <a:t> </a:t>
            </a:r>
            <a:r>
              <a:rPr lang="en-US" sz="1800" dirty="0"/>
              <a:t>is set on a whaling ship, a </a:t>
            </a:r>
            <a:r>
              <a:rPr lang="en-US" sz="1800" dirty="0" smtClean="0"/>
              <a:t>microcosm </a:t>
            </a:r>
            <a:r>
              <a:rPr lang="en-US" sz="1800" dirty="0"/>
              <a:t>of society. The ship sails the oceans—a vast, mysterious, unknowable world—suggesting that we cannot truly know the nature of the universe, despite all our knowledge and powers of reason.</a:t>
            </a:r>
          </a:p>
          <a:p>
            <a:endParaRPr lang="nl-NL" dirty="0"/>
          </a:p>
        </p:txBody>
      </p:sp>
    </p:spTree>
    <p:extLst>
      <p:ext uri="{BB962C8B-B14F-4D97-AF65-F5344CB8AC3E}">
        <p14:creationId xmlns:p14="http://schemas.microsoft.com/office/powerpoint/2010/main" val="2744061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295399" y="1883832"/>
            <a:ext cx="4940809" cy="1371600"/>
          </a:xfrm>
        </p:spPr>
        <p:txBody>
          <a:bodyPr>
            <a:normAutofit/>
          </a:bodyPr>
          <a:lstStyle/>
          <a:p>
            <a:r>
              <a:rPr lang="en-US" sz="4000" dirty="0" smtClean="0"/>
              <a:t>Read “ The Sniper” </a:t>
            </a:r>
            <a:endParaRPr lang="nl-NL" sz="4000" dirty="0"/>
          </a:p>
        </p:txBody>
      </p:sp>
      <p:pic>
        <p:nvPicPr>
          <p:cNvPr id="8" name="Tijdelijke aanduiding voor afbeelding 7"/>
          <p:cNvPicPr>
            <a:picLocks noGrp="1" noChangeAspect="1"/>
          </p:cNvPicPr>
          <p:nvPr>
            <p:ph type="pic" idx="1"/>
          </p:nvPr>
        </p:nvPicPr>
        <p:blipFill>
          <a:blip r:embed="rId2">
            <a:extLst>
              <a:ext uri="{28A0092B-C50C-407E-A947-70E740481C1C}">
                <a14:useLocalDpi xmlns:a14="http://schemas.microsoft.com/office/drawing/2010/main" val="0"/>
              </a:ext>
            </a:extLst>
          </a:blip>
          <a:srcRect l="2190" r="2190"/>
          <a:stretch>
            <a:fillRect/>
          </a:stretch>
        </p:blipFill>
        <p:spPr>
          <a:xfrm>
            <a:off x="6145213" y="1041400"/>
            <a:ext cx="5013325" cy="3932238"/>
          </a:xfrm>
        </p:spPr>
      </p:pic>
      <p:sp>
        <p:nvSpPr>
          <p:cNvPr id="6" name="Tijdelijke aanduiding voor tekst 5"/>
          <p:cNvSpPr>
            <a:spLocks noGrp="1"/>
          </p:cNvSpPr>
          <p:nvPr>
            <p:ph type="body" sz="half" idx="2"/>
          </p:nvPr>
        </p:nvSpPr>
        <p:spPr/>
        <p:txBody>
          <a:bodyPr/>
          <a:lstStyle/>
          <a:p>
            <a:endParaRPr lang="nl-NL" dirty="0"/>
          </a:p>
        </p:txBody>
      </p:sp>
    </p:spTree>
    <p:extLst>
      <p:ext uri="{BB962C8B-B14F-4D97-AF65-F5344CB8AC3E}">
        <p14:creationId xmlns:p14="http://schemas.microsoft.com/office/powerpoint/2010/main" val="213888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t>Titles perform any of three </a:t>
            </a:r>
            <a:r>
              <a:rPr lang="en-US" dirty="0" smtClean="0"/>
              <a:t>roles:</a:t>
            </a:r>
            <a:endParaRPr lang="nl-NL" dirty="0"/>
          </a:p>
        </p:txBody>
      </p:sp>
      <p:sp>
        <p:nvSpPr>
          <p:cNvPr id="3" name="Tijdelijke aanduiding voor inhoud 2"/>
          <p:cNvSpPr>
            <a:spLocks noGrp="1"/>
          </p:cNvSpPr>
          <p:nvPr>
            <p:ph idx="1"/>
          </p:nvPr>
        </p:nvSpPr>
        <p:spPr>
          <a:xfrm>
            <a:off x="2295143" y="2556932"/>
            <a:ext cx="8601453" cy="3318936"/>
          </a:xfrm>
        </p:spPr>
        <p:txBody>
          <a:bodyPr>
            <a:normAutofit/>
          </a:bodyPr>
          <a:lstStyle/>
          <a:p>
            <a:r>
              <a:rPr lang="en-US" sz="3600" dirty="0"/>
              <a:t>Titles . . . </a:t>
            </a:r>
            <a:br>
              <a:rPr lang="en-US" sz="3600" dirty="0"/>
            </a:br>
            <a:r>
              <a:rPr lang="en-US" sz="3600" dirty="0"/>
              <a:t>• State a story's theme</a:t>
            </a:r>
            <a:br>
              <a:rPr lang="en-US" sz="3600" dirty="0"/>
            </a:br>
            <a:r>
              <a:rPr lang="en-US" sz="3600" dirty="0"/>
              <a:t>• Point to a key aspect of a story</a:t>
            </a:r>
            <a:br>
              <a:rPr lang="en-US" sz="3600" dirty="0"/>
            </a:br>
            <a:r>
              <a:rPr lang="en-US" sz="3600" dirty="0"/>
              <a:t>• Highlight a story's irony</a:t>
            </a:r>
            <a:endParaRPr lang="nl-NL" sz="3600" dirty="0"/>
          </a:p>
        </p:txBody>
      </p:sp>
    </p:spTree>
    <p:extLst>
      <p:ext uri="{BB962C8B-B14F-4D97-AF65-F5344CB8AC3E}">
        <p14:creationId xmlns:p14="http://schemas.microsoft.com/office/powerpoint/2010/main" val="320572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95399" y="1883832"/>
            <a:ext cx="5827777" cy="1371600"/>
          </a:xfrm>
        </p:spPr>
        <p:txBody>
          <a:bodyPr>
            <a:normAutofit/>
          </a:bodyPr>
          <a:lstStyle/>
          <a:p>
            <a:r>
              <a:rPr lang="en-US" sz="4000" b="1" dirty="0" smtClean="0"/>
              <a:t>Title stating theme, example:</a:t>
            </a:r>
            <a:endParaRPr lang="nl-NL" sz="4000" b="1" dirty="0"/>
          </a:p>
        </p:txBody>
      </p:sp>
      <p:pic>
        <p:nvPicPr>
          <p:cNvPr id="6" name="Tijdelijke aanduiding voor afbeelding 5"/>
          <p:cNvPicPr>
            <a:picLocks noGrp="1" noChangeAspect="1"/>
          </p:cNvPicPr>
          <p:nvPr>
            <p:ph type="pic" idx="1"/>
          </p:nvPr>
        </p:nvPicPr>
        <p:blipFill>
          <a:blip r:embed="rId2">
            <a:extLst>
              <a:ext uri="{28A0092B-C50C-407E-A947-70E740481C1C}">
                <a14:useLocalDpi xmlns:a14="http://schemas.microsoft.com/office/drawing/2010/main" val="0"/>
              </a:ext>
            </a:extLst>
          </a:blip>
          <a:srcRect l="16452" r="16452"/>
          <a:stretch>
            <a:fillRect/>
          </a:stretch>
        </p:blipFill>
        <p:spPr>
          <a:xfrm>
            <a:off x="7537450" y="1041400"/>
            <a:ext cx="3621088" cy="4043363"/>
          </a:xfrm>
        </p:spPr>
      </p:pic>
      <p:sp>
        <p:nvSpPr>
          <p:cNvPr id="5" name="Tijdelijke aanduiding voor tekst 4"/>
          <p:cNvSpPr>
            <a:spLocks noGrp="1"/>
          </p:cNvSpPr>
          <p:nvPr>
            <p:ph type="body" sz="half" idx="2"/>
          </p:nvPr>
        </p:nvSpPr>
        <p:spPr>
          <a:xfrm>
            <a:off x="1295399" y="3255432"/>
            <a:ext cx="5827777" cy="2340696"/>
          </a:xfrm>
        </p:spPr>
        <p:txBody>
          <a:bodyPr/>
          <a:lstStyle/>
          <a:p>
            <a:endParaRPr lang="en-US" dirty="0" smtClean="0"/>
          </a:p>
          <a:p>
            <a:r>
              <a:rPr lang="en-US" dirty="0" smtClean="0"/>
              <a:t>The </a:t>
            </a:r>
            <a:r>
              <a:rPr lang="en-US" dirty="0"/>
              <a:t>Great Gatsby (</a:t>
            </a:r>
            <a:r>
              <a:rPr lang="en-US" i="1" dirty="0"/>
              <a:t>F. Scott Fitzgerald</a:t>
            </a:r>
            <a:r>
              <a:rPr lang="en-US" dirty="0"/>
              <a:t>)</a:t>
            </a:r>
            <a:br>
              <a:rPr lang="en-US" dirty="0"/>
            </a:br>
            <a:r>
              <a:rPr lang="en-US" dirty="0"/>
              <a:t>— Despite his lower-class origins and tawdry past, Gatsby achieves a sort of greatness at the end of the novel when he takes the blame for Daisy—she who is cut from finer cloth. As the title suggests, innate decency and honor trump class, always.</a:t>
            </a:r>
            <a:endParaRPr lang="nl-NL" dirty="0"/>
          </a:p>
          <a:p>
            <a:endParaRPr lang="nl-NL" dirty="0"/>
          </a:p>
        </p:txBody>
      </p:sp>
    </p:spTree>
    <p:extLst>
      <p:ext uri="{BB962C8B-B14F-4D97-AF65-F5344CB8AC3E}">
        <p14:creationId xmlns:p14="http://schemas.microsoft.com/office/powerpoint/2010/main" val="3149014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b="1" dirty="0" smtClean="0"/>
              <a:t>Title pointing to key aspect, example:</a:t>
            </a:r>
            <a:endParaRPr lang="nl-NL" sz="3200" b="1" dirty="0"/>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71031" y="1554481"/>
            <a:ext cx="4681727" cy="3511295"/>
          </a:xfrm>
        </p:spPr>
      </p:pic>
      <p:sp>
        <p:nvSpPr>
          <p:cNvPr id="4" name="Tijdelijke aanduiding voor tekst 3"/>
          <p:cNvSpPr>
            <a:spLocks noGrp="1"/>
          </p:cNvSpPr>
          <p:nvPr>
            <p:ph type="body" sz="half" idx="2"/>
          </p:nvPr>
        </p:nvSpPr>
        <p:spPr/>
        <p:txBody>
          <a:bodyPr>
            <a:normAutofit fontScale="92500" lnSpcReduction="20000"/>
          </a:bodyPr>
          <a:lstStyle/>
          <a:p>
            <a:r>
              <a:rPr lang="en-US" sz="2400" dirty="0"/>
              <a:t>Pride and Prejudice (</a:t>
            </a:r>
            <a:r>
              <a:rPr lang="en-US" sz="2400" i="1" dirty="0"/>
              <a:t>Jane Austen</a:t>
            </a:r>
            <a:r>
              <a:rPr lang="en-US" sz="2400" dirty="0"/>
              <a:t>)</a:t>
            </a:r>
            <a:br>
              <a:rPr lang="en-US" sz="2400" dirty="0"/>
            </a:br>
            <a:r>
              <a:rPr lang="en-US" sz="2400" dirty="0"/>
              <a:t>— The title draws attention to the character flaws that keep Elizabeth and Darcy apart. Both must attain self-knowledge and overcome their pride and prejudices before they can be joined together.</a:t>
            </a:r>
            <a:endParaRPr lang="nl-NL" sz="2400" dirty="0"/>
          </a:p>
          <a:p>
            <a:endParaRPr lang="nl-NL" dirty="0"/>
          </a:p>
        </p:txBody>
      </p:sp>
    </p:spTree>
    <p:extLst>
      <p:ext uri="{BB962C8B-B14F-4D97-AF65-F5344CB8AC3E}">
        <p14:creationId xmlns:p14="http://schemas.microsoft.com/office/powerpoint/2010/main" val="1008963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4000" b="1" dirty="0" smtClean="0"/>
              <a:t>Title highlighting irony, example:</a:t>
            </a:r>
            <a:endParaRPr lang="nl-NL" sz="4000" b="1" dirty="0"/>
          </a:p>
        </p:txBody>
      </p:sp>
      <p:pic>
        <p:nvPicPr>
          <p:cNvPr id="7" name="Tijdelijke aanduiding voor inhoud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78055" y="982663"/>
            <a:ext cx="4950690" cy="4892675"/>
          </a:xfrm>
        </p:spPr>
      </p:pic>
      <p:sp>
        <p:nvSpPr>
          <p:cNvPr id="4" name="Tijdelijke aanduiding voor tekst 3"/>
          <p:cNvSpPr>
            <a:spLocks noGrp="1"/>
          </p:cNvSpPr>
          <p:nvPr>
            <p:ph type="body" sz="half" idx="2"/>
          </p:nvPr>
        </p:nvSpPr>
        <p:spPr/>
        <p:txBody>
          <a:bodyPr>
            <a:normAutofit fontScale="92500" lnSpcReduction="10000"/>
          </a:bodyPr>
          <a:lstStyle/>
          <a:p>
            <a:r>
              <a:rPr lang="en-US" sz="2400" dirty="0"/>
              <a:t>"Good Country People," </a:t>
            </a:r>
          </a:p>
          <a:p>
            <a:r>
              <a:rPr lang="en-US" sz="2400" dirty="0"/>
              <a:t>— a famous story by Flannery O'Connor, concerns a family whose members are petty, prideful, and self-absorbed—hardly the "good people" the title refers to.</a:t>
            </a:r>
            <a:endParaRPr lang="nl-NL" sz="2400" dirty="0"/>
          </a:p>
          <a:p>
            <a:endParaRPr lang="nl-NL" sz="2400" dirty="0"/>
          </a:p>
        </p:txBody>
      </p:sp>
    </p:spTree>
    <p:extLst>
      <p:ext uri="{BB962C8B-B14F-4D97-AF65-F5344CB8AC3E}">
        <p14:creationId xmlns:p14="http://schemas.microsoft.com/office/powerpoint/2010/main" val="3760499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Settings</a:t>
            </a:r>
            <a:endParaRPr lang="nl-NL" dirty="0"/>
          </a:p>
        </p:txBody>
      </p:sp>
      <p:sp>
        <p:nvSpPr>
          <p:cNvPr id="3" name="Tijdelijke aanduiding voor inhoud 2"/>
          <p:cNvSpPr>
            <a:spLocks noGrp="1"/>
          </p:cNvSpPr>
          <p:nvPr>
            <p:ph idx="1"/>
          </p:nvPr>
        </p:nvSpPr>
        <p:spPr/>
        <p:txBody>
          <a:bodyPr/>
          <a:lstStyle/>
          <a:p>
            <a:r>
              <a:rPr lang="en-US" dirty="0" smtClean="0"/>
              <a:t>Settings are easy to overlook, but authors choose them for specific reasons.</a:t>
            </a:r>
          </a:p>
          <a:p>
            <a:r>
              <a:rPr lang="en-US" dirty="0" smtClean="0"/>
              <a:t>Aspects of settings:</a:t>
            </a:r>
          </a:p>
          <a:p>
            <a:pPr marL="0" indent="0">
              <a:buNone/>
            </a:pPr>
            <a:r>
              <a:rPr lang="en-US" dirty="0" smtClean="0"/>
              <a:t>	• </a:t>
            </a:r>
            <a:r>
              <a:rPr lang="en-US" dirty="0"/>
              <a:t>Location</a:t>
            </a:r>
            <a:br>
              <a:rPr lang="en-US" dirty="0"/>
            </a:br>
            <a:r>
              <a:rPr lang="en-US" dirty="0" smtClean="0"/>
              <a:t>	• </a:t>
            </a:r>
            <a:r>
              <a:rPr lang="en-US" dirty="0"/>
              <a:t>Time</a:t>
            </a:r>
            <a:br>
              <a:rPr lang="en-US" dirty="0"/>
            </a:br>
            <a:r>
              <a:rPr lang="en-US" dirty="0" smtClean="0"/>
              <a:t>	• </a:t>
            </a:r>
            <a:r>
              <a:rPr lang="en-US" dirty="0"/>
              <a:t>Culture</a:t>
            </a:r>
            <a:br>
              <a:rPr lang="en-US" dirty="0"/>
            </a:br>
            <a:r>
              <a:rPr lang="en-US" dirty="0" smtClean="0"/>
              <a:t>	• </a:t>
            </a:r>
            <a:r>
              <a:rPr lang="en-US" dirty="0"/>
              <a:t>Physical surroundings</a:t>
            </a:r>
            <a:endParaRPr lang="nl-NL" dirty="0"/>
          </a:p>
        </p:txBody>
      </p:sp>
    </p:spTree>
    <p:extLst>
      <p:ext uri="{BB962C8B-B14F-4D97-AF65-F5344CB8AC3E}">
        <p14:creationId xmlns:p14="http://schemas.microsoft.com/office/powerpoint/2010/main" val="3290948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Setting: location</a:t>
            </a:r>
            <a:endParaRPr lang="nl-NL" dirty="0"/>
          </a:p>
        </p:txBody>
      </p:sp>
      <p:sp>
        <p:nvSpPr>
          <p:cNvPr id="3" name="Tijdelijke aanduiding voor inhoud 2"/>
          <p:cNvSpPr>
            <a:spLocks noGrp="1"/>
          </p:cNvSpPr>
          <p:nvPr>
            <p:ph idx="1"/>
          </p:nvPr>
        </p:nvSpPr>
        <p:spPr/>
        <p:txBody>
          <a:bodyPr>
            <a:normAutofit lnSpcReduction="10000"/>
          </a:bodyPr>
          <a:lstStyle/>
          <a:p>
            <a:r>
              <a:rPr lang="en-US" dirty="0"/>
              <a:t>Location is where the events of a story take place. A story may have multiple locations.</a:t>
            </a:r>
            <a:br>
              <a:rPr lang="en-US" dirty="0"/>
            </a:br>
            <a:r>
              <a:rPr lang="en-US" dirty="0"/>
              <a:t/>
            </a:r>
            <a:br>
              <a:rPr lang="en-US" dirty="0"/>
            </a:br>
            <a:r>
              <a:rPr lang="en-US" dirty="0" smtClean="0"/>
              <a:t>• </a:t>
            </a:r>
            <a:r>
              <a:rPr lang="en-US" dirty="0"/>
              <a:t>Inside or out</a:t>
            </a:r>
            <a:br>
              <a:rPr lang="en-US" dirty="0"/>
            </a:br>
            <a:r>
              <a:rPr lang="en-US" dirty="0"/>
              <a:t>• Rural or urban areas</a:t>
            </a:r>
            <a:br>
              <a:rPr lang="en-US" dirty="0"/>
            </a:br>
            <a:r>
              <a:rPr lang="en-US" dirty="0"/>
              <a:t>• Geographical areas</a:t>
            </a:r>
          </a:p>
          <a:p>
            <a:pPr marL="0" indent="0">
              <a:buNone/>
            </a:pPr>
            <a:r>
              <a:rPr lang="en-US" dirty="0" smtClean="0"/>
              <a:t>The sniper is set outside, on the rooftops. This isolates the main characters from the rest of the world and adds danger. The story takes place in the city, where the fighting is fierce. It’s important that the story takes place in Dublin.</a:t>
            </a:r>
            <a:endParaRPr lang="nl-NL" dirty="0"/>
          </a:p>
        </p:txBody>
      </p:sp>
    </p:spTree>
    <p:extLst>
      <p:ext uri="{BB962C8B-B14F-4D97-AF65-F5344CB8AC3E}">
        <p14:creationId xmlns:p14="http://schemas.microsoft.com/office/powerpoint/2010/main" val="14594426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Setting: time</a:t>
            </a:r>
            <a:endParaRPr lang="nl-NL" dirty="0"/>
          </a:p>
        </p:txBody>
      </p:sp>
      <p:sp>
        <p:nvSpPr>
          <p:cNvPr id="3" name="Tijdelijke aanduiding voor inhoud 2"/>
          <p:cNvSpPr>
            <a:spLocks noGrp="1"/>
          </p:cNvSpPr>
          <p:nvPr>
            <p:ph idx="1"/>
          </p:nvPr>
        </p:nvSpPr>
        <p:spPr/>
        <p:txBody>
          <a:bodyPr/>
          <a:lstStyle/>
          <a:p>
            <a:r>
              <a:rPr lang="en-US" dirty="0"/>
              <a:t>Time, in terms of setting, is when the events of the story take place. A story may have multiple time frames.</a:t>
            </a:r>
            <a:br>
              <a:rPr lang="en-US" dirty="0"/>
            </a:br>
            <a:r>
              <a:rPr lang="en-US" dirty="0"/>
              <a:t/>
            </a:r>
            <a:br>
              <a:rPr lang="en-US" dirty="0"/>
            </a:br>
            <a:r>
              <a:rPr lang="en-US" dirty="0" smtClean="0"/>
              <a:t>• </a:t>
            </a:r>
            <a:r>
              <a:rPr lang="en-US" dirty="0"/>
              <a:t>Time of day</a:t>
            </a:r>
            <a:br>
              <a:rPr lang="en-US" dirty="0"/>
            </a:br>
            <a:r>
              <a:rPr lang="en-US" dirty="0"/>
              <a:t>• Season</a:t>
            </a:r>
            <a:br>
              <a:rPr lang="en-US" dirty="0"/>
            </a:br>
            <a:r>
              <a:rPr lang="en-US" dirty="0"/>
              <a:t>• Year or historical </a:t>
            </a:r>
            <a:r>
              <a:rPr lang="en-US" dirty="0" smtClean="0"/>
              <a:t>period</a:t>
            </a:r>
          </a:p>
          <a:p>
            <a:endParaRPr lang="en-US" dirty="0"/>
          </a:p>
          <a:p>
            <a:pPr marL="0" indent="0">
              <a:buNone/>
            </a:pPr>
            <a:r>
              <a:rPr lang="en-US" dirty="0" smtClean="0"/>
              <a:t>The Sniper takes place in 1922 during the Irish Civil War, on a June evening.</a:t>
            </a:r>
            <a:endParaRPr lang="nl-NL" dirty="0"/>
          </a:p>
        </p:txBody>
      </p:sp>
    </p:spTree>
    <p:extLst>
      <p:ext uri="{BB962C8B-B14F-4D97-AF65-F5344CB8AC3E}">
        <p14:creationId xmlns:p14="http://schemas.microsoft.com/office/powerpoint/2010/main" val="39894486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Setting: culture</a:t>
            </a:r>
            <a:endParaRPr lang="nl-NL" dirty="0"/>
          </a:p>
        </p:txBody>
      </p:sp>
      <p:sp>
        <p:nvSpPr>
          <p:cNvPr id="3" name="Tijdelijke aanduiding voor inhoud 2"/>
          <p:cNvSpPr>
            <a:spLocks noGrp="1"/>
          </p:cNvSpPr>
          <p:nvPr>
            <p:ph idx="1"/>
          </p:nvPr>
        </p:nvSpPr>
        <p:spPr/>
        <p:txBody>
          <a:bodyPr>
            <a:normAutofit fontScale="85000" lnSpcReduction="20000"/>
          </a:bodyPr>
          <a:lstStyle/>
          <a:p>
            <a:r>
              <a:rPr lang="en-US" dirty="0"/>
              <a:t>Cultural settings reflect the social milieu in which the characters act out the events of the story. They include:</a:t>
            </a:r>
            <a:br>
              <a:rPr lang="en-US" dirty="0"/>
            </a:br>
            <a:r>
              <a:rPr lang="en-US" dirty="0"/>
              <a:t/>
            </a:r>
            <a:br>
              <a:rPr lang="en-US" dirty="0"/>
            </a:br>
            <a:r>
              <a:rPr lang="en-US" dirty="0" smtClean="0"/>
              <a:t>• </a:t>
            </a:r>
            <a:r>
              <a:rPr lang="en-US" dirty="0"/>
              <a:t>Religious values</a:t>
            </a:r>
            <a:br>
              <a:rPr lang="en-US" dirty="0"/>
            </a:br>
            <a:r>
              <a:rPr lang="en-US" dirty="0"/>
              <a:t>• Social mores</a:t>
            </a:r>
            <a:br>
              <a:rPr lang="en-US" dirty="0"/>
            </a:br>
            <a:r>
              <a:rPr lang="en-US" dirty="0"/>
              <a:t>• Political beliefs</a:t>
            </a:r>
            <a:br>
              <a:rPr lang="en-US" dirty="0"/>
            </a:br>
            <a:r>
              <a:rPr lang="en-US" dirty="0"/>
              <a:t>• Philosophical </a:t>
            </a:r>
            <a:r>
              <a:rPr lang="en-US" dirty="0" smtClean="0"/>
              <a:t>outlook</a:t>
            </a:r>
          </a:p>
          <a:p>
            <a:endParaRPr lang="en-US" dirty="0" smtClean="0"/>
          </a:p>
          <a:p>
            <a:pPr marL="0" indent="0">
              <a:buNone/>
            </a:pPr>
            <a:r>
              <a:rPr lang="en-US" dirty="0" smtClean="0"/>
              <a:t>Irish Republicans and Irish nationalists had fought for independence from the UK together. Civil War broke out over the conditions in the Treaty and former friends and </a:t>
            </a:r>
            <a:r>
              <a:rPr lang="en-US" dirty="0" err="1" smtClean="0"/>
              <a:t>neighbours</a:t>
            </a:r>
            <a:r>
              <a:rPr lang="en-US" dirty="0" smtClean="0"/>
              <a:t> became enemies.</a:t>
            </a:r>
            <a:endParaRPr lang="en-US" dirty="0"/>
          </a:p>
          <a:p>
            <a:endParaRPr lang="nl-NL" dirty="0"/>
          </a:p>
        </p:txBody>
      </p:sp>
    </p:spTree>
    <p:extLst>
      <p:ext uri="{BB962C8B-B14F-4D97-AF65-F5344CB8AC3E}">
        <p14:creationId xmlns:p14="http://schemas.microsoft.com/office/powerpoint/2010/main" val="5560270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sch">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Organisch">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sch">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docProps/app.xml><?xml version="1.0" encoding="utf-8"?>
<Properties xmlns="http://schemas.openxmlformats.org/officeDocument/2006/extended-properties" xmlns:vt="http://schemas.openxmlformats.org/officeDocument/2006/docPropsVTypes">
  <Template>Organic</Template>
  <TotalTime>58</TotalTime>
  <Words>320</Words>
  <Application>Microsoft Office PowerPoint</Application>
  <PresentationFormat>Breedbeeld</PresentationFormat>
  <Paragraphs>43</Paragraphs>
  <Slides>15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15</vt:i4>
      </vt:variant>
    </vt:vector>
  </HeadingPairs>
  <TitlesOfParts>
    <vt:vector size="18" baseType="lpstr">
      <vt:lpstr>Arial</vt:lpstr>
      <vt:lpstr>Garamond</vt:lpstr>
      <vt:lpstr>Organisch</vt:lpstr>
      <vt:lpstr>Title and Setting</vt:lpstr>
      <vt:lpstr>Titles perform any of three roles:</vt:lpstr>
      <vt:lpstr>Title stating theme, example:</vt:lpstr>
      <vt:lpstr>Title pointing to key aspect, example:</vt:lpstr>
      <vt:lpstr>Title highlighting irony, example:</vt:lpstr>
      <vt:lpstr>Settings</vt:lpstr>
      <vt:lpstr>Setting: location</vt:lpstr>
      <vt:lpstr>Setting: time</vt:lpstr>
      <vt:lpstr>Setting: culture</vt:lpstr>
      <vt:lpstr>Setting: physical</vt:lpstr>
      <vt:lpstr>Purpose of Setting</vt:lpstr>
      <vt:lpstr>Mood</vt:lpstr>
      <vt:lpstr>Motivation</vt:lpstr>
      <vt:lpstr>Theme Themes, or the central ideas of a story, are often reflected in a work's setting.</vt:lpstr>
      <vt:lpstr>Read “ The Sniper” </vt:lpstr>
    </vt:vector>
  </TitlesOfParts>
  <Company>Het Hooghuis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and Setting</dc:title>
  <dc:creator>Hoorn, HF (Joyce) van</dc:creator>
  <cp:lastModifiedBy>Hoorn, HF (Joyce) van</cp:lastModifiedBy>
  <cp:revision>6</cp:revision>
  <dcterms:created xsi:type="dcterms:W3CDTF">2019-03-20T15:25:07Z</dcterms:created>
  <dcterms:modified xsi:type="dcterms:W3CDTF">2019-03-20T16:23:36Z</dcterms:modified>
</cp:coreProperties>
</file>