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6/1/2021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6/1/2021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err="1"/>
              <a:t>Theme</a:t>
            </a:r>
            <a:endParaRPr lang="nl-NL" dirty="0"/>
          </a:p>
        </p:txBody>
      </p:sp>
      <p:sp>
        <p:nvSpPr>
          <p:cNvPr id="3" name="Ondertitel 2"/>
          <p:cNvSpPr>
            <a:spLocks noGrp="1"/>
          </p:cNvSpPr>
          <p:nvPr>
            <p:ph type="subTitle" idx="1"/>
          </p:nvPr>
        </p:nvSpPr>
        <p:spPr>
          <a:xfrm>
            <a:off x="2692398" y="3657597"/>
            <a:ext cx="6815669" cy="1606734"/>
          </a:xfrm>
        </p:spPr>
        <p:txBody>
          <a:bodyPr>
            <a:normAutofit/>
          </a:bodyPr>
          <a:lstStyle/>
          <a:p>
            <a:r>
              <a:rPr lang="en-US" dirty="0"/>
              <a:t>After all the words and all the pages, what is the author getting at, what larger issues is she exploring? In this course, we talk about what a theme is—and what it isn't—and how we can </a:t>
            </a:r>
            <a:r>
              <a:rPr lang="en-US" dirty="0" err="1"/>
              <a:t>suss</a:t>
            </a:r>
            <a:r>
              <a:rPr lang="en-US" dirty="0"/>
              <a:t> out a story's central ideas.</a:t>
            </a:r>
            <a:endParaRPr lang="nl-NL" dirty="0"/>
          </a:p>
        </p:txBody>
      </p:sp>
    </p:spTree>
    <p:extLst>
      <p:ext uri="{BB962C8B-B14F-4D97-AF65-F5344CB8AC3E}">
        <p14:creationId xmlns:p14="http://schemas.microsoft.com/office/powerpoint/2010/main" val="1863162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Theme</a:t>
            </a:r>
            <a:r>
              <a:rPr lang="nl-NL" b="1" dirty="0"/>
              <a:t> is . . .</a:t>
            </a:r>
            <a:endParaRPr lang="nl-NL" dirty="0"/>
          </a:p>
        </p:txBody>
      </p:sp>
      <p:sp>
        <p:nvSpPr>
          <p:cNvPr id="3" name="Tijdelijke aanduiding voor inhoud 2"/>
          <p:cNvSpPr>
            <a:spLocks noGrp="1"/>
          </p:cNvSpPr>
          <p:nvPr>
            <p:ph idx="1"/>
          </p:nvPr>
        </p:nvSpPr>
        <p:spPr/>
        <p:txBody>
          <a:bodyPr>
            <a:normAutofit fontScale="92500" lnSpcReduction="20000"/>
          </a:bodyPr>
          <a:lstStyle/>
          <a:p>
            <a:r>
              <a:rPr lang="en-US" b="1" i="1" dirty="0"/>
              <a:t>“The Open Window"</a:t>
            </a:r>
            <a:br>
              <a:rPr lang="en-US" dirty="0"/>
            </a:br>
            <a:r>
              <a:rPr lang="en-US" dirty="0"/>
              <a:t>The power of storytelling.</a:t>
            </a:r>
          </a:p>
          <a:p>
            <a:br>
              <a:rPr lang="en-US" dirty="0"/>
            </a:br>
            <a:r>
              <a:rPr lang="en-US" b="1" i="1" dirty="0"/>
              <a:t>Supporting evidence</a:t>
            </a:r>
            <a:r>
              <a:rPr lang="en-US" dirty="0"/>
              <a:t>: Saki uses the ‘story within a story’ technique in this story. Saki and Vera both rely on the short story to fool their audience. </a:t>
            </a:r>
          </a:p>
          <a:p>
            <a:r>
              <a:rPr lang="en-US" dirty="0"/>
              <a:t>Vera takes the ordinary events of the day and transforms them into a ghost story, fooling </a:t>
            </a:r>
            <a:r>
              <a:rPr lang="en-US" dirty="0" err="1"/>
              <a:t>Framton</a:t>
            </a:r>
            <a:r>
              <a:rPr lang="en-US" dirty="0"/>
              <a:t> Nuttel as well as the reader. But when she explains why </a:t>
            </a:r>
            <a:r>
              <a:rPr lang="en-US" dirty="0" err="1"/>
              <a:t>Framton</a:t>
            </a:r>
            <a:r>
              <a:rPr lang="en-US" dirty="0"/>
              <a:t> ran off, we understand what she has been doing. She manages to play jokes on all the adults in the story, for her aunt and uncle believe the story about what happened to Nuttel in India, explaining his strong reaction on seeing the spaniel.</a:t>
            </a:r>
            <a:endParaRPr lang="nl-NL" dirty="0"/>
          </a:p>
        </p:txBody>
      </p:sp>
    </p:spTree>
    <p:extLst>
      <p:ext uri="{BB962C8B-B14F-4D97-AF65-F5344CB8AC3E}">
        <p14:creationId xmlns:p14="http://schemas.microsoft.com/office/powerpoint/2010/main" val="3471074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Theme</a:t>
            </a:r>
            <a:r>
              <a:rPr lang="nl-NL" b="1" dirty="0"/>
              <a:t> is . . .</a:t>
            </a:r>
            <a:endParaRPr lang="nl-NL" dirty="0"/>
          </a:p>
        </p:txBody>
      </p:sp>
      <p:sp>
        <p:nvSpPr>
          <p:cNvPr id="3" name="Tijdelijke aanduiding voor inhoud 2"/>
          <p:cNvSpPr>
            <a:spLocks noGrp="1"/>
          </p:cNvSpPr>
          <p:nvPr>
            <p:ph idx="1"/>
          </p:nvPr>
        </p:nvSpPr>
        <p:spPr/>
        <p:txBody>
          <a:bodyPr/>
          <a:lstStyle/>
          <a:p>
            <a:r>
              <a:rPr lang="en-US" b="1" i="1" dirty="0"/>
              <a:t>"Powder"</a:t>
            </a:r>
            <a:br>
              <a:rPr lang="en-US" dirty="0"/>
            </a:br>
            <a:r>
              <a:rPr lang="en-US" dirty="0"/>
              <a:t>Spontaneity and risk, not always knowing or able to control the outcome, are important for a full life.</a:t>
            </a:r>
          </a:p>
          <a:p>
            <a:r>
              <a:rPr lang="en-US" b="1" i="1" dirty="0"/>
              <a:t>Supporting evidence</a:t>
            </a:r>
            <a:r>
              <a:rPr lang="en-US" dirty="0"/>
              <a:t>: After removing the roadblock, the boy begins to enjoy the downhill drive and realizes that a bit of risk and uncertainty are exciting. "And the best was yet to come—switchbacks and hairpins impossible to describe.... If you haven't driven fresh powder, you haven't driven."</a:t>
            </a:r>
          </a:p>
          <a:p>
            <a:endParaRPr lang="nl-NL" dirty="0"/>
          </a:p>
        </p:txBody>
      </p:sp>
    </p:spTree>
    <p:extLst>
      <p:ext uri="{BB962C8B-B14F-4D97-AF65-F5344CB8AC3E}">
        <p14:creationId xmlns:p14="http://schemas.microsoft.com/office/powerpoint/2010/main" val="2942301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err="1"/>
              <a:t>Identifying</a:t>
            </a:r>
            <a:r>
              <a:rPr lang="nl-NL" b="1" dirty="0"/>
              <a:t> </a:t>
            </a:r>
            <a:r>
              <a:rPr lang="nl-NL" b="1" dirty="0" err="1"/>
              <a:t>theme</a:t>
            </a:r>
            <a:endParaRPr lang="nl-NL" dirty="0"/>
          </a:p>
        </p:txBody>
      </p:sp>
      <p:sp>
        <p:nvSpPr>
          <p:cNvPr id="3" name="Tijdelijke aanduiding voor inhoud 2"/>
          <p:cNvSpPr>
            <a:spLocks noGrp="1"/>
          </p:cNvSpPr>
          <p:nvPr>
            <p:ph idx="1"/>
          </p:nvPr>
        </p:nvSpPr>
        <p:spPr/>
        <p:txBody>
          <a:bodyPr>
            <a:normAutofit/>
          </a:bodyPr>
          <a:lstStyle/>
          <a:p>
            <a:r>
              <a:rPr lang="en-US" b="1" dirty="0"/>
              <a:t>It's not</a:t>
            </a:r>
            <a:r>
              <a:rPr lang="en-US" dirty="0"/>
              <a:t> always easy to pinpoint a story's central idea. Start by paying attention to the elements of fiction:</a:t>
            </a:r>
          </a:p>
          <a:p>
            <a:pPr marL="0" indent="0">
              <a:buNone/>
            </a:pPr>
            <a:r>
              <a:rPr lang="en-US" dirty="0"/>
              <a:t>	• title and setting</a:t>
            </a:r>
            <a:br>
              <a:rPr lang="en-US" dirty="0"/>
            </a:br>
            <a:r>
              <a:rPr lang="en-US" dirty="0"/>
              <a:t>	• repetition of words, phrases, actions</a:t>
            </a:r>
            <a:br>
              <a:rPr lang="en-US" dirty="0"/>
            </a:br>
            <a:r>
              <a:rPr lang="en-US" dirty="0"/>
              <a:t>	• characters who change or grow</a:t>
            </a:r>
          </a:p>
        </p:txBody>
      </p:sp>
    </p:spTree>
    <p:extLst>
      <p:ext uri="{BB962C8B-B14F-4D97-AF65-F5344CB8AC3E}">
        <p14:creationId xmlns:p14="http://schemas.microsoft.com/office/powerpoint/2010/main" val="3852445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a:t>Identifying theme</a:t>
            </a:r>
            <a:endParaRPr lang="nl-NL" dirty="0"/>
          </a:p>
        </p:txBody>
      </p:sp>
      <p:sp>
        <p:nvSpPr>
          <p:cNvPr id="3" name="Tijdelijke aanduiding voor inhoud 2"/>
          <p:cNvSpPr>
            <a:spLocks noGrp="1"/>
          </p:cNvSpPr>
          <p:nvPr>
            <p:ph idx="1"/>
          </p:nvPr>
        </p:nvSpPr>
        <p:spPr/>
        <p:txBody>
          <a:bodyPr/>
          <a:lstStyle/>
          <a:p>
            <a:r>
              <a:rPr lang="en-US" b="1" dirty="0"/>
              <a:t>Repetition</a:t>
            </a:r>
            <a:r>
              <a:rPr lang="en-US" dirty="0"/>
              <a:t>: words, phrases, ideas or actions are often repeated, pointing to their importance and leading to thematic clues.</a:t>
            </a:r>
          </a:p>
          <a:p>
            <a:endParaRPr lang="en-US" dirty="0"/>
          </a:p>
          <a:p>
            <a:r>
              <a:rPr lang="en-US" b="1" i="1" dirty="0"/>
              <a:t>"The Test"</a:t>
            </a:r>
            <a:br>
              <a:rPr lang="en-US" dirty="0"/>
            </a:br>
            <a:r>
              <a:rPr lang="en-US" dirty="0"/>
              <a:t>The inspector repeatedly refers to Marian as “Mandy” , expressing his feeling superior to her; he addresses her as ‘you-all’ showing that he doesn’t see her as an individual but as part of a group (black people).</a:t>
            </a:r>
          </a:p>
          <a:p>
            <a:endParaRPr lang="nl-NL" dirty="0"/>
          </a:p>
        </p:txBody>
      </p:sp>
    </p:spTree>
    <p:extLst>
      <p:ext uri="{BB962C8B-B14F-4D97-AF65-F5344CB8AC3E}">
        <p14:creationId xmlns:p14="http://schemas.microsoft.com/office/powerpoint/2010/main" val="690326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err="1"/>
              <a:t>Identifying</a:t>
            </a:r>
            <a:r>
              <a:rPr lang="nl-NL" b="1" dirty="0"/>
              <a:t> </a:t>
            </a:r>
            <a:r>
              <a:rPr lang="nl-NL" b="1" dirty="0" err="1"/>
              <a:t>theme</a:t>
            </a:r>
            <a:endParaRPr lang="nl-NL" dirty="0"/>
          </a:p>
        </p:txBody>
      </p:sp>
      <p:sp>
        <p:nvSpPr>
          <p:cNvPr id="3" name="Tijdelijke aanduiding voor inhoud 2"/>
          <p:cNvSpPr>
            <a:spLocks noGrp="1"/>
          </p:cNvSpPr>
          <p:nvPr>
            <p:ph idx="1"/>
          </p:nvPr>
        </p:nvSpPr>
        <p:spPr/>
        <p:txBody>
          <a:bodyPr/>
          <a:lstStyle/>
          <a:p>
            <a:r>
              <a:rPr lang="en-US" b="1" dirty="0"/>
              <a:t>Characters</a:t>
            </a:r>
            <a:r>
              <a:rPr lang="en-US" dirty="0"/>
              <a:t> who grow and change, who learn something valuable or see the world in a new light, usually point to theme.</a:t>
            </a:r>
          </a:p>
          <a:p>
            <a:endParaRPr lang="en-US" dirty="0"/>
          </a:p>
          <a:p>
            <a:r>
              <a:rPr lang="en-US" b="1" i="1" dirty="0"/>
              <a:t>“The Last Rung on the Ladder"</a:t>
            </a:r>
            <a:br>
              <a:rPr lang="en-US" dirty="0"/>
            </a:br>
            <a:r>
              <a:rPr lang="en-US" dirty="0"/>
              <a:t>While his sister was going through rough periods in her adult life, Larry never made the time to visit and support her. He was too caught up in his own career.</a:t>
            </a:r>
          </a:p>
          <a:p>
            <a:endParaRPr lang="nl-NL" dirty="0"/>
          </a:p>
        </p:txBody>
      </p:sp>
    </p:spTree>
    <p:extLst>
      <p:ext uri="{BB962C8B-B14F-4D97-AF65-F5344CB8AC3E}">
        <p14:creationId xmlns:p14="http://schemas.microsoft.com/office/powerpoint/2010/main" val="2961054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Identifying</a:t>
            </a:r>
            <a:r>
              <a:rPr lang="nl-NL" b="1" dirty="0"/>
              <a:t> </a:t>
            </a:r>
            <a:r>
              <a:rPr lang="nl-NL" b="1" dirty="0" err="1"/>
              <a:t>theme</a:t>
            </a:r>
            <a:endParaRPr lang="nl-NL" dirty="0"/>
          </a:p>
        </p:txBody>
      </p:sp>
      <p:sp>
        <p:nvSpPr>
          <p:cNvPr id="3" name="Tijdelijke aanduiding voor inhoud 2"/>
          <p:cNvSpPr>
            <a:spLocks noGrp="1"/>
          </p:cNvSpPr>
          <p:nvPr>
            <p:ph idx="1"/>
          </p:nvPr>
        </p:nvSpPr>
        <p:spPr/>
        <p:txBody>
          <a:bodyPr>
            <a:normAutofit lnSpcReduction="10000"/>
          </a:bodyPr>
          <a:lstStyle/>
          <a:p>
            <a:r>
              <a:rPr lang="en-US" b="1" dirty="0"/>
              <a:t>Some final</a:t>
            </a:r>
            <a:r>
              <a:rPr lang="en-US" dirty="0"/>
              <a:t> words about theme:</a:t>
            </a:r>
          </a:p>
          <a:p>
            <a:r>
              <a:rPr lang="en-US" b="1" i="1" dirty="0"/>
              <a:t>Many stories</a:t>
            </a:r>
            <a:r>
              <a:rPr lang="en-US" dirty="0"/>
              <a:t> have multiple themes.</a:t>
            </a:r>
            <a:br>
              <a:rPr lang="en-US" dirty="0"/>
            </a:br>
            <a:br>
              <a:rPr lang="en-US" dirty="0"/>
            </a:br>
            <a:r>
              <a:rPr lang="en-US" dirty="0"/>
              <a:t> </a:t>
            </a:r>
            <a:r>
              <a:rPr lang="en-US" b="1" i="1" dirty="0"/>
              <a:t>Not every story</a:t>
            </a:r>
            <a:r>
              <a:rPr lang="en-US" dirty="0"/>
              <a:t> has a theme: horror, detective, and adventure-thriller stories may not have themes.</a:t>
            </a:r>
            <a:br>
              <a:rPr lang="en-US" dirty="0"/>
            </a:br>
            <a:br>
              <a:rPr lang="en-US" dirty="0"/>
            </a:br>
            <a:r>
              <a:rPr lang="en-US" dirty="0"/>
              <a:t> </a:t>
            </a:r>
            <a:r>
              <a:rPr lang="en-US" b="1" i="1" dirty="0"/>
              <a:t>A theme can oversimplify</a:t>
            </a:r>
            <a:r>
              <a:rPr lang="en-US" dirty="0"/>
              <a:t>. Discerning its themes enlarges our understanding of a work but doesn't capture the totality of its richness and complexity.</a:t>
            </a:r>
          </a:p>
          <a:p>
            <a:endParaRPr lang="nl-NL" dirty="0"/>
          </a:p>
        </p:txBody>
      </p:sp>
    </p:spTree>
    <p:extLst>
      <p:ext uri="{BB962C8B-B14F-4D97-AF65-F5344CB8AC3E}">
        <p14:creationId xmlns:p14="http://schemas.microsoft.com/office/powerpoint/2010/main" val="1536181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Congratulations</a:t>
            </a:r>
            <a:r>
              <a:rPr lang="nl-NL" b="1" dirty="0"/>
              <a:t>!</a:t>
            </a:r>
            <a:endParaRPr lang="nl-NL" dirty="0"/>
          </a:p>
        </p:txBody>
      </p:sp>
      <p:sp>
        <p:nvSpPr>
          <p:cNvPr id="3" name="Tijdelijke aanduiding voor inhoud 2"/>
          <p:cNvSpPr>
            <a:spLocks noGrp="1"/>
          </p:cNvSpPr>
          <p:nvPr>
            <p:ph idx="1"/>
          </p:nvPr>
        </p:nvSpPr>
        <p:spPr/>
        <p:txBody>
          <a:bodyPr/>
          <a:lstStyle/>
          <a:p>
            <a:r>
              <a:rPr lang="en-US" b="1" dirty="0"/>
              <a:t>You've reached the end</a:t>
            </a:r>
            <a:r>
              <a:rPr lang="en-US" dirty="0"/>
              <a:t> of this course. </a:t>
            </a:r>
          </a:p>
          <a:p>
            <a:r>
              <a:rPr lang="en-US" dirty="0"/>
              <a:t>Now read “The Painted Door” by Sinclair Ross.</a:t>
            </a:r>
            <a:endParaRPr lang="nl-NL" dirty="0"/>
          </a:p>
        </p:txBody>
      </p:sp>
    </p:spTree>
    <p:extLst>
      <p:ext uri="{BB962C8B-B14F-4D97-AF65-F5344CB8AC3E}">
        <p14:creationId xmlns:p14="http://schemas.microsoft.com/office/powerpoint/2010/main" val="1346116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err="1"/>
              <a:t>Theme</a:t>
            </a:r>
            <a:r>
              <a:rPr lang="nl-NL" b="1" dirty="0"/>
              <a:t>—</a:t>
            </a:r>
            <a:r>
              <a:rPr lang="nl-NL" b="1" dirty="0" err="1"/>
              <a:t>what</a:t>
            </a:r>
            <a:r>
              <a:rPr lang="nl-NL" b="1" dirty="0"/>
              <a:t> </a:t>
            </a:r>
            <a:r>
              <a:rPr lang="nl-NL" b="1" dirty="0" err="1"/>
              <a:t>it's</a:t>
            </a:r>
            <a:r>
              <a:rPr lang="nl-NL" b="1" dirty="0"/>
              <a:t> </a:t>
            </a:r>
            <a:r>
              <a:rPr lang="nl-NL" b="1" dirty="0" err="1"/>
              <a:t>all</a:t>
            </a:r>
            <a:r>
              <a:rPr lang="nl-NL" b="1" dirty="0"/>
              <a:t> </a:t>
            </a:r>
            <a:r>
              <a:rPr lang="nl-NL" b="1" dirty="0" err="1"/>
              <a:t>about</a:t>
            </a:r>
            <a:endParaRPr lang="nl-NL" dirty="0"/>
          </a:p>
        </p:txBody>
      </p:sp>
      <p:sp>
        <p:nvSpPr>
          <p:cNvPr id="3" name="Tijdelijke aanduiding voor inhoud 2"/>
          <p:cNvSpPr>
            <a:spLocks noGrp="1"/>
          </p:cNvSpPr>
          <p:nvPr>
            <p:ph idx="1"/>
          </p:nvPr>
        </p:nvSpPr>
        <p:spPr/>
        <p:txBody>
          <a:bodyPr/>
          <a:lstStyle/>
          <a:p>
            <a:r>
              <a:rPr lang="en-US" b="1" dirty="0"/>
              <a:t>Finally</a:t>
            </a:r>
            <a:r>
              <a:rPr lang="en-US" dirty="0"/>
              <a:t>, what we've been waiting for. After all the talk about setting, plot, characters, and so on . . . here's the Big Question:</a:t>
            </a:r>
            <a:br>
              <a:rPr lang="en-US" dirty="0"/>
            </a:br>
            <a:br>
              <a:rPr lang="en-US" dirty="0"/>
            </a:br>
            <a:r>
              <a:rPr lang="en-US" b="1" dirty="0"/>
              <a:t>What's it all about?</a:t>
            </a:r>
            <a:r>
              <a:rPr lang="en-US" dirty="0"/>
              <a:t> What is the author getting at?</a:t>
            </a:r>
          </a:p>
          <a:p>
            <a:r>
              <a:rPr lang="en-US" b="1" i="1" dirty="0"/>
              <a:t>Theme is what it's all about.</a:t>
            </a:r>
            <a:br>
              <a:rPr lang="en-US" dirty="0"/>
            </a:br>
            <a:r>
              <a:rPr lang="en-US" dirty="0"/>
              <a:t>Theme is a story's central idea(s)—it is the element that expresses a writer's vision of life...or explores certain questions.</a:t>
            </a:r>
          </a:p>
          <a:p>
            <a:endParaRPr lang="nl-NL" dirty="0"/>
          </a:p>
        </p:txBody>
      </p:sp>
    </p:spTree>
    <p:extLst>
      <p:ext uri="{BB962C8B-B14F-4D97-AF65-F5344CB8AC3E}">
        <p14:creationId xmlns:p14="http://schemas.microsoft.com/office/powerpoint/2010/main" val="3277482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Theme</a:t>
            </a:r>
            <a:r>
              <a:rPr lang="nl-NL" b="1" dirty="0"/>
              <a:t>—</a:t>
            </a:r>
            <a:r>
              <a:rPr lang="nl-NL" b="1" dirty="0" err="1"/>
              <a:t>what</a:t>
            </a:r>
            <a:r>
              <a:rPr lang="nl-NL" b="1" dirty="0"/>
              <a:t> </a:t>
            </a:r>
            <a:r>
              <a:rPr lang="nl-NL" b="1" dirty="0" err="1"/>
              <a:t>it's</a:t>
            </a:r>
            <a:r>
              <a:rPr lang="nl-NL" b="1" dirty="0"/>
              <a:t> </a:t>
            </a:r>
            <a:r>
              <a:rPr lang="nl-NL" b="1" dirty="0" err="1"/>
              <a:t>all</a:t>
            </a:r>
            <a:r>
              <a:rPr lang="nl-NL" b="1" dirty="0"/>
              <a:t> </a:t>
            </a:r>
            <a:r>
              <a:rPr lang="nl-NL" b="1" dirty="0" err="1"/>
              <a:t>about</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en-US" b="1" dirty="0"/>
              <a:t>The elements of fiction</a:t>
            </a:r>
            <a:r>
              <a:rPr lang="en-US" dirty="0"/>
              <a:t>—plot, characters, setting and symbols—work together to form the </a:t>
            </a:r>
            <a:r>
              <a:rPr lang="en-US" u="sng" dirty="0"/>
              <a:t>central ideas </a:t>
            </a:r>
            <a:r>
              <a:rPr lang="en-US" dirty="0"/>
              <a:t>of a story.</a:t>
            </a:r>
            <a:br>
              <a:rPr lang="en-US" dirty="0"/>
            </a:br>
            <a:br>
              <a:rPr lang="en-US" dirty="0"/>
            </a:br>
            <a:r>
              <a:rPr lang="en-US" b="1" dirty="0"/>
              <a:t>Theme</a:t>
            </a:r>
            <a:r>
              <a:rPr lang="en-US" dirty="0"/>
              <a:t> is a generalized statement about a story</a:t>
            </a:r>
            <a:r>
              <a:rPr lang="en-US" b="1" dirty="0"/>
              <a:t> </a:t>
            </a:r>
            <a:r>
              <a:rPr lang="en-US" dirty="0"/>
              <a:t>—and must be supported by the text. But be careful—theme is not . . .</a:t>
            </a:r>
          </a:p>
          <a:p>
            <a:pPr marL="0" indent="0">
              <a:buNone/>
            </a:pPr>
            <a:r>
              <a:rPr lang="en-US" dirty="0"/>
              <a:t>	• the story's moral</a:t>
            </a:r>
            <a:br>
              <a:rPr lang="en-US" dirty="0"/>
            </a:br>
            <a:r>
              <a:rPr lang="en-US" dirty="0"/>
              <a:t>	• a plot summary</a:t>
            </a:r>
            <a:br>
              <a:rPr lang="en-US" dirty="0"/>
            </a:br>
            <a:r>
              <a:rPr lang="en-US" dirty="0"/>
              <a:t>	• the story's subject</a:t>
            </a:r>
          </a:p>
          <a:p>
            <a:pPr marL="0" indent="0">
              <a:buNone/>
            </a:pPr>
            <a:endParaRPr lang="en-US" dirty="0"/>
          </a:p>
          <a:p>
            <a:pPr marL="0" indent="0">
              <a:buNone/>
            </a:pPr>
            <a:r>
              <a:rPr lang="en-US" b="1" dirty="0"/>
              <a:t>Let's look</a:t>
            </a:r>
            <a:r>
              <a:rPr lang="en-US" dirty="0"/>
              <a:t> at what themes are not by revisiting a few previous stories</a:t>
            </a:r>
            <a:br>
              <a:rPr lang="en-US" dirty="0"/>
            </a:br>
            <a:endParaRPr lang="en-US" dirty="0"/>
          </a:p>
          <a:p>
            <a:endParaRPr lang="nl-NL" dirty="0"/>
          </a:p>
        </p:txBody>
      </p:sp>
    </p:spTree>
    <p:extLst>
      <p:ext uri="{BB962C8B-B14F-4D97-AF65-F5344CB8AC3E}">
        <p14:creationId xmlns:p14="http://schemas.microsoft.com/office/powerpoint/2010/main" val="2799697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Theme</a:t>
            </a:r>
            <a:r>
              <a:rPr lang="nl-NL" b="1" dirty="0"/>
              <a:t> is </a:t>
            </a:r>
            <a:r>
              <a:rPr lang="nl-NL" b="1" dirty="0" err="1"/>
              <a:t>not</a:t>
            </a:r>
            <a:r>
              <a:rPr lang="nl-NL" b="1" dirty="0"/>
              <a:t> . . .</a:t>
            </a:r>
            <a:endParaRPr lang="nl-NL" dirty="0"/>
          </a:p>
        </p:txBody>
      </p:sp>
      <p:sp>
        <p:nvSpPr>
          <p:cNvPr id="3" name="Tijdelijke aanduiding voor inhoud 2"/>
          <p:cNvSpPr>
            <a:spLocks noGrp="1"/>
          </p:cNvSpPr>
          <p:nvPr>
            <p:ph idx="1"/>
          </p:nvPr>
        </p:nvSpPr>
        <p:spPr/>
        <p:txBody>
          <a:bodyPr/>
          <a:lstStyle/>
          <a:p>
            <a:r>
              <a:rPr lang="en-US" b="1" i="1" dirty="0"/>
              <a:t>“The Test"</a:t>
            </a:r>
            <a:r>
              <a:rPr lang="en-US" dirty="0"/>
              <a:t> </a:t>
            </a:r>
            <a:br>
              <a:rPr lang="en-US" dirty="0"/>
            </a:br>
            <a:r>
              <a:rPr lang="en-US" dirty="0"/>
              <a:t>Whites are the stronger of the races. Black people are weak and dependent; only if they are controlled by whites can they live fulfilling lives.</a:t>
            </a:r>
          </a:p>
          <a:p>
            <a:br>
              <a:rPr lang="en-US" dirty="0"/>
            </a:br>
            <a:r>
              <a:rPr lang="en-US" b="1" i="1" dirty="0"/>
              <a:t>Problem: unsupported.</a:t>
            </a:r>
            <a:r>
              <a:rPr lang="en-US" dirty="0"/>
              <a:t> Only some of the story elements support this statement. Other important ones are ignored. It's a misreading to select only part of a story to represent its central ideas.</a:t>
            </a:r>
          </a:p>
          <a:p>
            <a:endParaRPr lang="nl-NL" dirty="0"/>
          </a:p>
        </p:txBody>
      </p:sp>
    </p:spTree>
    <p:extLst>
      <p:ext uri="{BB962C8B-B14F-4D97-AF65-F5344CB8AC3E}">
        <p14:creationId xmlns:p14="http://schemas.microsoft.com/office/powerpoint/2010/main" val="1530885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b="1" dirty="0"/>
              <a:t>Theme is not . . .</a:t>
            </a:r>
            <a:endParaRPr lang="nl-NL" dirty="0"/>
          </a:p>
        </p:txBody>
      </p:sp>
      <p:sp>
        <p:nvSpPr>
          <p:cNvPr id="3" name="Tijdelijke aanduiding voor inhoud 2"/>
          <p:cNvSpPr>
            <a:spLocks noGrp="1"/>
          </p:cNvSpPr>
          <p:nvPr>
            <p:ph idx="1"/>
          </p:nvPr>
        </p:nvSpPr>
        <p:spPr/>
        <p:txBody>
          <a:bodyPr/>
          <a:lstStyle/>
          <a:p>
            <a:r>
              <a:rPr lang="en-US" b="1" i="1" dirty="0"/>
              <a:t>“The Last Rung on the Ladder"</a:t>
            </a:r>
            <a:r>
              <a:rPr lang="en-US" dirty="0"/>
              <a:t> </a:t>
            </a:r>
            <a:br>
              <a:rPr lang="en-US" dirty="0"/>
            </a:br>
            <a:r>
              <a:rPr lang="en-US" dirty="0"/>
              <a:t>Larry regrets that he has not kept in touch with his younger sister—family is more important than a career.</a:t>
            </a:r>
          </a:p>
          <a:p>
            <a:br>
              <a:rPr lang="en-US" dirty="0"/>
            </a:br>
            <a:r>
              <a:rPr lang="en-US" b="1" i="1" dirty="0"/>
              <a:t>Problem: moral</a:t>
            </a:r>
            <a:r>
              <a:rPr lang="en-US" dirty="0"/>
              <a:t>. This is a statement of the story's moral, not it's central idea.</a:t>
            </a:r>
          </a:p>
          <a:p>
            <a:pPr marL="0" indent="0">
              <a:buNone/>
            </a:pPr>
            <a:endParaRPr lang="nl-NL" dirty="0"/>
          </a:p>
        </p:txBody>
      </p:sp>
    </p:spTree>
    <p:extLst>
      <p:ext uri="{BB962C8B-B14F-4D97-AF65-F5344CB8AC3E}">
        <p14:creationId xmlns:p14="http://schemas.microsoft.com/office/powerpoint/2010/main" val="3304490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Theme</a:t>
            </a:r>
            <a:r>
              <a:rPr lang="nl-NL" b="1" dirty="0"/>
              <a:t> is </a:t>
            </a:r>
            <a:r>
              <a:rPr lang="nl-NL" b="1" dirty="0" err="1"/>
              <a:t>not</a:t>
            </a:r>
            <a:r>
              <a:rPr lang="nl-NL" b="1" dirty="0"/>
              <a:t> . . .</a:t>
            </a:r>
            <a:endParaRPr lang="nl-NL" dirty="0"/>
          </a:p>
        </p:txBody>
      </p:sp>
      <p:sp>
        <p:nvSpPr>
          <p:cNvPr id="3" name="Tijdelijke aanduiding voor inhoud 2"/>
          <p:cNvSpPr>
            <a:spLocks noGrp="1"/>
          </p:cNvSpPr>
          <p:nvPr>
            <p:ph idx="1"/>
          </p:nvPr>
        </p:nvSpPr>
        <p:spPr/>
        <p:txBody>
          <a:bodyPr>
            <a:normAutofit fontScale="92500" lnSpcReduction="20000"/>
          </a:bodyPr>
          <a:lstStyle/>
          <a:p>
            <a:r>
              <a:rPr lang="en-US" b="1" i="1" dirty="0"/>
              <a:t>“The Open Window"</a:t>
            </a:r>
            <a:r>
              <a:rPr lang="en-US" dirty="0"/>
              <a:t> </a:t>
            </a:r>
            <a:br>
              <a:rPr lang="en-US" dirty="0"/>
            </a:br>
            <a:r>
              <a:rPr lang="en-US" dirty="0" err="1"/>
              <a:t>Framton</a:t>
            </a:r>
            <a:r>
              <a:rPr lang="en-US" dirty="0"/>
              <a:t> Nuttel, a nervous man, has come to stay in the country for his health. He goes to visit </a:t>
            </a:r>
            <a:r>
              <a:rPr lang="en-US" dirty="0" err="1"/>
              <a:t>Mrs</a:t>
            </a:r>
            <a:r>
              <a:rPr lang="en-US" dirty="0"/>
              <a:t> </a:t>
            </a:r>
            <a:r>
              <a:rPr lang="en-US" dirty="0" err="1"/>
              <a:t>Sappleton</a:t>
            </a:r>
            <a:r>
              <a:rPr lang="en-US" dirty="0"/>
              <a:t> and, while he is waiting for her, her niece tells him that the French window is kept open because </a:t>
            </a:r>
            <a:r>
              <a:rPr lang="en-US" dirty="0" err="1"/>
              <a:t>Mrs</a:t>
            </a:r>
            <a:r>
              <a:rPr lang="en-US" dirty="0"/>
              <a:t> </a:t>
            </a:r>
            <a:r>
              <a:rPr lang="en-US" dirty="0" err="1"/>
              <a:t>Sappleton</a:t>
            </a:r>
            <a:r>
              <a:rPr lang="en-US" dirty="0"/>
              <a:t> believes that her husband and her brothers, who were drowned in a bog three years before, will come back one day. Later, </a:t>
            </a:r>
            <a:r>
              <a:rPr lang="en-US" dirty="0" err="1"/>
              <a:t>Mrs</a:t>
            </a:r>
            <a:r>
              <a:rPr lang="en-US" dirty="0"/>
              <a:t> </a:t>
            </a:r>
            <a:r>
              <a:rPr lang="en-US" dirty="0" err="1"/>
              <a:t>Sappleton</a:t>
            </a:r>
            <a:r>
              <a:rPr lang="en-US" dirty="0"/>
              <a:t> tells him that her husband and her brothers are coming, and he sees them walking towards the window with their dog. He thinks he is seeing ghosts and runs away. The niece explains that </a:t>
            </a:r>
            <a:r>
              <a:rPr lang="en-US" dirty="0" err="1"/>
              <a:t>Framton</a:t>
            </a:r>
            <a:r>
              <a:rPr lang="en-US" dirty="0"/>
              <a:t> Nuttel ran away because of the spaniel: he is afraid of dogs. </a:t>
            </a:r>
          </a:p>
          <a:p>
            <a:r>
              <a:rPr lang="en-US" b="1" i="1" dirty="0"/>
              <a:t>Problem: plot summary.</a:t>
            </a:r>
            <a:r>
              <a:rPr lang="en-US" dirty="0"/>
              <a:t> This is a brief restatement of the events of the story, not one of the centrals idea behind the plot.</a:t>
            </a:r>
          </a:p>
          <a:p>
            <a:endParaRPr lang="nl-NL" dirty="0"/>
          </a:p>
        </p:txBody>
      </p:sp>
    </p:spTree>
    <p:extLst>
      <p:ext uri="{BB962C8B-B14F-4D97-AF65-F5344CB8AC3E}">
        <p14:creationId xmlns:p14="http://schemas.microsoft.com/office/powerpoint/2010/main" val="2714760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b="1" dirty="0"/>
              <a:t>Theme is not . . .</a:t>
            </a:r>
            <a:endParaRPr lang="nl-NL" dirty="0"/>
          </a:p>
        </p:txBody>
      </p:sp>
      <p:sp>
        <p:nvSpPr>
          <p:cNvPr id="3" name="Tijdelijke aanduiding voor inhoud 2"/>
          <p:cNvSpPr>
            <a:spLocks noGrp="1"/>
          </p:cNvSpPr>
          <p:nvPr>
            <p:ph idx="1"/>
          </p:nvPr>
        </p:nvSpPr>
        <p:spPr/>
        <p:txBody>
          <a:bodyPr/>
          <a:lstStyle/>
          <a:p>
            <a:r>
              <a:rPr lang="en-US" b="1" i="1" dirty="0"/>
              <a:t>"Powder"</a:t>
            </a:r>
            <a:r>
              <a:rPr lang="en-US" dirty="0"/>
              <a:t> </a:t>
            </a:r>
            <a:br>
              <a:rPr lang="en-US" dirty="0"/>
            </a:br>
            <a:r>
              <a:rPr lang="en-US" dirty="0"/>
              <a:t>A father-son relationship needs to be mended.</a:t>
            </a:r>
          </a:p>
          <a:p>
            <a:pPr marL="0" indent="0">
              <a:buNone/>
            </a:pPr>
            <a:br>
              <a:rPr lang="en-US" dirty="0"/>
            </a:br>
            <a:r>
              <a:rPr lang="en-US" b="1" i="1" dirty="0"/>
              <a:t>Problem: subject</a:t>
            </a:r>
            <a:r>
              <a:rPr lang="en-US" dirty="0"/>
              <a:t>. This states the subject of the story, not its central idea.</a:t>
            </a:r>
            <a:br>
              <a:rPr lang="en-US" dirty="0"/>
            </a:br>
            <a:br>
              <a:rPr lang="en-US" dirty="0"/>
            </a:br>
            <a:endParaRPr lang="en-US" sz="3200" dirty="0"/>
          </a:p>
          <a:p>
            <a:pPr marL="0" indent="0">
              <a:buNone/>
            </a:pPr>
            <a:r>
              <a:rPr lang="en-US" sz="3200" b="1" dirty="0">
                <a:solidFill>
                  <a:schemeClr val="accent1"/>
                </a:solidFill>
              </a:rPr>
              <a:t>Now let's look</a:t>
            </a:r>
            <a:r>
              <a:rPr lang="en-US" sz="3200" dirty="0">
                <a:solidFill>
                  <a:schemeClr val="accent1"/>
                </a:solidFill>
              </a:rPr>
              <a:t> at the actual themes for those same stories.</a:t>
            </a:r>
          </a:p>
          <a:p>
            <a:endParaRPr lang="nl-NL" dirty="0"/>
          </a:p>
        </p:txBody>
      </p:sp>
    </p:spTree>
    <p:extLst>
      <p:ext uri="{BB962C8B-B14F-4D97-AF65-F5344CB8AC3E}">
        <p14:creationId xmlns:p14="http://schemas.microsoft.com/office/powerpoint/2010/main" val="1450079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Theme</a:t>
            </a:r>
            <a:r>
              <a:rPr lang="nl-NL" b="1" dirty="0"/>
              <a:t> is . . .</a:t>
            </a:r>
            <a:endParaRPr lang="nl-NL" dirty="0"/>
          </a:p>
        </p:txBody>
      </p:sp>
      <p:sp>
        <p:nvSpPr>
          <p:cNvPr id="3" name="Tijdelijke aanduiding voor inhoud 2"/>
          <p:cNvSpPr>
            <a:spLocks noGrp="1"/>
          </p:cNvSpPr>
          <p:nvPr>
            <p:ph idx="1"/>
          </p:nvPr>
        </p:nvSpPr>
        <p:spPr/>
        <p:txBody>
          <a:bodyPr>
            <a:normAutofit/>
          </a:bodyPr>
          <a:lstStyle/>
          <a:p>
            <a:r>
              <a:rPr lang="nl-NL" b="1" dirty="0"/>
              <a:t>“The Test”</a:t>
            </a:r>
          </a:p>
          <a:p>
            <a:r>
              <a:rPr lang="nl-NL" b="1" dirty="0" err="1"/>
              <a:t>Racism</a:t>
            </a:r>
            <a:r>
              <a:rPr lang="nl-NL" b="1" dirty="0"/>
              <a:t> is </a:t>
            </a:r>
            <a:r>
              <a:rPr lang="nl-NL" b="1" dirty="0" err="1"/>
              <a:t>still</a:t>
            </a:r>
            <a:r>
              <a:rPr lang="nl-NL" b="1" dirty="0"/>
              <a:t> prevalent in </a:t>
            </a:r>
            <a:r>
              <a:rPr lang="nl-NL" b="1" dirty="0" err="1"/>
              <a:t>the</a:t>
            </a:r>
            <a:r>
              <a:rPr lang="nl-NL" b="1" dirty="0"/>
              <a:t> USA </a:t>
            </a:r>
            <a:r>
              <a:rPr lang="nl-NL" b="1" dirty="0" err="1"/>
              <a:t>and</a:t>
            </a:r>
            <a:r>
              <a:rPr lang="nl-NL" b="1" dirty="0"/>
              <a:t> has </a:t>
            </a:r>
            <a:r>
              <a:rPr lang="nl-NL" b="1" dirty="0" err="1"/>
              <a:t>enormous</a:t>
            </a:r>
            <a:r>
              <a:rPr lang="nl-NL" b="1" dirty="0"/>
              <a:t> impact on black </a:t>
            </a:r>
            <a:r>
              <a:rPr lang="nl-NL" b="1" dirty="0" err="1"/>
              <a:t>people’s</a:t>
            </a:r>
            <a:r>
              <a:rPr lang="nl-NL" b="1" dirty="0"/>
              <a:t> </a:t>
            </a:r>
            <a:r>
              <a:rPr lang="nl-NL" b="1" dirty="0" err="1"/>
              <a:t>lives</a:t>
            </a:r>
            <a:r>
              <a:rPr lang="nl-NL" b="1" dirty="0"/>
              <a:t>.</a:t>
            </a:r>
          </a:p>
          <a:p>
            <a:r>
              <a:rPr lang="nl-NL" b="1" i="1" dirty="0" err="1"/>
              <a:t>Supporting</a:t>
            </a:r>
            <a:r>
              <a:rPr lang="nl-NL" b="1" i="1" dirty="0"/>
              <a:t> </a:t>
            </a:r>
            <a:r>
              <a:rPr lang="nl-NL" b="1" i="1" dirty="0" err="1"/>
              <a:t>evidence</a:t>
            </a:r>
            <a:r>
              <a:rPr lang="nl-NL" dirty="0"/>
              <a:t>: </a:t>
            </a:r>
            <a:r>
              <a:rPr lang="nl-NL" dirty="0" err="1"/>
              <a:t>the</a:t>
            </a:r>
            <a:r>
              <a:rPr lang="nl-NL" dirty="0"/>
              <a:t> </a:t>
            </a:r>
            <a:r>
              <a:rPr lang="nl-NL" dirty="0" err="1"/>
              <a:t>reference</a:t>
            </a:r>
            <a:r>
              <a:rPr lang="nl-NL" dirty="0"/>
              <a:t> </a:t>
            </a:r>
            <a:r>
              <a:rPr lang="nl-NL" dirty="0" err="1"/>
              <a:t>to</a:t>
            </a:r>
            <a:r>
              <a:rPr lang="nl-NL" dirty="0"/>
              <a:t> Marian </a:t>
            </a:r>
            <a:r>
              <a:rPr lang="nl-NL" dirty="0" err="1"/>
              <a:t>previous</a:t>
            </a:r>
            <a:r>
              <a:rPr lang="nl-NL" dirty="0"/>
              <a:t> failure </a:t>
            </a:r>
            <a:r>
              <a:rPr lang="nl-NL" dirty="0" err="1"/>
              <a:t>to</a:t>
            </a:r>
            <a:r>
              <a:rPr lang="nl-NL" dirty="0"/>
              <a:t> pass her </a:t>
            </a:r>
            <a:r>
              <a:rPr lang="nl-NL" dirty="0" err="1"/>
              <a:t>driving</a:t>
            </a:r>
            <a:r>
              <a:rPr lang="nl-NL" dirty="0"/>
              <a:t> test, even </a:t>
            </a:r>
            <a:r>
              <a:rPr lang="nl-NL" dirty="0" err="1"/>
              <a:t>though</a:t>
            </a:r>
            <a:r>
              <a:rPr lang="nl-NL" dirty="0"/>
              <a:t> her boss </a:t>
            </a:r>
            <a:r>
              <a:rPr lang="nl-NL" dirty="0" err="1"/>
              <a:t>thinks</a:t>
            </a:r>
            <a:r>
              <a:rPr lang="nl-NL" dirty="0"/>
              <a:t> </a:t>
            </a:r>
            <a:r>
              <a:rPr lang="nl-NL" dirty="0" err="1"/>
              <a:t>she’s</a:t>
            </a:r>
            <a:r>
              <a:rPr lang="nl-NL" dirty="0"/>
              <a:t> </a:t>
            </a:r>
            <a:r>
              <a:rPr lang="nl-NL" dirty="0" err="1"/>
              <a:t>an</a:t>
            </a:r>
            <a:r>
              <a:rPr lang="nl-NL" dirty="0"/>
              <a:t> excellent driver; </a:t>
            </a:r>
            <a:r>
              <a:rPr lang="nl-NL" dirty="0" err="1"/>
              <a:t>the</a:t>
            </a:r>
            <a:r>
              <a:rPr lang="nl-NL" dirty="0"/>
              <a:t> </a:t>
            </a:r>
            <a:r>
              <a:rPr lang="nl-NL" dirty="0" err="1"/>
              <a:t>inspector’s</a:t>
            </a:r>
            <a:r>
              <a:rPr lang="nl-NL" dirty="0"/>
              <a:t> </a:t>
            </a:r>
            <a:r>
              <a:rPr lang="nl-NL" dirty="0" err="1"/>
              <a:t>reaction</a:t>
            </a:r>
            <a:r>
              <a:rPr lang="nl-NL" dirty="0"/>
              <a:t> </a:t>
            </a:r>
            <a:r>
              <a:rPr lang="nl-NL" dirty="0" err="1"/>
              <a:t>to</a:t>
            </a:r>
            <a:r>
              <a:rPr lang="nl-NL" dirty="0"/>
              <a:t> </a:t>
            </a:r>
            <a:r>
              <a:rPr lang="nl-NL" dirty="0" err="1"/>
              <a:t>Marian’s</a:t>
            </a:r>
            <a:r>
              <a:rPr lang="nl-NL" dirty="0"/>
              <a:t> </a:t>
            </a:r>
            <a:r>
              <a:rPr lang="nl-NL" dirty="0" err="1"/>
              <a:t>remark</a:t>
            </a:r>
            <a:r>
              <a:rPr lang="nl-NL" dirty="0"/>
              <a:t> </a:t>
            </a:r>
            <a:r>
              <a:rPr lang="nl-NL" dirty="0" err="1"/>
              <a:t>that</a:t>
            </a:r>
            <a:r>
              <a:rPr lang="nl-NL" dirty="0"/>
              <a:t> </a:t>
            </a:r>
            <a:r>
              <a:rPr lang="nl-NL" dirty="0" err="1"/>
              <a:t>she</a:t>
            </a:r>
            <a:r>
              <a:rPr lang="nl-NL" dirty="0"/>
              <a:t> has a </a:t>
            </a:r>
            <a:r>
              <a:rPr lang="nl-NL" dirty="0" err="1"/>
              <a:t>degree</a:t>
            </a:r>
            <a:r>
              <a:rPr lang="nl-NL" dirty="0"/>
              <a:t>; </a:t>
            </a:r>
            <a:r>
              <a:rPr lang="nl-NL" dirty="0" err="1"/>
              <a:t>all</a:t>
            </a:r>
            <a:r>
              <a:rPr lang="nl-NL" dirty="0"/>
              <a:t> of </a:t>
            </a:r>
            <a:r>
              <a:rPr lang="nl-NL" dirty="0" err="1"/>
              <a:t>the</a:t>
            </a:r>
            <a:r>
              <a:rPr lang="nl-NL" dirty="0"/>
              <a:t> racist </a:t>
            </a:r>
            <a:r>
              <a:rPr lang="nl-NL" dirty="0" err="1"/>
              <a:t>remarks</a:t>
            </a:r>
            <a:r>
              <a:rPr lang="nl-NL" dirty="0"/>
              <a:t> </a:t>
            </a:r>
            <a:r>
              <a:rPr lang="nl-NL" dirty="0" err="1"/>
              <a:t>the</a:t>
            </a:r>
            <a:r>
              <a:rPr lang="nl-NL" dirty="0"/>
              <a:t> </a:t>
            </a:r>
            <a:r>
              <a:rPr lang="nl-NL" dirty="0" err="1"/>
              <a:t>inspector</a:t>
            </a:r>
            <a:r>
              <a:rPr lang="nl-NL" dirty="0"/>
              <a:t> </a:t>
            </a:r>
            <a:r>
              <a:rPr lang="nl-NL" dirty="0" err="1"/>
              <a:t>makes</a:t>
            </a:r>
            <a:r>
              <a:rPr lang="nl-NL" dirty="0"/>
              <a:t>, </a:t>
            </a:r>
            <a:r>
              <a:rPr lang="nl-NL" dirty="0" err="1"/>
              <a:t>the</a:t>
            </a:r>
            <a:r>
              <a:rPr lang="nl-NL" dirty="0"/>
              <a:t> </a:t>
            </a:r>
            <a:r>
              <a:rPr lang="nl-NL" dirty="0" err="1"/>
              <a:t>ending</a:t>
            </a:r>
            <a:r>
              <a:rPr lang="nl-NL" dirty="0"/>
              <a:t>.</a:t>
            </a:r>
          </a:p>
        </p:txBody>
      </p:sp>
    </p:spTree>
    <p:extLst>
      <p:ext uri="{BB962C8B-B14F-4D97-AF65-F5344CB8AC3E}">
        <p14:creationId xmlns:p14="http://schemas.microsoft.com/office/powerpoint/2010/main" val="3026044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Theme</a:t>
            </a:r>
            <a:r>
              <a:rPr lang="nl-NL" b="1" dirty="0"/>
              <a:t> is . . .</a:t>
            </a:r>
            <a:endParaRPr lang="nl-NL" dirty="0"/>
          </a:p>
        </p:txBody>
      </p:sp>
      <p:sp>
        <p:nvSpPr>
          <p:cNvPr id="3" name="Tijdelijke aanduiding voor inhoud 2"/>
          <p:cNvSpPr>
            <a:spLocks noGrp="1"/>
          </p:cNvSpPr>
          <p:nvPr>
            <p:ph idx="1"/>
          </p:nvPr>
        </p:nvSpPr>
        <p:spPr/>
        <p:txBody>
          <a:bodyPr>
            <a:normAutofit fontScale="92500" lnSpcReduction="20000"/>
          </a:bodyPr>
          <a:lstStyle/>
          <a:p>
            <a:r>
              <a:rPr lang="en-US" b="1" i="1" dirty="0"/>
              <a:t>"The Last Rung on the Ladder"</a:t>
            </a:r>
            <a:r>
              <a:rPr lang="en-US" dirty="0"/>
              <a:t> </a:t>
            </a:r>
            <a:br>
              <a:rPr lang="en-US" dirty="0"/>
            </a:br>
            <a:endParaRPr lang="en-US" dirty="0"/>
          </a:p>
          <a:p>
            <a:r>
              <a:rPr lang="en-US" dirty="0"/>
              <a:t>The bond between brother and sister in childhood is a strong one and can be of major importance in people’s lives.</a:t>
            </a:r>
          </a:p>
          <a:p>
            <a:br>
              <a:rPr lang="en-US" dirty="0"/>
            </a:br>
            <a:r>
              <a:rPr lang="en-US" b="1" i="1" dirty="0"/>
              <a:t>Supporting evidence</a:t>
            </a:r>
            <a:r>
              <a:rPr lang="en-US" dirty="0"/>
              <a:t>: the title which refers to the traumatic incident that brother and sister lived through as children; the newspaper article + the letter that Larry continues to carry with him, the way Larry continued to remember his sister the way she was, not as the unhappy woman she became; the words on the letter which show the importance of Larry in Kitty’s life.</a:t>
            </a:r>
            <a:endParaRPr lang="nl-NL" dirty="0"/>
          </a:p>
        </p:txBody>
      </p:sp>
    </p:spTree>
    <p:extLst>
      <p:ext uri="{BB962C8B-B14F-4D97-AF65-F5344CB8AC3E}">
        <p14:creationId xmlns:p14="http://schemas.microsoft.com/office/powerpoint/2010/main" val="256807876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117</TotalTime>
  <Words>1242</Words>
  <Application>Microsoft Office PowerPoint</Application>
  <PresentationFormat>Breedbeeld</PresentationFormat>
  <Paragraphs>55</Paragraphs>
  <Slides>16</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16</vt:i4>
      </vt:variant>
    </vt:vector>
  </HeadingPairs>
  <TitlesOfParts>
    <vt:vector size="19" baseType="lpstr">
      <vt:lpstr>Arial</vt:lpstr>
      <vt:lpstr>Garamond</vt:lpstr>
      <vt:lpstr>Organisch</vt:lpstr>
      <vt:lpstr>Theme</vt:lpstr>
      <vt:lpstr>Theme—what it's all about</vt:lpstr>
      <vt:lpstr>Theme—what it's all about</vt:lpstr>
      <vt:lpstr>Theme is not . . .</vt:lpstr>
      <vt:lpstr>Theme is not . . .</vt:lpstr>
      <vt:lpstr>Theme is not . . .</vt:lpstr>
      <vt:lpstr>Theme is not . . .</vt:lpstr>
      <vt:lpstr>Theme is . . .</vt:lpstr>
      <vt:lpstr>Theme is . . .</vt:lpstr>
      <vt:lpstr>Theme is . . .</vt:lpstr>
      <vt:lpstr>Theme is . . .</vt:lpstr>
      <vt:lpstr>Identifying theme</vt:lpstr>
      <vt:lpstr>Identifying theme</vt:lpstr>
      <vt:lpstr>Identifying theme</vt:lpstr>
      <vt:lpstr>Identifying theme</vt:lpstr>
      <vt:lpstr>Congratulations!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dc:title>
  <dc:creator>Windows-gebruiker</dc:creator>
  <cp:lastModifiedBy>Hoorn, HF (Joyce) van</cp:lastModifiedBy>
  <cp:revision>11</cp:revision>
  <dcterms:created xsi:type="dcterms:W3CDTF">2019-03-25T18:07:16Z</dcterms:created>
  <dcterms:modified xsi:type="dcterms:W3CDTF">2021-06-01T12:02:47Z</dcterms:modified>
</cp:coreProperties>
</file>