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74" r:id="rId3"/>
    <p:sldId id="256" r:id="rId4"/>
    <p:sldId id="258" r:id="rId5"/>
    <p:sldId id="259" r:id="rId6"/>
    <p:sldId id="260" r:id="rId7"/>
    <p:sldId id="261" r:id="rId8"/>
    <p:sldId id="262" r:id="rId9"/>
    <p:sldId id="275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3780B-0AF4-4756-8680-3A0873FEEAB9}" type="datetimeFigureOut">
              <a:rPr lang="nl-NL" smtClean="0"/>
              <a:pPr/>
              <a:t>17-4-2015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4FC4-AABB-4D61-B3D2-580FA147D2D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735393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915617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40952431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095334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950661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8459138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4231214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791484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4714856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0510042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7912355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645495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749692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110238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651196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23449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851670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014025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321625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4FC4-AABB-4D61-B3D2-580FA147D2D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898652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0E95-84E6-41E2-A155-70C94A5B7F68}" type="datetime1">
              <a:rPr lang="nl-NL" smtClean="0"/>
              <a:pPr/>
              <a:t>17-4-2015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2013-II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689A4-BE10-4A3A-996D-BC51040DED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278E-E681-4ED0-8880-621189548DE2}" type="datetime1">
              <a:rPr lang="nl-NL" smtClean="0"/>
              <a:pPr/>
              <a:t>17-4-2015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2013-II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689A4-BE10-4A3A-996D-BC51040DED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CC46-BD44-49C5-B645-53D37170563F}" type="datetime1">
              <a:rPr lang="nl-NL" smtClean="0"/>
              <a:pPr/>
              <a:t>17-4-2015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2013-II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689A4-BE10-4A3A-996D-BC51040DED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F8B1-29E8-4790-8608-175EC63DC4DA}" type="datetime1">
              <a:rPr lang="nl-NL" smtClean="0"/>
              <a:pPr/>
              <a:t>17-4-2015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2013-II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689A4-BE10-4A3A-996D-BC51040DED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FDACF-E661-4D6B-BDFF-CF64CCFA7900}" type="datetime1">
              <a:rPr lang="nl-NL" smtClean="0"/>
              <a:pPr/>
              <a:t>17-4-2015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2013-II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689A4-BE10-4A3A-996D-BC51040DED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DBEDF-7CF8-40BC-A174-D753352712A5}" type="datetime1">
              <a:rPr lang="nl-NL" smtClean="0"/>
              <a:pPr/>
              <a:t>17-4-2015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2013-II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689A4-BE10-4A3A-996D-BC51040DED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D89B4-FFD6-47FB-BE1F-65A91F521BB7}" type="datetime1">
              <a:rPr lang="nl-NL" smtClean="0"/>
              <a:pPr/>
              <a:t>17-4-2015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2013-II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689A4-BE10-4A3A-996D-BC51040DED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ECD8-4172-4292-8739-F4B9721B395A}" type="datetime1">
              <a:rPr lang="nl-NL" smtClean="0"/>
              <a:pPr/>
              <a:t>17-4-2015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2013-II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689A4-BE10-4A3A-996D-BC51040DED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A00A-AC2D-45BF-BAB7-F4914DECEEB1}" type="datetime1">
              <a:rPr lang="nl-NL" smtClean="0"/>
              <a:pPr/>
              <a:t>17-4-2015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2013-II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689A4-BE10-4A3A-996D-BC51040DED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F9FD-A717-4F7A-ADE5-1F6A2FC85FE8}" type="datetime1">
              <a:rPr lang="nl-NL" smtClean="0"/>
              <a:pPr/>
              <a:t>17-4-2015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2013-II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689A4-BE10-4A3A-996D-BC51040DED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9098F-14F8-404B-85C2-4D06EDD34EA9}" type="datetime1">
              <a:rPr lang="nl-NL" smtClean="0"/>
              <a:pPr/>
              <a:t>17-4-2015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2013-II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689A4-BE10-4A3A-996D-BC51040DED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32ECF-FE6A-499A-858F-30DF7BF061AE}" type="datetime1">
              <a:rPr lang="nl-NL" smtClean="0"/>
              <a:pPr/>
              <a:t>17-4-2015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2013-II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689A4-BE10-4A3A-996D-BC51040DED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Arial" pitchFamily="34" charset="0"/>
                <a:cs typeface="Arial" pitchFamily="34" charset="0"/>
              </a:rPr>
              <a:t>Scheikunde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VWO 2013-II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>
                <a:latin typeface="Arial" pitchFamily="34" charset="0"/>
                <a:cs typeface="Arial" pitchFamily="34" charset="0"/>
              </a:rPr>
              <a:t>b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espreking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deel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 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 t/m 11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6: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781127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Lezen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vertalen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verzamelen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indelen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Makkelijke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maar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basiskennis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zouten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wel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orde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!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9036496" cy="311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7: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781127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Mis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laatste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opmerking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over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calciet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! 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Uiteindelijk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volumes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vergelijken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Moet via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chemische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hoeveelheid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en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reactievergelijking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dichtheid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molaire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massa’s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molverhouding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nodig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kunt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op 3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manieren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starten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Uitgaan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van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bepaalde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chemische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hoeveelheid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Uitgaan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van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bepaalde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massa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Uitgaan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van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bepaald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volume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Vergelijk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verhouding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ρ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voor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kalksteen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gips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ook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goed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Uit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alle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berekeningen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volgt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volume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gips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ongeveer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2x volume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kalksteen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is. </a:t>
            </a:r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Zie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CM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8: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968552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Lezen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vertalen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verzamelen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indelen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Fe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wordt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Fe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halfreactie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(Lading van Fe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neemt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af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(minder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positief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))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Dus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Fe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is OX 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neemt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op))</a:t>
            </a:r>
          </a:p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Eerst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massabalans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orde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Fe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28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 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Fe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	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ijzer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klopt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nu)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Links 9 O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rechts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8 O, </a:t>
            </a:r>
            <a:r>
              <a:rPr lang="en-US" sz="2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dus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 H</a:t>
            </a:r>
            <a:r>
              <a:rPr lang="en-US" sz="280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en-US" sz="2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pijl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3 Fe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28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  2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Fe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+ 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2800" b="1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	</a:t>
            </a:r>
            <a:endParaRPr lang="en-US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2 H links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toevoegen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als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ladingsbalans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 3 Fe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+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H</a:t>
            </a:r>
            <a:r>
              <a:rPr lang="en-US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+ 2 e</a:t>
            </a:r>
            <a:r>
              <a:rPr lang="en-US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  2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Fe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+  H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	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/>
          </a:p>
          <a:p>
            <a:endParaRPr lang="en-US" baseline="30000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  <p:grpSp>
        <p:nvGrpSpPr>
          <p:cNvPr id="5" name="Groep 4"/>
          <p:cNvGrpSpPr/>
          <p:nvPr/>
        </p:nvGrpSpPr>
        <p:grpSpPr>
          <a:xfrm>
            <a:off x="7020272" y="1988840"/>
            <a:ext cx="1368152" cy="936104"/>
            <a:chOff x="6876256" y="1988840"/>
            <a:chExt cx="1368152" cy="936104"/>
          </a:xfrm>
        </p:grpSpPr>
        <p:sp>
          <p:nvSpPr>
            <p:cNvPr id="2" name="Rechteraccolade 1"/>
            <p:cNvSpPr/>
            <p:nvPr/>
          </p:nvSpPr>
          <p:spPr>
            <a:xfrm>
              <a:off x="6876256" y="1988840"/>
              <a:ext cx="288032" cy="93610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" name="Tekstvak 2"/>
            <p:cNvSpPr txBox="1"/>
            <p:nvPr/>
          </p:nvSpPr>
          <p:spPr>
            <a:xfrm>
              <a:off x="7236296" y="2272226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b="1" dirty="0" smtClean="0">
                  <a:solidFill>
                    <a:srgbClr val="FF0000"/>
                  </a:solidFill>
                </a:rPr>
                <a:t>controle</a:t>
              </a:r>
              <a:endParaRPr lang="nl-NL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8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vervolg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100811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Wat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is nu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sterkste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reductor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+ 2 H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O!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7261"/>
            <a:ext cx="8496944" cy="479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Vraag</a:t>
            </a:r>
            <a:r>
              <a:rPr lang="en-US" sz="2400" dirty="0" smtClean="0"/>
              <a:t> 9: </a:t>
            </a:r>
            <a:r>
              <a:rPr lang="en-US" sz="2400" b="1" dirty="0" smtClean="0">
                <a:solidFill>
                  <a:srgbClr val="FF0000"/>
                </a:solidFill>
              </a:rPr>
              <a:t>2p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32859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Denk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complete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formulering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redenering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Wat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betekent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het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afbrokkelen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CaCO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wordt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omgezet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in CaSO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.2H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O!</a:t>
            </a:r>
          </a:p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Wat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daarvoor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nodig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Zwavelzuur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!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1p</a:t>
            </a:r>
          </a:p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ontstaat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zwavelzuur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(2 H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+ SO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2-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uit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redoxreactie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1p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1p:</a:t>
            </a:r>
          </a:p>
          <a:p>
            <a:pPr lvl="8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 </a:t>
            </a:r>
          </a:p>
          <a:p>
            <a:pPr lvl="8">
              <a:buNone/>
            </a:pPr>
            <a:endParaRPr lang="en-US" sz="3600" b="1" baseline="-25000" dirty="0">
              <a:solidFill>
                <a:srgbClr val="FF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013176"/>
            <a:ext cx="83724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10: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18002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Hoe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wordt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een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ester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ook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alweer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gevormd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heb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je de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monomeren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deze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pPr lvl="8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 </a:t>
            </a:r>
          </a:p>
          <a:p>
            <a:pPr lvl="8">
              <a:buNone/>
            </a:pPr>
            <a:endParaRPr lang="en-US" sz="3600" b="1" baseline="-25000" dirty="0">
              <a:solidFill>
                <a:srgbClr val="FF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36912"/>
            <a:ext cx="8882456" cy="385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10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vervolg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792088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Hoe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verloopt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een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poly-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additie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lvl="8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 </a:t>
            </a:r>
          </a:p>
          <a:p>
            <a:pPr lvl="8">
              <a:buNone/>
            </a:pPr>
            <a:endParaRPr lang="en-US" sz="3600" b="1" baseline="-25000" dirty="0">
              <a:solidFill>
                <a:srgbClr val="FF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88840"/>
            <a:ext cx="8784975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10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vervolg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792088"/>
          </a:xfrm>
        </p:spPr>
        <p:txBody>
          <a:bodyPr>
            <a:noAutofit/>
          </a:bodyPr>
          <a:lstStyle/>
          <a:p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Antwoord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8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 </a:t>
            </a:r>
          </a:p>
          <a:p>
            <a:pPr lvl="8">
              <a:buNone/>
            </a:pPr>
            <a:endParaRPr lang="en-US" sz="3600" b="1" baseline="-25000" dirty="0">
              <a:solidFill>
                <a:srgbClr val="FF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556792"/>
            <a:ext cx="8172400" cy="4891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11: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04056"/>
          </a:xfrm>
        </p:spPr>
        <p:txBody>
          <a:bodyPr>
            <a:noAutofit/>
          </a:bodyPr>
          <a:lstStyle/>
          <a:p>
            <a:pPr lvl="8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 </a:t>
            </a:r>
          </a:p>
          <a:p>
            <a:pPr lvl="8">
              <a:buNone/>
            </a:pPr>
            <a:endParaRPr lang="en-US" sz="3600" b="1" baseline="-25000" dirty="0">
              <a:solidFill>
                <a:srgbClr val="FF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08720"/>
            <a:ext cx="7848872" cy="547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Algemene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tips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voor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CSE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Scheikunde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Investeer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5 a 10 min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om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hele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examen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door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lezen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en tot rust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komen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Bepaal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eventueel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maakvolgorde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Zorg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je per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eerst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precies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weet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wat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wordt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gevraagd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Lees 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informatie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aandachtig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(2x) door en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markeer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hoofdzaken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Houd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tijd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in 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gaten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door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b.v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2 a 2,5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minuten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per punt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40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minuten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per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onderwerp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meestal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4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onderwerpen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Neem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korte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pauze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elk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onderwerp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Gebruik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kladpapier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Gebruik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volledige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hoeveelheid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tijd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Als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je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tijd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over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hebt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kijk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je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antwoorden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nog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eens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goed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na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HEEL VEEL SUCCES!!</a:t>
            </a:r>
            <a:endParaRPr lang="nl-NL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Kwikvergiftiging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 Japan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Opgaven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1 t/m 5 (13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punten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van de 73 – 18 is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gemiddeld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Onderwerpen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Evenwichten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chemisch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rekenen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biochemie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koolstofverbindingen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Bijzonderheden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Relatief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makkelijke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al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veel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tekst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info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uit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begin van 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is later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ook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nodig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/>
            <a:endParaRPr lang="nl-NL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1: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Basiskennisvraag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Denk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erom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evenwichtsvoorwaarde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wordt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gevraagd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Dus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concentratiebreuk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alleen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[-1p]</a:t>
            </a:r>
          </a:p>
          <a:p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Wie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heeft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52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i.p.v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52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…? 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Toch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1p……..;-)</a:t>
            </a:r>
            <a:endParaRPr lang="nl-NL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645024"/>
            <a:ext cx="734978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2: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>
          <a:xfrm>
            <a:off x="395536" y="1052736"/>
            <a:ext cx="7056784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Evenwichtsbeschouwing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Verschil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tussen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zeewater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rivierwater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Zeewater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hoge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[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Cl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]!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[1p]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Gevolg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voor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evenwicht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zeewater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verschoven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naar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links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err="1">
                <a:latin typeface="Arial" pitchFamily="34" charset="0"/>
                <a:cs typeface="Arial" pitchFamily="34" charset="0"/>
              </a:rPr>
              <a:t>Dus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[CH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HgCl] in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zeewater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hoger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rivierwater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Dus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factor is in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rivierwater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kleiner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1,5x10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Redenering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ook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vanuit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rivierwater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  <p:grpSp>
        <p:nvGrpSpPr>
          <p:cNvPr id="11" name="Groep 10"/>
          <p:cNvGrpSpPr/>
          <p:nvPr/>
        </p:nvGrpSpPr>
        <p:grpSpPr>
          <a:xfrm>
            <a:off x="6948264" y="3284984"/>
            <a:ext cx="1656184" cy="2016224"/>
            <a:chOff x="6948264" y="3140968"/>
            <a:chExt cx="1656184" cy="2016224"/>
          </a:xfrm>
        </p:grpSpPr>
        <p:sp>
          <p:nvSpPr>
            <p:cNvPr id="7" name="Rechteraccolade 6"/>
            <p:cNvSpPr/>
            <p:nvPr/>
          </p:nvSpPr>
          <p:spPr>
            <a:xfrm>
              <a:off x="6948264" y="3140968"/>
              <a:ext cx="792088" cy="201622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 b="1" dirty="0"/>
            </a:p>
          </p:txBody>
        </p:sp>
        <p:sp>
          <p:nvSpPr>
            <p:cNvPr id="10" name="Tekstvak 9"/>
            <p:cNvSpPr txBox="1"/>
            <p:nvPr/>
          </p:nvSpPr>
          <p:spPr>
            <a:xfrm>
              <a:off x="7740352" y="3861048"/>
              <a:ext cx="8640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[1p]</a:t>
              </a:r>
              <a:endParaRPr lang="nl-NL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3: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616624"/>
          </a:xfrm>
        </p:spPr>
        <p:txBody>
          <a:bodyPr>
            <a:normAutofit/>
          </a:bodyPr>
          <a:lstStyle/>
          <a:p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Hoeveelheid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u="sng" dirty="0" smtClean="0">
                <a:latin typeface="Arial" pitchFamily="34" charset="0"/>
                <a:cs typeface="Arial" pitchFamily="34" charset="0"/>
              </a:rPr>
              <a:t>Hg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(in mg per L)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zeewater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moet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je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geven</a:t>
            </a:r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Notie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hoeveelheid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Hg van CH</a:t>
            </a:r>
            <a:r>
              <a:rPr lang="en-US" sz="26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Hg</a:t>
            </a:r>
            <a:r>
              <a:rPr lang="en-US" sz="26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verwaarloosbaar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[1p]</a:t>
            </a:r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600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moet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dus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weten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hoeveel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mol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600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-1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CH</a:t>
            </a:r>
            <a:r>
              <a:rPr lang="en-US" sz="26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HgCl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is</a:t>
            </a:r>
          </a:p>
          <a:p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Uit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gegeven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formule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BCF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haal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je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massa-ppm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aantal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mg CH</a:t>
            </a:r>
            <a:r>
              <a:rPr lang="en-US" sz="26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HgCl per </a:t>
            </a:r>
            <a:r>
              <a:rPr lang="en-US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kg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zeewater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[1p]</a:t>
            </a:r>
          </a:p>
          <a:p>
            <a:r>
              <a:rPr lang="en-US" sz="2600" dirty="0" smtClean="0">
                <a:latin typeface="Arial" pitchFamily="34" charset="0"/>
                <a:cs typeface="Arial" pitchFamily="34" charset="0"/>
              </a:rPr>
              <a:t>Met de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dichtheid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van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zeewater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Binas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11)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reken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je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om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hoeveel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(m)g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CH</a:t>
            </a:r>
            <a:r>
              <a:rPr lang="en-US" sz="26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HgCl in </a:t>
            </a:r>
            <a:r>
              <a:rPr lang="en-US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L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zeewater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zit. </a:t>
            </a:r>
            <a:r>
              <a:rPr lang="en-US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[1p]</a:t>
            </a:r>
          </a:p>
          <a:p>
            <a:r>
              <a:rPr lang="en-US" sz="2600" dirty="0" smtClean="0">
                <a:latin typeface="Arial" pitchFamily="34" charset="0"/>
                <a:cs typeface="Arial" pitchFamily="34" charset="0"/>
              </a:rPr>
              <a:t>Via de M</a:t>
            </a:r>
            <a:r>
              <a:rPr lang="en-US" sz="2600" baseline="-250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‘s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uitrekenen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hoeveel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mg L</a:t>
            </a:r>
            <a:r>
              <a:rPr lang="en-US" sz="28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-1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[1p]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pPr>
              <a:buNone/>
            </a:pPr>
            <a:endParaRPr lang="en-US" sz="2800" dirty="0" smtClean="0"/>
          </a:p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671" y="5380392"/>
            <a:ext cx="875932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4: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2592288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Mbv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Binas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67dipeptide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tekenen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Voor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pijl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peptidebindingen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[1p],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zijketens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van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aminozuren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juist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[1p]</a:t>
            </a:r>
          </a:p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Laten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reageren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met CH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HgCl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In product –S-H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vervangen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voor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–S-Hg-CH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[1p]</a:t>
            </a:r>
            <a:endParaRPr lang="en-US" sz="2800" baseline="-25000" dirty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Cl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laten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ontstaan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CH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HgCl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voor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pijl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en H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en Cl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pijl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uiteinden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juist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[1p]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" y="3717032"/>
            <a:ext cx="88963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5: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1p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4824"/>
          </a:xfrm>
        </p:spPr>
        <p:txBody>
          <a:bodyPr>
            <a:noAutofit/>
          </a:bodyPr>
          <a:lstStyle/>
          <a:p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Wat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doet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een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enzym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Reacties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versnellen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door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enzym-substraat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interacties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Door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mutatie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verandering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van de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structuur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deze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interactie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meer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mogelijk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36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Vraag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5: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1p Hoe </a:t>
            </a:r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verdiend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08920"/>
            <a:ext cx="8932319" cy="256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Restauratie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van fresco’s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Opgaven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6 t/m 11(17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punten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van de 73 – 18 is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gemiddeld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Onderwerpen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Zouten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chemisch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rekenen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reactievergelijkingen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opstellen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2x, redox,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polymeren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Bijzonderheden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Al in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toets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gebruikt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Herkansing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5V)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het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eind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overbodige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tekst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‘leg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uit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vragen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’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zijn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goed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maken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nl-NL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Scheikunde examen VWO 2013-II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</TotalTime>
  <Words>841</Words>
  <Application>Microsoft Office PowerPoint</Application>
  <PresentationFormat>Diavoorstelling (4:3)</PresentationFormat>
  <Paragraphs>166</Paragraphs>
  <Slides>19</Slides>
  <Notes>19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Office-thema</vt:lpstr>
      <vt:lpstr>Scheikunde VWO 2013-II bespreking deel 1 </vt:lpstr>
      <vt:lpstr>Kwikvergiftiging in Japan</vt:lpstr>
      <vt:lpstr>Vraag 1: 2p</vt:lpstr>
      <vt:lpstr>Vraag 2: 2p</vt:lpstr>
      <vt:lpstr>Vraag 3: 4p</vt:lpstr>
      <vt:lpstr>Vraag 4: 4p</vt:lpstr>
      <vt:lpstr>Vraag 5: 1p</vt:lpstr>
      <vt:lpstr>Vraag 5: 1p Hoe verdiend?</vt:lpstr>
      <vt:lpstr>Restauratie van fresco’s</vt:lpstr>
      <vt:lpstr>Vraag 6: 2p</vt:lpstr>
      <vt:lpstr>Vraag 7: 3p</vt:lpstr>
      <vt:lpstr>Vraag 8: 4p</vt:lpstr>
      <vt:lpstr>Vraag 8 vervolg: 4p</vt:lpstr>
      <vt:lpstr>Vraag 9: 2p</vt:lpstr>
      <vt:lpstr>Vraag 10: 3p</vt:lpstr>
      <vt:lpstr>Vraag 10 vervolg: 3p</vt:lpstr>
      <vt:lpstr>Vraag 10 vervolg: 3p</vt:lpstr>
      <vt:lpstr>Vraag 11: 3p</vt:lpstr>
      <vt:lpstr>Algemene tips (voor CSE Scheikunde)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User</dc:creator>
  <cp:lastModifiedBy>User</cp:lastModifiedBy>
  <cp:revision>72</cp:revision>
  <dcterms:created xsi:type="dcterms:W3CDTF">2014-04-16T18:29:38Z</dcterms:created>
  <dcterms:modified xsi:type="dcterms:W3CDTF">2015-04-17T07:31:36Z</dcterms:modified>
</cp:coreProperties>
</file>