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C5B6E8E-0F41-4681-98FE-599DAE0771CD}" v="4" dt="2020-06-22T11:58:17.14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Stijl, licht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Stijl, licht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Stijl, gemiddeld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63" d="100"/>
          <a:sy n="63" d="100"/>
        </p:scale>
        <p:origin x="80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griet Evers" userId="8301a3a9-e662-432d-bff2-0eebfd6c1b1d" providerId="ADAL" clId="{10BBA6B8-FCEA-488B-B478-F783EBC385BA}"/>
    <pc:docChg chg="undo custSel delSld modSld">
      <pc:chgData name="Margriet Evers" userId="8301a3a9-e662-432d-bff2-0eebfd6c1b1d" providerId="ADAL" clId="{10BBA6B8-FCEA-488B-B478-F783EBC385BA}" dt="2020-06-22T11:59:21.499" v="120" actId="20577"/>
      <pc:docMkLst>
        <pc:docMk/>
      </pc:docMkLst>
      <pc:sldChg chg="modSp">
        <pc:chgData name="Margriet Evers" userId="8301a3a9-e662-432d-bff2-0eebfd6c1b1d" providerId="ADAL" clId="{10BBA6B8-FCEA-488B-B478-F783EBC385BA}" dt="2020-06-22T11:57:09.859" v="1" actId="27636"/>
        <pc:sldMkLst>
          <pc:docMk/>
          <pc:sldMk cId="879366509" sldId="257"/>
        </pc:sldMkLst>
        <pc:spChg chg="mod">
          <ac:chgData name="Margriet Evers" userId="8301a3a9-e662-432d-bff2-0eebfd6c1b1d" providerId="ADAL" clId="{10BBA6B8-FCEA-488B-B478-F783EBC385BA}" dt="2020-06-22T11:57:09.859" v="1" actId="27636"/>
          <ac:spMkLst>
            <pc:docMk/>
            <pc:sldMk cId="879366509" sldId="257"/>
            <ac:spMk id="3" creationId="{237DB092-A0F0-47AF-AC6E-F54C15A9ED73}"/>
          </ac:spMkLst>
        </pc:spChg>
      </pc:sldChg>
      <pc:sldChg chg="del">
        <pc:chgData name="Margriet Evers" userId="8301a3a9-e662-432d-bff2-0eebfd6c1b1d" providerId="ADAL" clId="{10BBA6B8-FCEA-488B-B478-F783EBC385BA}" dt="2020-06-22T11:57:11.855" v="2" actId="2696"/>
        <pc:sldMkLst>
          <pc:docMk/>
          <pc:sldMk cId="1251475137" sldId="258"/>
        </pc:sldMkLst>
      </pc:sldChg>
      <pc:sldChg chg="del">
        <pc:chgData name="Margriet Evers" userId="8301a3a9-e662-432d-bff2-0eebfd6c1b1d" providerId="ADAL" clId="{10BBA6B8-FCEA-488B-B478-F783EBC385BA}" dt="2020-06-22T11:57:12.551" v="3" actId="2696"/>
        <pc:sldMkLst>
          <pc:docMk/>
          <pc:sldMk cId="2741036237" sldId="259"/>
        </pc:sldMkLst>
      </pc:sldChg>
      <pc:sldChg chg="modSp">
        <pc:chgData name="Margriet Evers" userId="8301a3a9-e662-432d-bff2-0eebfd6c1b1d" providerId="ADAL" clId="{10BBA6B8-FCEA-488B-B478-F783EBC385BA}" dt="2020-06-22T11:57:16.284" v="4" actId="20577"/>
        <pc:sldMkLst>
          <pc:docMk/>
          <pc:sldMk cId="3034011039" sldId="260"/>
        </pc:sldMkLst>
        <pc:spChg chg="mod">
          <ac:chgData name="Margriet Evers" userId="8301a3a9-e662-432d-bff2-0eebfd6c1b1d" providerId="ADAL" clId="{10BBA6B8-FCEA-488B-B478-F783EBC385BA}" dt="2020-06-22T11:57:16.284" v="4" actId="20577"/>
          <ac:spMkLst>
            <pc:docMk/>
            <pc:sldMk cId="3034011039" sldId="260"/>
            <ac:spMk id="3" creationId="{0395AA88-41F2-4DF0-804C-515EB37C8B6E}"/>
          </ac:spMkLst>
        </pc:spChg>
      </pc:sldChg>
      <pc:sldChg chg="modSp del">
        <pc:chgData name="Margriet Evers" userId="8301a3a9-e662-432d-bff2-0eebfd6c1b1d" providerId="ADAL" clId="{10BBA6B8-FCEA-488B-B478-F783EBC385BA}" dt="2020-06-22T11:57:27.873" v="7" actId="2696"/>
        <pc:sldMkLst>
          <pc:docMk/>
          <pc:sldMk cId="4204759311" sldId="261"/>
        </pc:sldMkLst>
        <pc:graphicFrameChg chg="modGraphic">
          <ac:chgData name="Margriet Evers" userId="8301a3a9-e662-432d-bff2-0eebfd6c1b1d" providerId="ADAL" clId="{10BBA6B8-FCEA-488B-B478-F783EBC385BA}" dt="2020-06-22T11:57:25.090" v="6" actId="14734"/>
          <ac:graphicFrameMkLst>
            <pc:docMk/>
            <pc:sldMk cId="4204759311" sldId="261"/>
            <ac:graphicFrameMk id="7" creationId="{2F7297B8-6221-4F13-B43D-5CC626E2DEE3}"/>
          </ac:graphicFrameMkLst>
        </pc:graphicFrameChg>
      </pc:sldChg>
      <pc:sldChg chg="modSp">
        <pc:chgData name="Margriet Evers" userId="8301a3a9-e662-432d-bff2-0eebfd6c1b1d" providerId="ADAL" clId="{10BBA6B8-FCEA-488B-B478-F783EBC385BA}" dt="2020-06-22T11:58:08.455" v="52" actId="255"/>
        <pc:sldMkLst>
          <pc:docMk/>
          <pc:sldMk cId="1797963013" sldId="262"/>
        </pc:sldMkLst>
        <pc:spChg chg="mod">
          <ac:chgData name="Margriet Evers" userId="8301a3a9-e662-432d-bff2-0eebfd6c1b1d" providerId="ADAL" clId="{10BBA6B8-FCEA-488B-B478-F783EBC385BA}" dt="2020-06-22T11:58:08.455" v="52" actId="255"/>
          <ac:spMkLst>
            <pc:docMk/>
            <pc:sldMk cId="1797963013" sldId="262"/>
            <ac:spMk id="3" creationId="{9B2AE594-AE86-400F-A64D-1F9C61BAF4CD}"/>
          </ac:spMkLst>
        </pc:spChg>
      </pc:sldChg>
      <pc:sldChg chg="delSp">
        <pc:chgData name="Margriet Evers" userId="8301a3a9-e662-432d-bff2-0eebfd6c1b1d" providerId="ADAL" clId="{10BBA6B8-FCEA-488B-B478-F783EBC385BA}" dt="2020-06-22T11:58:17.148" v="53" actId="478"/>
        <pc:sldMkLst>
          <pc:docMk/>
          <pc:sldMk cId="2203790896" sldId="263"/>
        </pc:sldMkLst>
        <pc:spChg chg="del">
          <ac:chgData name="Margriet Evers" userId="8301a3a9-e662-432d-bff2-0eebfd6c1b1d" providerId="ADAL" clId="{10BBA6B8-FCEA-488B-B478-F783EBC385BA}" dt="2020-06-22T11:58:17.148" v="53" actId="478"/>
          <ac:spMkLst>
            <pc:docMk/>
            <pc:sldMk cId="2203790896" sldId="263"/>
            <ac:spMk id="5" creationId="{4A442684-21A2-4168-9C72-2E4C9A25FF5D}"/>
          </ac:spMkLst>
        </pc:spChg>
      </pc:sldChg>
      <pc:sldChg chg="modSp">
        <pc:chgData name="Margriet Evers" userId="8301a3a9-e662-432d-bff2-0eebfd6c1b1d" providerId="ADAL" clId="{10BBA6B8-FCEA-488B-B478-F783EBC385BA}" dt="2020-06-22T11:59:01.206" v="87" actId="14100"/>
        <pc:sldMkLst>
          <pc:docMk/>
          <pc:sldMk cId="178640003" sldId="265"/>
        </pc:sldMkLst>
        <pc:spChg chg="mod">
          <ac:chgData name="Margriet Evers" userId="8301a3a9-e662-432d-bff2-0eebfd6c1b1d" providerId="ADAL" clId="{10BBA6B8-FCEA-488B-B478-F783EBC385BA}" dt="2020-06-22T11:59:01.206" v="87" actId="14100"/>
          <ac:spMkLst>
            <pc:docMk/>
            <pc:sldMk cId="178640003" sldId="265"/>
            <ac:spMk id="3" creationId="{3ED41FB7-8591-4FB0-A595-180AFA061B83}"/>
          </ac:spMkLst>
        </pc:spChg>
      </pc:sldChg>
      <pc:sldChg chg="modSp">
        <pc:chgData name="Margriet Evers" userId="8301a3a9-e662-432d-bff2-0eebfd6c1b1d" providerId="ADAL" clId="{10BBA6B8-FCEA-488B-B478-F783EBC385BA}" dt="2020-06-22T11:59:21.499" v="120" actId="20577"/>
        <pc:sldMkLst>
          <pc:docMk/>
          <pc:sldMk cId="182611432" sldId="270"/>
        </pc:sldMkLst>
        <pc:spChg chg="mod">
          <ac:chgData name="Margriet Evers" userId="8301a3a9-e662-432d-bff2-0eebfd6c1b1d" providerId="ADAL" clId="{10BBA6B8-FCEA-488B-B478-F783EBC385BA}" dt="2020-06-22T11:59:21.499" v="120" actId="20577"/>
          <ac:spMkLst>
            <pc:docMk/>
            <pc:sldMk cId="182611432" sldId="270"/>
            <ac:spMk id="3" creationId="{80A76658-76F8-4105-ACAF-17EA691175A8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3BE109-8757-4B3B-95C1-B554AE0EB00F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D47D7-5E54-40F4-B150-2BA2F38A260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699515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D47D7-5E54-40F4-B150-2BA2F38A2607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941025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Per onderdelen een voorbeeld benoemen uit BPV</a:t>
            </a:r>
          </a:p>
          <a:p>
            <a:r>
              <a:rPr lang="nl-NL" dirty="0"/>
              <a:t>Een voorbeeld uit je eigen leven?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D47D7-5E54-40F4-B150-2BA2F38A2607}" type="slidenum">
              <a:rPr lang="nl-NL" smtClean="0"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9380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/>
              <a:t>Planmatig handelen: volgens een bepaalde aanpak werken naar een doel. Bijvoorbeeld een cliënt leert zelf koffie zetten op de groep.</a:t>
            </a:r>
          </a:p>
          <a:p>
            <a:r>
              <a:rPr lang="nl-NL" dirty="0"/>
              <a:t>Methodisch handelen: je werkt volgens de methodische cyclus.</a:t>
            </a:r>
          </a:p>
          <a:p>
            <a:r>
              <a:rPr lang="nl-NL" dirty="0"/>
              <a:t>Systematisch handelen: werken volgens een bepaalde systematiek, logisch en ordelijk handelen. Bijvoorbeeld cliënt helpen bij douchen.</a:t>
            </a:r>
          </a:p>
          <a:p>
            <a:r>
              <a:rPr lang="nl-NL" dirty="0"/>
              <a:t>Doelgericht handelen: je handelen draagt bij aan het bereiken van een doel van de cliënt. Bijvoorbeeld zelfstandig worden.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D47D7-5E54-40F4-B150-2BA2F38A2607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72866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D47D7-5E54-40F4-B150-2BA2F38A2607}" type="slidenum">
              <a:rPr lang="nl-NL" smtClean="0"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6068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04635A3-E58D-4D25-9D07-8F98F222AB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8218B78B-26AA-43E5-96A7-0E75BE29A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F4F0C07B-CE9D-4706-8C48-2E0C500DF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22D0BF5E-EA9B-4B80-996B-89D58D38AA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29D899CA-CDF5-4CCF-A12B-0748CC2C6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2403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8D0AD57-3480-4D92-BF44-79C8CA2C3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E0EFE8C8-D23B-4DE2-BEFB-A4703CCBCEC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7C34D19-3C28-40ED-B348-ED21F3300B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3EB760B4-3DF0-4E5E-A5C5-38F7C84B0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F1805F63-0AF2-4AE2-A5E5-64D46897FF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97120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>
            <a:extLst>
              <a:ext uri="{FF2B5EF4-FFF2-40B4-BE49-F238E27FC236}">
                <a16:creationId xmlns:a16="http://schemas.microsoft.com/office/drawing/2014/main" id="{9CD9B00E-754A-40EA-816F-FE5B7461AC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verticale tekst 2">
            <a:extLst>
              <a:ext uri="{FF2B5EF4-FFF2-40B4-BE49-F238E27FC236}">
                <a16:creationId xmlns:a16="http://schemas.microsoft.com/office/drawing/2014/main" id="{B33DFFD5-AD1B-48D5-98FC-08BE2645BC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3DA91D0-329D-43AC-9079-0168E46578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FAB38817-1106-4B7A-AA5C-D36AF97ED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A84BB2CF-F852-4DBC-A19F-48880AFD5F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2659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4F6BFAD-503B-46DF-A25A-97FD3D9B79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231904-F209-49A8-9315-C3F660677F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447A0809-EF01-417E-BFCF-8B68987A5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A3FA5553-71BB-4365-8DDF-AA6F6DA80C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39764E6B-2CB5-4557-A529-B1C964223E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7008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CD66529-C50A-4C49-B05A-DCE716CFF0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44169886-5EF7-427B-ACF6-8C15E0169E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E68F203-D0BE-4ACB-8306-BD0AC0801E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4A14485B-B6B2-43A7-BADD-085C303DE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2FE1850-9E98-4FF2-8B02-34BF883B2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217312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331078D-8FF4-4DE9-8596-092895EAB8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8017748-3B40-4440-9EED-D10D0F8EEE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1E3DFC50-A130-4817-B3DC-EAA62EC938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1100CE1B-EF2F-4ED0-B06D-BE58D248A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E4D9F399-0F44-431B-825C-43A35E0FC6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C32F2911-EEDE-4594-A79D-A4B1A11D55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86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378907C-8D28-4901-9F4C-C76806171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6EDE1B6F-1101-4EC3-89AE-874B730D00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DAC1051D-7932-4B85-8396-B7661041085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>
            <a:extLst>
              <a:ext uri="{FF2B5EF4-FFF2-40B4-BE49-F238E27FC236}">
                <a16:creationId xmlns:a16="http://schemas.microsoft.com/office/drawing/2014/main" id="{369F35EA-775C-4557-8C94-73F8449880C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75DA96C4-5565-4D4E-ACDD-3CE7FD1BC4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58C57710-4ED4-4A24-B9FF-34A0A15F6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8" name="Tijdelijke aanduiding voor voettekst 7">
            <a:extLst>
              <a:ext uri="{FF2B5EF4-FFF2-40B4-BE49-F238E27FC236}">
                <a16:creationId xmlns:a16="http://schemas.microsoft.com/office/drawing/2014/main" id="{AF7CD731-3839-47F3-9479-D5FDFF20D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>
            <a:extLst>
              <a:ext uri="{FF2B5EF4-FFF2-40B4-BE49-F238E27FC236}">
                <a16:creationId xmlns:a16="http://schemas.microsoft.com/office/drawing/2014/main" id="{DD05864A-D49A-42E9-898A-A08D475CC3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8809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37A50A-9587-4BFD-9222-CB8E8FBADE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datum 2">
            <a:extLst>
              <a:ext uri="{FF2B5EF4-FFF2-40B4-BE49-F238E27FC236}">
                <a16:creationId xmlns:a16="http://schemas.microsoft.com/office/drawing/2014/main" id="{FBF4F002-294B-4903-B737-4C4EA650B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4" name="Tijdelijke aanduiding voor voettekst 3">
            <a:extLst>
              <a:ext uri="{FF2B5EF4-FFF2-40B4-BE49-F238E27FC236}">
                <a16:creationId xmlns:a16="http://schemas.microsoft.com/office/drawing/2014/main" id="{60701C84-8999-4A53-863E-0BF0D0DDB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36AFF390-3861-4667-BD6B-DCDB7FE52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6611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>
            <a:extLst>
              <a:ext uri="{FF2B5EF4-FFF2-40B4-BE49-F238E27FC236}">
                <a16:creationId xmlns:a16="http://schemas.microsoft.com/office/drawing/2014/main" id="{157BB720-8083-47B9-8877-77AA937B5B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EF451467-5A87-44CA-82F3-1C67529F0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BE8F278F-B1FF-4321-A3E4-09CC7A3FD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18896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50FA2C8-CA9C-484D-BB6B-E33C4DDAE9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135260B-4F39-4328-829C-6BCCF09130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433A1F4F-E0F6-4B34-A616-A7B372F30F7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951CC4D7-F028-4E78-AC39-9C25105F74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BE76C53D-FBA0-4C49-9FE0-3F744A8BE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3DA4122C-7728-45E9-BEF8-8CCCDCB91F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34604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22646A1-D60A-45C4-ABA3-90F496CE8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161759AD-E54E-437E-A09F-81AEAF18997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C2E8F126-86ED-4F78-8F68-E7FA71E3DD2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>
            <a:extLst>
              <a:ext uri="{FF2B5EF4-FFF2-40B4-BE49-F238E27FC236}">
                <a16:creationId xmlns:a16="http://schemas.microsoft.com/office/drawing/2014/main" id="{7D4C30D3-6DD0-4AD6-953A-2654ECF0E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6" name="Tijdelijke aanduiding voor voettekst 5">
            <a:extLst>
              <a:ext uri="{FF2B5EF4-FFF2-40B4-BE49-F238E27FC236}">
                <a16:creationId xmlns:a16="http://schemas.microsoft.com/office/drawing/2014/main" id="{12D66A5D-E3EE-4511-988A-98E520444F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>
            <a:extLst>
              <a:ext uri="{FF2B5EF4-FFF2-40B4-BE49-F238E27FC236}">
                <a16:creationId xmlns:a16="http://schemas.microsoft.com/office/drawing/2014/main" id="{0EBE7152-BB29-44C7-8F39-23C9E48A1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2768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>
            <a:extLst>
              <a:ext uri="{FF2B5EF4-FFF2-40B4-BE49-F238E27FC236}">
                <a16:creationId xmlns:a16="http://schemas.microsoft.com/office/drawing/2014/main" id="{06484ED1-39C7-4F61-ACE0-85FA72BB62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stijl te bewerken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AFFED2E-A34E-4482-A9FB-B72BE5465B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>
            <a:extLst>
              <a:ext uri="{FF2B5EF4-FFF2-40B4-BE49-F238E27FC236}">
                <a16:creationId xmlns:a16="http://schemas.microsoft.com/office/drawing/2014/main" id="{CDBC60AA-7D09-4501-A4C1-FD8C0836CF4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D8AAC2-D96B-43A8-A3F7-BE8BBD70C5C2}" type="datetimeFigureOut">
              <a:rPr lang="nl-NL" smtClean="0"/>
              <a:t>22-6-2020</a:t>
            </a:fld>
            <a:endParaRPr lang="nl-NL"/>
          </a:p>
        </p:txBody>
      </p:sp>
      <p:sp>
        <p:nvSpPr>
          <p:cNvPr id="5" name="Tijdelijke aanduiding voor voettekst 4">
            <a:extLst>
              <a:ext uri="{FF2B5EF4-FFF2-40B4-BE49-F238E27FC236}">
                <a16:creationId xmlns:a16="http://schemas.microsoft.com/office/drawing/2014/main" id="{D9C2A640-5520-44DB-B609-E64A352437E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>
            <a:extLst>
              <a:ext uri="{FF2B5EF4-FFF2-40B4-BE49-F238E27FC236}">
                <a16:creationId xmlns:a16="http://schemas.microsoft.com/office/drawing/2014/main" id="{C042525E-3357-4864-B52B-9C84607141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30699-40EA-4279-92D6-BEAC95D87D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28255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b.socrative.com/login/student/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sv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40" name="Rectangle 39">
            <a:extLst>
              <a:ext uri="{FF2B5EF4-FFF2-40B4-BE49-F238E27FC236}">
                <a16:creationId xmlns:a16="http://schemas.microsoft.com/office/drawing/2014/main" id="{E5EAE061-4AFE-4B3A-8FA1-FC5953E7E8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BD0398FB-7D27-4C59-A68B-663AE7A37CC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4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000500" y="1087403"/>
            <a:ext cx="8191500" cy="5770597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A42BB6C-977C-4701-A5C3-9B6D106B220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93520" y="2744662"/>
            <a:ext cx="6589707" cy="2387600"/>
          </a:xfrm>
        </p:spPr>
        <p:txBody>
          <a:bodyPr>
            <a:normAutofit/>
          </a:bodyPr>
          <a:lstStyle/>
          <a:p>
            <a:pPr algn="r"/>
            <a:r>
              <a:rPr lang="nl-NL" dirty="0">
                <a:latin typeface="Britannic Bold" panose="020B0903060703020204" pitchFamily="34" charset="0"/>
              </a:rPr>
              <a:t>Methodisch begeleiden</a:t>
            </a:r>
          </a:p>
        </p:txBody>
      </p:sp>
      <p:sp>
        <p:nvSpPr>
          <p:cNvPr id="3" name="Ondertitel 2">
            <a:extLst>
              <a:ext uri="{FF2B5EF4-FFF2-40B4-BE49-F238E27FC236}">
                <a16:creationId xmlns:a16="http://schemas.microsoft.com/office/drawing/2014/main" id="{1CA849CA-7957-4855-9245-F4BDB89625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093520" y="5224338"/>
            <a:ext cx="6589707" cy="995328"/>
          </a:xfrm>
        </p:spPr>
        <p:txBody>
          <a:bodyPr>
            <a:normAutofit/>
          </a:bodyPr>
          <a:lstStyle/>
          <a:p>
            <a:pPr algn="r"/>
            <a:r>
              <a:rPr lang="nl-NL" dirty="0"/>
              <a:t>Periode 4</a:t>
            </a:r>
          </a:p>
          <a:p>
            <a:pPr algn="r"/>
            <a:r>
              <a:rPr lang="nl-NL" dirty="0"/>
              <a:t>Les 1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266A0658-1CC4-4B0D-AAB7-A702286AFB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06241" y="183933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EA804283-B929-4503-802F-4585376E2B4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69044" y="514898"/>
            <a:ext cx="2393351" cy="232842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A04F1504-431A-4D86-9091-AE7E4B33376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2348" y="1"/>
            <a:ext cx="2279742" cy="1267785"/>
          </a:xfrm>
          <a:custGeom>
            <a:avLst/>
            <a:gdLst>
              <a:gd name="connsiteX0" fmla="*/ 0 w 2279742"/>
              <a:gd name="connsiteY0" fmla="*/ 0 h 1267785"/>
              <a:gd name="connsiteX1" fmla="*/ 138700 w 2279742"/>
              <a:gd name="connsiteY1" fmla="*/ 0 h 1267785"/>
              <a:gd name="connsiteX2" fmla="*/ 138700 w 2279742"/>
              <a:gd name="connsiteY2" fmla="*/ 1078193 h 1267785"/>
              <a:gd name="connsiteX3" fmla="*/ 2002733 w 2279742"/>
              <a:gd name="connsiteY3" fmla="*/ 0 h 1267785"/>
              <a:gd name="connsiteX4" fmla="*/ 2279742 w 2279742"/>
              <a:gd name="connsiteY4" fmla="*/ 0 h 1267785"/>
              <a:gd name="connsiteX5" fmla="*/ 104026 w 2279742"/>
              <a:gd name="connsiteY5" fmla="*/ 1258503 h 1267785"/>
              <a:gd name="connsiteX6" fmla="*/ 69351 w 2279742"/>
              <a:gd name="connsiteY6" fmla="*/ 1267785 h 1267785"/>
              <a:gd name="connsiteX7" fmla="*/ 0 w 2279742"/>
              <a:gd name="connsiteY7" fmla="*/ 1198436 h 1267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79742" h="1267785">
                <a:moveTo>
                  <a:pt x="0" y="0"/>
                </a:moveTo>
                <a:lnTo>
                  <a:pt x="138700" y="0"/>
                </a:lnTo>
                <a:lnTo>
                  <a:pt x="138700" y="1078193"/>
                </a:lnTo>
                <a:lnTo>
                  <a:pt x="2002733" y="0"/>
                </a:lnTo>
                <a:lnTo>
                  <a:pt x="2279742" y="0"/>
                </a:lnTo>
                <a:lnTo>
                  <a:pt x="104026" y="1258503"/>
                </a:lnTo>
                <a:cubicBezTo>
                  <a:pt x="93484" y="1264595"/>
                  <a:pt x="81523" y="1267796"/>
                  <a:pt x="69351" y="1267785"/>
                </a:cubicBezTo>
                <a:cubicBezTo>
                  <a:pt x="31049" y="1267785"/>
                  <a:pt x="0" y="1236737"/>
                  <a:pt x="0" y="1198436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sp>
        <p:nvSpPr>
          <p:cNvPr id="54" name="Freeform: Shape 53">
            <a:extLst>
              <a:ext uri="{FF2B5EF4-FFF2-40B4-BE49-F238E27FC236}">
                <a16:creationId xmlns:a16="http://schemas.microsoft.com/office/drawing/2014/main" id="{0DEE8134-8942-423C-9EAA-0110FCA113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2949740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56" name="Arc 55">
            <a:extLst>
              <a:ext uri="{FF2B5EF4-FFF2-40B4-BE49-F238E27FC236}">
                <a16:creationId xmlns:a16="http://schemas.microsoft.com/office/drawing/2014/main" id="{C36A08F5-3B56-47C5-A371-9187BE56E1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1539683" y="4203427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9011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F837543A-6020-4505-A233-C9DB4BF740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CAB6757D-2D10-48E4-9AD0-1CC45DC814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5558489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SMART-doelen: tips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35B16301-FB18-48BA-A6DD-C37CAF6F9A1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C05A7B5-5217-4818-881D-00E76296C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558489" cy="4351338"/>
          </a:xfrm>
        </p:spPr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200" i="1" dirty="0" err="1"/>
              <a:t>Cliënt</a:t>
            </a:r>
            <a:r>
              <a:rPr lang="en-US" sz="2200" i="1" dirty="0"/>
              <a:t> E. </a:t>
            </a:r>
            <a:r>
              <a:rPr lang="en-US" sz="2200" i="1" dirty="0" err="1"/>
              <a:t>voert</a:t>
            </a:r>
            <a:r>
              <a:rPr lang="en-US" sz="2200" i="1" dirty="0"/>
              <a:t> op 1 </a:t>
            </a:r>
            <a:r>
              <a:rPr lang="en-US" sz="2200" i="1" dirty="0" err="1"/>
              <a:t>juni</a:t>
            </a:r>
            <a:r>
              <a:rPr lang="en-US" sz="2200" i="1" dirty="0"/>
              <a:t> </a:t>
            </a:r>
            <a:r>
              <a:rPr lang="en-US" sz="2200" i="1" dirty="0" err="1"/>
              <a:t>zelfstandig</a:t>
            </a:r>
            <a:r>
              <a:rPr lang="en-US" sz="2200" i="1" dirty="0"/>
              <a:t> de </a:t>
            </a:r>
            <a:r>
              <a:rPr lang="en-US" sz="2200" i="1" dirty="0" err="1"/>
              <a:t>paarden</a:t>
            </a:r>
            <a:r>
              <a:rPr lang="en-US" sz="2200" i="1" dirty="0"/>
              <a:t> op </a:t>
            </a:r>
            <a:r>
              <a:rPr lang="en-US" sz="2200" i="1" dirty="0" err="1"/>
              <a:t>zorgboerderij</a:t>
            </a:r>
            <a:r>
              <a:rPr lang="en-US" sz="2200" i="1" dirty="0"/>
              <a:t> </a:t>
            </a:r>
            <a:r>
              <a:rPr lang="en-US" sz="2200" i="1" dirty="0" err="1"/>
              <a:t>Kardinge</a:t>
            </a:r>
            <a:r>
              <a:rPr lang="en-US" sz="2200" i="1" dirty="0"/>
              <a:t>.</a:t>
            </a:r>
          </a:p>
          <a:p>
            <a:pPr marL="0" indent="0">
              <a:spcBef>
                <a:spcPts val="0"/>
              </a:spcBef>
              <a:buNone/>
            </a:pPr>
            <a:endParaRPr lang="nl-NL" sz="2200" dirty="0"/>
          </a:p>
          <a:p>
            <a:pPr>
              <a:spcBef>
                <a:spcPts val="0"/>
              </a:spcBef>
            </a:pPr>
            <a:r>
              <a:rPr lang="nl-NL" sz="2200" dirty="0"/>
              <a:t>Formuleer het doel alsof het al behaald is.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Formuleer het doel positief.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Gebruik actiegerichte werkwoorden zoals fietsen, lopen, eten, koken, hulp vragen etc.</a:t>
            </a:r>
          </a:p>
          <a:p>
            <a:pPr>
              <a:spcBef>
                <a:spcPts val="0"/>
              </a:spcBef>
            </a:pPr>
            <a:r>
              <a:rPr lang="nl-NL" sz="2200" dirty="0"/>
              <a:t>Gebruik geen woorden als willen/kunnen/gaan doen </a:t>
            </a:r>
            <a:r>
              <a:rPr lang="nl-NL" sz="2200" dirty="0">
                <a:sym typeface="Wingdings" panose="05000000000000000000" pitchFamily="2" charset="2"/>
              </a:rPr>
              <a:t> zijn niet meetbaar.</a:t>
            </a:r>
          </a:p>
          <a:p>
            <a:pPr>
              <a:spcBef>
                <a:spcPts val="0"/>
              </a:spcBef>
            </a:pPr>
            <a:r>
              <a:rPr lang="nl-NL" sz="2200" dirty="0">
                <a:sym typeface="Wingdings" panose="05000000000000000000" pitchFamily="2" charset="2"/>
              </a:rPr>
              <a:t>Gebruik geen woorden als beter/vaker/minder, maar wees zo specifiek mogelijk.</a:t>
            </a:r>
            <a:endParaRPr lang="nl-NL" sz="2200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C3C0D90E-074A-4F52-9B11-B52BEF4BCBE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2624479"/>
            <a:ext cx="812427" cy="812427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Block Arc 32">
            <a:extLst>
              <a:ext uri="{FF2B5EF4-FFF2-40B4-BE49-F238E27FC236}">
                <a16:creationId xmlns:a16="http://schemas.microsoft.com/office/drawing/2014/main" id="{CABBD4C1-E6F8-46F6-8152-A8A97490BF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8912417" y="1218531"/>
            <a:ext cx="2387600" cy="2387600"/>
          </a:xfrm>
          <a:prstGeom prst="blockArc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3BA5EF5-1FE9-4BF9-83BB-269BCDDF61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0"/>
            <a:ext cx="2315251" cy="1550992"/>
          </a:xfrm>
          <a:custGeom>
            <a:avLst/>
            <a:gdLst>
              <a:gd name="connsiteX0" fmla="*/ 0 w 2315251"/>
              <a:gd name="connsiteY0" fmla="*/ 0 h 1550992"/>
              <a:gd name="connsiteX1" fmla="*/ 138700 w 2315251"/>
              <a:gd name="connsiteY1" fmla="*/ 0 h 1550992"/>
              <a:gd name="connsiteX2" fmla="*/ 138700 w 2315251"/>
              <a:gd name="connsiteY2" fmla="*/ 1361400 h 1550992"/>
              <a:gd name="connsiteX3" fmla="*/ 2107387 w 2315251"/>
              <a:gd name="connsiteY3" fmla="*/ 222673 h 1550992"/>
              <a:gd name="connsiteX4" fmla="*/ 1722420 w 2315251"/>
              <a:gd name="connsiteY4" fmla="*/ 0 h 1550992"/>
              <a:gd name="connsiteX5" fmla="*/ 1999436 w 2315251"/>
              <a:gd name="connsiteY5" fmla="*/ 0 h 1550992"/>
              <a:gd name="connsiteX6" fmla="*/ 2280549 w 2315251"/>
              <a:gd name="connsiteY6" fmla="*/ 162605 h 1550992"/>
              <a:gd name="connsiteX7" fmla="*/ 2305953 w 2315251"/>
              <a:gd name="connsiteY7" fmla="*/ 257336 h 1550992"/>
              <a:gd name="connsiteX8" fmla="*/ 2280549 w 2315251"/>
              <a:gd name="connsiteY8" fmla="*/ 282740 h 1550992"/>
              <a:gd name="connsiteX9" fmla="*/ 104026 w 2315251"/>
              <a:gd name="connsiteY9" fmla="*/ 1541710 h 1550992"/>
              <a:gd name="connsiteX10" fmla="*/ 69351 w 2315251"/>
              <a:gd name="connsiteY10" fmla="*/ 1550992 h 1550992"/>
              <a:gd name="connsiteX11" fmla="*/ 0 w 2315251"/>
              <a:gd name="connsiteY11" fmla="*/ 1481643 h 15509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15251" h="1550992">
                <a:moveTo>
                  <a:pt x="0" y="0"/>
                </a:moveTo>
                <a:lnTo>
                  <a:pt x="138700" y="0"/>
                </a:lnTo>
                <a:lnTo>
                  <a:pt x="138700" y="1361400"/>
                </a:lnTo>
                <a:lnTo>
                  <a:pt x="2107387" y="222673"/>
                </a:lnTo>
                <a:lnTo>
                  <a:pt x="1722420" y="0"/>
                </a:lnTo>
                <a:lnTo>
                  <a:pt x="1999436" y="0"/>
                </a:lnTo>
                <a:lnTo>
                  <a:pt x="2280549" y="162605"/>
                </a:lnTo>
                <a:cubicBezTo>
                  <a:pt x="2313720" y="181745"/>
                  <a:pt x="2325104" y="224155"/>
                  <a:pt x="2305953" y="257336"/>
                </a:cubicBezTo>
                <a:cubicBezTo>
                  <a:pt x="2299872" y="267889"/>
                  <a:pt x="2291101" y="276648"/>
                  <a:pt x="2280549" y="282740"/>
                </a:cubicBezTo>
                <a:lnTo>
                  <a:pt x="104026" y="1541710"/>
                </a:lnTo>
                <a:cubicBezTo>
                  <a:pt x="93484" y="1547802"/>
                  <a:pt x="81523" y="1551003"/>
                  <a:pt x="69351" y="1550992"/>
                </a:cubicBezTo>
                <a:cubicBezTo>
                  <a:pt x="31049" y="1550992"/>
                  <a:pt x="0" y="1519944"/>
                  <a:pt x="0" y="1481643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dirty="0"/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4B3BCACB-5880-460B-9606-8C433A9AF9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724638" y="1331572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88853921-7BC9-4BDE-ACAB-133C683C82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005550" y="4112081"/>
            <a:ext cx="1186451" cy="1771650"/>
          </a:xfrm>
          <a:custGeom>
            <a:avLst/>
            <a:gdLst>
              <a:gd name="connsiteX0" fmla="*/ 61913 w 1186451"/>
              <a:gd name="connsiteY0" fmla="*/ 0 h 1771650"/>
              <a:gd name="connsiteX1" fmla="*/ 1186451 w 1186451"/>
              <a:gd name="connsiteY1" fmla="*/ 0 h 1771650"/>
              <a:gd name="connsiteX2" fmla="*/ 1186451 w 1186451"/>
              <a:gd name="connsiteY2" fmla="*/ 123825 h 1771650"/>
              <a:gd name="connsiteX3" fmla="*/ 123825 w 1186451"/>
              <a:gd name="connsiteY3" fmla="*/ 123825 h 1771650"/>
              <a:gd name="connsiteX4" fmla="*/ 123825 w 1186451"/>
              <a:gd name="connsiteY4" fmla="*/ 1647825 h 1771650"/>
              <a:gd name="connsiteX5" fmla="*/ 1186451 w 1186451"/>
              <a:gd name="connsiteY5" fmla="*/ 1647825 h 1771650"/>
              <a:gd name="connsiteX6" fmla="*/ 1186451 w 1186451"/>
              <a:gd name="connsiteY6" fmla="*/ 1771650 h 1771650"/>
              <a:gd name="connsiteX7" fmla="*/ 61913 w 1186451"/>
              <a:gd name="connsiteY7" fmla="*/ 1771650 h 1771650"/>
              <a:gd name="connsiteX8" fmla="*/ 0 w 1186451"/>
              <a:gd name="connsiteY8" fmla="*/ 1709738 h 1771650"/>
              <a:gd name="connsiteX9" fmla="*/ 0 w 1186451"/>
              <a:gd name="connsiteY9" fmla="*/ 61913 h 1771650"/>
              <a:gd name="connsiteX10" fmla="*/ 61913 w 1186451"/>
              <a:gd name="connsiteY10" fmla="*/ 0 h 1771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6451" h="1771650">
                <a:moveTo>
                  <a:pt x="61913" y="0"/>
                </a:moveTo>
                <a:lnTo>
                  <a:pt x="1186451" y="0"/>
                </a:lnTo>
                <a:lnTo>
                  <a:pt x="1186451" y="123825"/>
                </a:lnTo>
                <a:lnTo>
                  <a:pt x="123825" y="123825"/>
                </a:lnTo>
                <a:lnTo>
                  <a:pt x="123825" y="1647825"/>
                </a:lnTo>
                <a:lnTo>
                  <a:pt x="1186451" y="1647825"/>
                </a:lnTo>
                <a:lnTo>
                  <a:pt x="1186451" y="1771650"/>
                </a:lnTo>
                <a:lnTo>
                  <a:pt x="61913" y="1771650"/>
                </a:lnTo>
                <a:cubicBezTo>
                  <a:pt x="27719" y="1771650"/>
                  <a:pt x="0" y="1743932"/>
                  <a:pt x="0" y="1709738"/>
                </a:cubicBez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41" name="Arc 40">
            <a:extLst>
              <a:ext uri="{FF2B5EF4-FFF2-40B4-BE49-F238E27FC236}">
                <a16:creationId xmlns:a16="http://schemas.microsoft.com/office/drawing/2014/main" id="{09192968-3AE7-4470-A61C-97294BB927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992895">
            <a:off x="6086940" y="4145122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3AB72E55-43E4-4356-BFE8-E2102CB0B5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21310" y="4962670"/>
            <a:ext cx="2643352" cy="1895331"/>
          </a:xfrm>
          <a:custGeom>
            <a:avLst/>
            <a:gdLst>
              <a:gd name="connsiteX0" fmla="*/ 1321676 w 2643352"/>
              <a:gd name="connsiteY0" fmla="*/ 0 h 1895331"/>
              <a:gd name="connsiteX1" fmla="*/ 2643352 w 2643352"/>
              <a:gd name="connsiteY1" fmla="*/ 1321676 h 1895331"/>
              <a:gd name="connsiteX2" fmla="*/ 2539488 w 2643352"/>
              <a:gd name="connsiteY2" fmla="*/ 1836132 h 1895331"/>
              <a:gd name="connsiteX3" fmla="*/ 2510970 w 2643352"/>
              <a:gd name="connsiteY3" fmla="*/ 1895331 h 1895331"/>
              <a:gd name="connsiteX4" fmla="*/ 132382 w 2643352"/>
              <a:gd name="connsiteY4" fmla="*/ 1895331 h 1895331"/>
              <a:gd name="connsiteX5" fmla="*/ 103864 w 2643352"/>
              <a:gd name="connsiteY5" fmla="*/ 1836132 h 1895331"/>
              <a:gd name="connsiteX6" fmla="*/ 0 w 2643352"/>
              <a:gd name="connsiteY6" fmla="*/ 1321676 h 1895331"/>
              <a:gd name="connsiteX7" fmla="*/ 1321676 w 2643352"/>
              <a:gd name="connsiteY7" fmla="*/ 0 h 1895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643352" h="1895331">
                <a:moveTo>
                  <a:pt x="1321676" y="0"/>
                </a:moveTo>
                <a:cubicBezTo>
                  <a:pt x="2051617" y="0"/>
                  <a:pt x="2643352" y="591735"/>
                  <a:pt x="2643352" y="1321676"/>
                </a:cubicBezTo>
                <a:cubicBezTo>
                  <a:pt x="2643352" y="1504161"/>
                  <a:pt x="2606369" y="1678009"/>
                  <a:pt x="2539488" y="1836132"/>
                </a:cubicBezTo>
                <a:lnTo>
                  <a:pt x="2510970" y="1895331"/>
                </a:lnTo>
                <a:lnTo>
                  <a:pt x="132382" y="1895331"/>
                </a:lnTo>
                <a:lnTo>
                  <a:pt x="103864" y="1836132"/>
                </a:lnTo>
                <a:cubicBezTo>
                  <a:pt x="36984" y="1678009"/>
                  <a:pt x="0" y="1504161"/>
                  <a:pt x="0" y="1321676"/>
                </a:cubicBezTo>
                <a:cubicBezTo>
                  <a:pt x="0" y="591735"/>
                  <a:pt x="591735" y="0"/>
                  <a:pt x="1321676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0587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A8F61CC-89C8-472A-840F-4A04C5D7A0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2937" y="1981445"/>
            <a:ext cx="5130798" cy="2750419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60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Zelf</a:t>
            </a:r>
            <a:r>
              <a:rPr lang="en-US" sz="60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60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een</a:t>
            </a:r>
            <a:r>
              <a:rPr lang="en-US" sz="60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SMART </a:t>
            </a:r>
            <a:r>
              <a:rPr lang="en-US" sz="60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doel</a:t>
            </a:r>
            <a:r>
              <a:rPr lang="en-US" sz="6000" kern="1200" dirty="0">
                <a:solidFill>
                  <a:srgbClr val="FFFFFF"/>
                </a:solidFill>
                <a:latin typeface="Britannic Bold" panose="020B0903060703020204" pitchFamily="34" charset="0"/>
              </a:rPr>
              <a:t> </a:t>
            </a:r>
            <a:r>
              <a:rPr lang="en-US" sz="6000" kern="1200" dirty="0" err="1">
                <a:solidFill>
                  <a:srgbClr val="FFFFFF"/>
                </a:solidFill>
                <a:latin typeface="Britannic Bold" panose="020B0903060703020204" pitchFamily="34" charset="0"/>
              </a:rPr>
              <a:t>maken</a:t>
            </a:r>
            <a:endParaRPr lang="en-US" sz="6000" kern="1200" dirty="0">
              <a:solidFill>
                <a:srgbClr val="FFFFFF"/>
              </a:solidFill>
              <a:latin typeface="Britannic Bold" panose="020B0903060703020204" pitchFamily="34" charset="0"/>
            </a:endParaRPr>
          </a:p>
        </p:txBody>
      </p:sp>
      <p:graphicFrame>
        <p:nvGraphicFramePr>
          <p:cNvPr id="5" name="Tijdelijke aanduiding voor inhoud 3">
            <a:extLst>
              <a:ext uri="{FF2B5EF4-FFF2-40B4-BE49-F238E27FC236}">
                <a16:creationId xmlns:a16="http://schemas.microsoft.com/office/drawing/2014/main" id="{D330A61D-02D1-46A1-8DFF-73A05B61B83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9560471"/>
              </p:ext>
            </p:extLst>
          </p:nvPr>
        </p:nvGraphicFramePr>
        <p:xfrm>
          <a:off x="643467" y="1538575"/>
          <a:ext cx="5452533" cy="3780852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2203977">
                  <a:extLst>
                    <a:ext uri="{9D8B030D-6E8A-4147-A177-3AD203B41FA5}">
                      <a16:colId xmlns:a16="http://schemas.microsoft.com/office/drawing/2014/main" val="3888722900"/>
                    </a:ext>
                  </a:extLst>
                </a:gridCol>
                <a:gridCol w="3248556">
                  <a:extLst>
                    <a:ext uri="{9D8B030D-6E8A-4147-A177-3AD203B41FA5}">
                      <a16:colId xmlns:a16="http://schemas.microsoft.com/office/drawing/2014/main" val="742476008"/>
                    </a:ext>
                  </a:extLst>
                </a:gridCol>
              </a:tblGrid>
              <a:tr h="791883">
                <a:tc>
                  <a:txBody>
                    <a:bodyPr/>
                    <a:lstStyle/>
                    <a:p>
                      <a:r>
                        <a:rPr lang="nl-NL" sz="2100"/>
                        <a:t>Onderdeel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Wat wordt ermee bedoeld?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1333226116"/>
                  </a:ext>
                </a:extLst>
              </a:tr>
              <a:tr h="468401">
                <a:tc>
                  <a:txBody>
                    <a:bodyPr/>
                    <a:lstStyle/>
                    <a:p>
                      <a:r>
                        <a:rPr lang="nl-NL" sz="2100"/>
                        <a:t>Specifiek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Wie, wat, waar?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4026298928"/>
                  </a:ext>
                </a:extLst>
              </a:tr>
              <a:tr h="468401">
                <a:tc>
                  <a:txBody>
                    <a:bodyPr/>
                    <a:lstStyle/>
                    <a:p>
                      <a:r>
                        <a:rPr lang="nl-NL" sz="2100"/>
                        <a:t>Meetbaar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Wat is het eindresultaat?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507757415"/>
                  </a:ext>
                </a:extLst>
              </a:tr>
              <a:tr h="791883">
                <a:tc>
                  <a:txBody>
                    <a:bodyPr/>
                    <a:lstStyle/>
                    <a:p>
                      <a:r>
                        <a:rPr lang="nl-NL" sz="2100"/>
                        <a:t>Acceptabel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Waarom sluit het aan bij de cliënt en instelling?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1334372900"/>
                  </a:ext>
                </a:extLst>
              </a:tr>
              <a:tr h="791883">
                <a:tc>
                  <a:txBody>
                    <a:bodyPr/>
                    <a:lstStyle/>
                    <a:p>
                      <a:r>
                        <a:rPr lang="nl-NL" sz="2100"/>
                        <a:t>Realistisch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Waarom is het haalbaar voor de cliënt?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1519896434"/>
                  </a:ext>
                </a:extLst>
              </a:tr>
              <a:tr h="468401">
                <a:tc>
                  <a:txBody>
                    <a:bodyPr/>
                    <a:lstStyle/>
                    <a:p>
                      <a:r>
                        <a:rPr lang="nl-NL" sz="2100"/>
                        <a:t>Tijdsgebonden </a:t>
                      </a:r>
                    </a:p>
                  </a:txBody>
                  <a:tcPr marL="106100" marR="106100" marT="53050" marB="53050"/>
                </a:tc>
                <a:tc>
                  <a:txBody>
                    <a:bodyPr/>
                    <a:lstStyle/>
                    <a:p>
                      <a:r>
                        <a:rPr lang="nl-NL" sz="2100"/>
                        <a:t>Datum/tijdsduur?</a:t>
                      </a:r>
                    </a:p>
                  </a:txBody>
                  <a:tcPr marL="106100" marR="106100" marT="53050" marB="53050"/>
                </a:tc>
                <a:extLst>
                  <a:ext uri="{0D108BD9-81ED-4DB2-BD59-A6C34878D82A}">
                    <a16:rowId xmlns:a16="http://schemas.microsoft.com/office/drawing/2014/main" val="2857065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12211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E6EAA763-59E0-40AD-A25C-2A30ACB64A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4962" y="479493"/>
            <a:ext cx="5458838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Quiz</a:t>
            </a:r>
            <a:r>
              <a:rPr lang="nl-NL" dirty="0"/>
              <a:t>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927B985B-9290-4927-A57E-DC6801EE4F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03182" y="955437"/>
            <a:ext cx="4777381" cy="4777381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0A76658-76F8-4105-ACAF-17EA691175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5487" y="1984443"/>
            <a:ext cx="5718313" cy="4192520"/>
          </a:xfrm>
        </p:spPr>
        <p:txBody>
          <a:bodyPr>
            <a:normAutofit/>
          </a:bodyPr>
          <a:lstStyle/>
          <a:p>
            <a:r>
              <a:rPr lang="nl-NL" sz="2600" dirty="0"/>
              <a:t>Straks doen we een quiz over alle stof van vandaag.</a:t>
            </a:r>
          </a:p>
          <a:p>
            <a:r>
              <a:rPr lang="nl-NL" sz="2600" dirty="0"/>
              <a:t>Ter voorbereiding heb je nu de tijd om uit je boek ‘Methodiek en begeleiden voor maatschappelijke zorg’ paragraaf 1.1, 1.2 en 1.3 te lezen.</a:t>
            </a:r>
          </a:p>
          <a:p>
            <a:r>
              <a:rPr lang="nl-NL" sz="2600" dirty="0"/>
              <a:t>Ga naar: </a:t>
            </a:r>
            <a:r>
              <a:rPr lang="nl-NL" sz="2600" dirty="0">
                <a:hlinkClick r:id="rId4"/>
              </a:rPr>
              <a:t>https://b.socrative.com/login/student/</a:t>
            </a:r>
            <a:endParaRPr lang="nl-NL" sz="2600" dirty="0"/>
          </a:p>
          <a:p>
            <a:r>
              <a:rPr lang="nl-NL" sz="2600" dirty="0"/>
              <a:t>Room name: margrietevers</a:t>
            </a:r>
          </a:p>
        </p:txBody>
      </p:sp>
    </p:spTree>
    <p:extLst>
      <p:ext uri="{BB962C8B-B14F-4D97-AF65-F5344CB8AC3E}">
        <p14:creationId xmlns:p14="http://schemas.microsoft.com/office/powerpoint/2010/main" val="1826114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9" name="Rectangle 28">
            <a:extLst>
              <a:ext uri="{FF2B5EF4-FFF2-40B4-BE49-F238E27FC236}">
                <a16:creationId xmlns:a16="http://schemas.microsoft.com/office/drawing/2014/main" id="{77C59BEC-C4CC-4741-B975-08C543178D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72DEF309-605D-4117-9340-6D589B6C3A3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3986173" flipV="1">
            <a:off x="3930947" y="651615"/>
            <a:ext cx="4083433" cy="4083433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B53B3B7B-84F7-4037-8253-64AFA38799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599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Lesdoelen checken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119CC52E-112D-4CE8-A1F3-EBA5ADC187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5393361" cy="4351338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maken kennis met de docent d.m.v. vragen stellen.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stellen elkaar voor en komen iets nieuws te weten over een klasgenoot.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stellen verduidelijkende vragen wanneer hen iets niet duidelijk is.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hebben een globaal beeld van de periode en de eindopdracht.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benoemen de verschillende onderdelen van de methodische cyclus.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benoemen waar de letters van SMART voor staan.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1800" dirty="0"/>
              <a:t>De studenten formuleren een correct SMART doel.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A7B99495-F43F-4D80-A44F-2CB4764EB9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677008" y="5228027"/>
            <a:ext cx="1107241" cy="10772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7419BD1E-750A-48DD-86E4-1B9959F1DB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109962" y="1929820"/>
            <a:ext cx="4221597" cy="4221597"/>
          </a:xfrm>
          <a:custGeom>
            <a:avLst/>
            <a:gdLst/>
            <a:ahLst/>
            <a:cxnLst/>
            <a:rect l="l" t="t" r="r" b="b"/>
            <a:pathLst>
              <a:path w="4221597" h="4303912">
                <a:moveTo>
                  <a:pt x="126986" y="0"/>
                </a:moveTo>
                <a:lnTo>
                  <a:pt x="4094611" y="0"/>
                </a:lnTo>
                <a:cubicBezTo>
                  <a:pt x="4164743" y="0"/>
                  <a:pt x="4221597" y="56854"/>
                  <a:pt x="4221597" y="126986"/>
                </a:cubicBezTo>
                <a:lnTo>
                  <a:pt x="4221597" y="4176926"/>
                </a:lnTo>
                <a:cubicBezTo>
                  <a:pt x="4221597" y="4247058"/>
                  <a:pt x="4164743" y="4303912"/>
                  <a:pt x="4094611" y="4303912"/>
                </a:cubicBezTo>
                <a:lnTo>
                  <a:pt x="126986" y="4303912"/>
                </a:lnTo>
                <a:cubicBezTo>
                  <a:pt x="56854" y="4303912"/>
                  <a:pt x="0" y="4247058"/>
                  <a:pt x="0" y="4176926"/>
                </a:cubicBezTo>
                <a:lnTo>
                  <a:pt x="0" y="126986"/>
                </a:lnTo>
                <a:cubicBezTo>
                  <a:pt x="0" y="56854"/>
                  <a:pt x="56854" y="0"/>
                  <a:pt x="12698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91260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5555856-9970-4BC3-9AA9-6A917F53AF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421721" cy="6858000"/>
          </a:xfrm>
          <a:prstGeom prst="rect">
            <a:avLst/>
          </a:prstGeom>
          <a:gradFill>
            <a:gsLst>
              <a:gs pos="0">
                <a:schemeClr val="accent1"/>
              </a:gs>
              <a:gs pos="25000">
                <a:schemeClr val="accent1"/>
              </a:gs>
              <a:gs pos="94000">
                <a:schemeClr val="accent5"/>
              </a:gs>
              <a:gs pos="100000">
                <a:schemeClr val="accent5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F487851-BFAF-46D8-A1ED-50CAD6E46F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B2318C0-635B-471E-B3ED-66047B5D56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90662" y="4267832"/>
            <a:ext cx="4805996" cy="1297115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kern="1200" dirty="0">
                <a:solidFill>
                  <a:srgbClr val="000000"/>
                </a:solidFill>
                <a:latin typeface="Britannic Bold" panose="020B0903060703020204" pitchFamily="34" charset="0"/>
              </a:rPr>
              <a:t>Tips &amp; feedback</a:t>
            </a:r>
          </a:p>
        </p:txBody>
      </p:sp>
      <p:sp>
        <p:nvSpPr>
          <p:cNvPr id="14" name="Freeform 50">
            <a:extLst>
              <a:ext uri="{FF2B5EF4-FFF2-40B4-BE49-F238E27FC236}">
                <a16:creationId xmlns:a16="http://schemas.microsoft.com/office/drawing/2014/main" id="{13722DD7-BA73-4776-93A3-94491FEF7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1"/>
                </a:gs>
                <a:gs pos="23000">
                  <a:schemeClr val="accent1"/>
                </a:gs>
                <a:gs pos="83000">
                  <a:schemeClr val="accent5"/>
                </a:gs>
                <a:gs pos="100000">
                  <a:schemeClr val="accent5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DD0D7956-56AB-4703-901E-11C1D673BFD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340470" y="1815320"/>
            <a:ext cx="4141760" cy="4141760"/>
          </a:xfrm>
          <a:custGeom>
            <a:avLst/>
            <a:gdLst/>
            <a:ahLst/>
            <a:cxnLst/>
            <a:rect l="l" t="t" r="r" b="b"/>
            <a:pathLst>
              <a:path w="4141760" h="4377846">
                <a:moveTo>
                  <a:pt x="0" y="0"/>
                </a:moveTo>
                <a:lnTo>
                  <a:pt x="4141760" y="0"/>
                </a:lnTo>
                <a:lnTo>
                  <a:pt x="4141760" y="4377846"/>
                </a:lnTo>
                <a:lnTo>
                  <a:pt x="0" y="437784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7646852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Rectangle 41">
            <a:extLst>
              <a:ext uri="{FF2B5EF4-FFF2-40B4-BE49-F238E27FC236}">
                <a16:creationId xmlns:a16="http://schemas.microsoft.com/office/drawing/2014/main" id="{0EA0C3AC-2A72-484B-B07D-F2CC519F12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986477EF-3991-4D07-9F11-9E887C340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V="1">
            <a:off x="0" y="4672012"/>
            <a:ext cx="12192000" cy="2185988"/>
          </a:xfrm>
          <a:custGeom>
            <a:avLst/>
            <a:gdLst/>
            <a:ahLst/>
            <a:cxnLst/>
            <a:rect l="0" t="0" r="r" b="b"/>
            <a:pathLst>
              <a:path w="5760" h="1377">
                <a:moveTo>
                  <a:pt x="5760" y="0"/>
                </a:moveTo>
                <a:lnTo>
                  <a:pt x="0" y="0"/>
                </a:lnTo>
                <a:lnTo>
                  <a:pt x="0" y="1189"/>
                </a:lnTo>
                <a:lnTo>
                  <a:pt x="943" y="1189"/>
                </a:lnTo>
                <a:lnTo>
                  <a:pt x="1123" y="1369"/>
                </a:lnTo>
                <a:lnTo>
                  <a:pt x="1123" y="1369"/>
                </a:lnTo>
                <a:lnTo>
                  <a:pt x="1127" y="1371"/>
                </a:lnTo>
                <a:lnTo>
                  <a:pt x="1133" y="1374"/>
                </a:lnTo>
                <a:lnTo>
                  <a:pt x="1139" y="1377"/>
                </a:lnTo>
                <a:lnTo>
                  <a:pt x="1144" y="1377"/>
                </a:lnTo>
                <a:lnTo>
                  <a:pt x="1150" y="1377"/>
                </a:lnTo>
                <a:lnTo>
                  <a:pt x="1155" y="1374"/>
                </a:lnTo>
                <a:lnTo>
                  <a:pt x="1161" y="1371"/>
                </a:lnTo>
                <a:lnTo>
                  <a:pt x="1165" y="1369"/>
                </a:lnTo>
                <a:lnTo>
                  <a:pt x="1345" y="1189"/>
                </a:lnTo>
                <a:lnTo>
                  <a:pt x="5760" y="1189"/>
                </a:lnTo>
                <a:lnTo>
                  <a:pt x="5760" y="0"/>
                </a:lnTo>
                <a:close/>
              </a:path>
            </a:pathLst>
          </a:custGeom>
          <a:solidFill>
            <a:schemeClr val="tx1">
              <a:lumMod val="85000"/>
              <a:lumOff val="15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:p14="http://schemas.microsoft.com/office/powerpoint/2010/main" xmlns:a16="http://schemas.microsoft.com/office/drawing/2014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D56DD32-E8C2-404A-896C-4F466F2B62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00" y="5270243"/>
            <a:ext cx="10571998" cy="970450"/>
          </a:xfrm>
        </p:spPr>
        <p:txBody>
          <a:bodyPr>
            <a:normAutofit/>
          </a:bodyPr>
          <a:lstStyle/>
          <a:p>
            <a:r>
              <a:rPr lang="nl-NL">
                <a:solidFill>
                  <a:schemeClr val="bg1"/>
                </a:solidFill>
                <a:latin typeface="Britannic Bold" panose="020B0903060703020204" pitchFamily="34" charset="0"/>
              </a:rPr>
              <a:t>Lesplanning </a:t>
            </a:r>
          </a:p>
        </p:txBody>
      </p:sp>
      <p:sp>
        <p:nvSpPr>
          <p:cNvPr id="46" name="Rounded Rectangle 17">
            <a:extLst>
              <a:ext uri="{FF2B5EF4-FFF2-40B4-BE49-F238E27FC236}">
                <a16:creationId xmlns:a16="http://schemas.microsoft.com/office/drawing/2014/main" id="{A23F8109-B0C1-4D0F-A1B4-C89C9AD7048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0414" y="995376"/>
            <a:ext cx="3217333" cy="3096358"/>
          </a:xfrm>
          <a:prstGeom prst="roundRect">
            <a:avLst>
              <a:gd name="adj" fmla="val 3513"/>
            </a:avLst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7" name="Graphic 18">
            <a:extLst>
              <a:ext uri="{FF2B5EF4-FFF2-40B4-BE49-F238E27FC236}">
                <a16:creationId xmlns:a16="http://schemas.microsoft.com/office/drawing/2014/main" id="{0714A621-D038-43E1-ACF4-0B506B61EC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39500" y="1223976"/>
            <a:ext cx="2639159" cy="2639159"/>
          </a:xfrm>
          <a:prstGeom prst="rect">
            <a:avLst/>
          </a:prstGeom>
        </p:spPr>
      </p:pic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237DB092-A0F0-47AF-AC6E-F54C15A9ED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4294" y="995376"/>
            <a:ext cx="6718991" cy="3217334"/>
          </a:xfrm>
          <a:effectLst/>
        </p:spPr>
        <p:txBody>
          <a:bodyPr anchor="ctr">
            <a:normAutofit lnSpcReduction="10000"/>
          </a:bodyPr>
          <a:lstStyle/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Lesdoelen bespreken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Planning van de periode doornemen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Eindopdracht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Herhalen methodische cyclus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Herhalen methodisch handelen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Herhalen SMART doelen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Quiz 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Checken lesdoelen</a:t>
            </a:r>
          </a:p>
          <a:p>
            <a:pPr>
              <a:spcBef>
                <a:spcPts val="0"/>
              </a:spcBef>
              <a:spcAft>
                <a:spcPts val="600"/>
              </a:spcAft>
            </a:pPr>
            <a:r>
              <a:rPr lang="nl-NL" sz="2200" dirty="0"/>
              <a:t>Tips &amp; feedback</a:t>
            </a:r>
          </a:p>
        </p:txBody>
      </p:sp>
      <p:sp>
        <p:nvSpPr>
          <p:cNvPr id="48" name="Title 3">
            <a:extLst>
              <a:ext uri="{FF2B5EF4-FFF2-40B4-BE49-F238E27FC236}">
                <a16:creationId xmlns:a16="http://schemas.microsoft.com/office/drawing/2014/main" id="{EDA40B90-E281-4108-8CC2-959D5F9507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10000" y="5154307"/>
            <a:ext cx="10571998" cy="970450"/>
          </a:xfrm>
          <a:prstGeom prst="rect">
            <a:avLst/>
          </a:prstGeom>
          <a:effectLst>
            <a:outerShdw blurRad="50800" dir="14400000">
              <a:srgbClr val="000000">
                <a:alpha val="60000"/>
              </a:srgbClr>
            </a:outerShdw>
          </a:effectLst>
        </p:spPr>
        <p:txBody>
          <a:bodyPr vert="horz" lIns="91440" tIns="45720" rIns="91440" bIns="45720" rtlCol="0" anchor="b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000" b="1" kern="1200">
                <a:solidFill>
                  <a:srgbClr val="FEFEFE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8793665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8" name="Rectangle 77">
            <a:extLst>
              <a:ext uri="{FF2B5EF4-FFF2-40B4-BE49-F238E27FC236}">
                <a16:creationId xmlns:a16="http://schemas.microsoft.com/office/drawing/2014/main" id="{28D31E1B-0407-4223-9642-0B642CBF57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0" name="Group 79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062849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85" name="Rectangle 84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656150"/>
            <a:ext cx="5672667" cy="143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DC19FC9-2474-44CE-9FE2-27E0440499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73940"/>
            <a:ext cx="5052369" cy="1035781"/>
          </a:xfrm>
        </p:spPr>
        <p:txBody>
          <a:bodyPr anchor="ctr">
            <a:normAutofit/>
          </a:bodyPr>
          <a:lstStyle/>
          <a:p>
            <a:r>
              <a:rPr lang="nl-NL" sz="3600">
                <a:latin typeface="Britannic Bold" panose="020B0903060703020204" pitchFamily="34" charset="0"/>
              </a:rPr>
              <a:t>Lesdoelen 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0395AA88-41F2-4DF0-804C-515EB37C8B6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2524721"/>
            <a:ext cx="5198459" cy="3677123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De studenten stellen verduidelijkende vragen wanneer hen iets niet duidelijk is.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De studenten hebben een globaal beeld van de periode en de eindopdracht.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De studenten benoemen de verschillende onderdelen van de methodische cyclus.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De studenten benoemen waar de letters van SMART voor staan.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De studenten formuleren een correct SMART doel.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70E96339-907C-46C3-99AC-31179B6F0E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16299" y="608401"/>
            <a:ext cx="4637502" cy="559344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F88D8B32-0BCE-43EA-B31C-AB5D563C866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930493" y="1347516"/>
            <a:ext cx="4223252" cy="4223252"/>
          </a:xfrm>
          <a:prstGeom prst="rect">
            <a:avLst/>
          </a:prstGeom>
        </p:spPr>
      </p:pic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92240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40110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6" name="Rectangle 68">
            <a:extLst>
              <a:ext uri="{FF2B5EF4-FFF2-40B4-BE49-F238E27FC236}">
                <a16:creationId xmlns:a16="http://schemas.microsoft.com/office/drawing/2014/main" id="{1CD81A2A-6ED4-4EF4-A14C-912D31E148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801988C-DD88-415A-9E22-08E59459F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89410" y="223720"/>
            <a:ext cx="5393361" cy="1325563"/>
          </a:xfrm>
        </p:spPr>
        <p:txBody>
          <a:bodyPr>
            <a:normAutofit/>
          </a:bodyPr>
          <a:lstStyle/>
          <a:p>
            <a:r>
              <a:rPr lang="nl-NL" dirty="0">
                <a:latin typeface="Britannic Bold" panose="020B0903060703020204" pitchFamily="34" charset="0"/>
              </a:rPr>
              <a:t>Eindopdracht </a:t>
            </a:r>
          </a:p>
        </p:txBody>
      </p:sp>
      <p:sp>
        <p:nvSpPr>
          <p:cNvPr id="78" name="Freeform: Shape 70">
            <a:extLst>
              <a:ext uri="{FF2B5EF4-FFF2-40B4-BE49-F238E27FC236}">
                <a16:creationId xmlns:a16="http://schemas.microsoft.com/office/drawing/2014/main" id="{1661932C-CA15-4E17-B115-FAE7CBEE47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5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9B2AE594-AE86-400F-A64D-1F9C61BAF4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3765" y="1470581"/>
            <a:ext cx="6592767" cy="4706382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800" b="1" dirty="0"/>
              <a:t>De opdracht:</a:t>
            </a:r>
            <a:endParaRPr lang="nl-NL" sz="1800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Verdeel de groep in groepjes van ongeveer 4 personen.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Zoek naar een voor jullie onbekende methodiek. Dit kan een methodiek zijn die op jullie BPV toegepast wordt.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nl-NL" sz="1800" dirty="0"/>
              <a:t>Presenteer deze methodiek op een </a:t>
            </a:r>
            <a:r>
              <a:rPr lang="nl-NL" sz="1800" b="1" dirty="0"/>
              <a:t>interactieve en creatieve manier. </a:t>
            </a:r>
            <a:r>
              <a:rPr lang="nl-NL" sz="1800" dirty="0"/>
              <a:t>De presentatie duurt 30 minuten inclusief feedback van de groep.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nl-NL" sz="18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nl-NL" sz="1800" b="1" dirty="0"/>
              <a:t>Verwerk daarin het volgende punten:</a:t>
            </a:r>
            <a:endParaRPr lang="nl-NL" sz="1800" dirty="0"/>
          </a:p>
          <a:p>
            <a:pPr lvl="1"/>
            <a:r>
              <a:rPr lang="nl-NL" sz="1500" dirty="0"/>
              <a:t>Motivatie voor de gekozen doelgroep en methodiek. </a:t>
            </a:r>
          </a:p>
          <a:p>
            <a:pPr lvl="1"/>
            <a:r>
              <a:rPr lang="nl-NL" sz="1500" dirty="0"/>
              <a:t>Wat de methodiek inhoudt en geef hierbij voorbeelden a.d.h.v. een zelfgeschreven casus/casus uit de BPV.</a:t>
            </a:r>
          </a:p>
          <a:p>
            <a:pPr lvl="1"/>
            <a:r>
              <a:rPr lang="nl-NL" sz="1500" dirty="0"/>
              <a:t>Verwerk filmmateriaal.</a:t>
            </a:r>
          </a:p>
          <a:p>
            <a:pPr lvl="1"/>
            <a:r>
              <a:rPr lang="nl-NL" sz="1500" dirty="0"/>
              <a:t>Hoe denken mensen uit de praktijk over de methodiek en hoe komen jullie aan deze informatie (interview met deskundigen/personeel/begeleiders).</a:t>
            </a:r>
          </a:p>
          <a:p>
            <a:pPr lvl="1"/>
            <a:r>
              <a:rPr lang="nl-NL" sz="1500" dirty="0"/>
              <a:t>Zorg voor interactie met de groep.</a:t>
            </a:r>
          </a:p>
          <a:p>
            <a:pPr lvl="1"/>
            <a:r>
              <a:rPr lang="nl-NL" sz="1500" dirty="0"/>
              <a:t>Taakverdeling van de voorbereiding/uitvoering van de presentatie. </a:t>
            </a:r>
          </a:p>
          <a:p>
            <a:pPr lvl="1"/>
            <a:r>
              <a:rPr lang="nl-NL" sz="1500" dirty="0"/>
              <a:t>Feedback op jullie presentatie en de gegeven presentatie door klasgenoten (maximaal 3 minuten).</a:t>
            </a:r>
          </a:p>
        </p:txBody>
      </p:sp>
      <p:sp>
        <p:nvSpPr>
          <p:cNvPr id="80" name="Oval 72">
            <a:extLst>
              <a:ext uri="{FF2B5EF4-FFF2-40B4-BE49-F238E27FC236}">
                <a16:creationId xmlns:a16="http://schemas.microsoft.com/office/drawing/2014/main" id="{8590ADD5-9383-4D3D-9047-3DA2593CC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540822" cy="540822"/>
          </a:xfrm>
          <a:prstGeom prst="ellipse">
            <a:avLst/>
          </a:prstGeom>
          <a:noFill/>
          <a:ln w="1270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Graphic 43">
            <a:extLst>
              <a:ext uri="{FF2B5EF4-FFF2-40B4-BE49-F238E27FC236}">
                <a16:creationId xmlns:a16="http://schemas.microsoft.com/office/drawing/2014/main" id="{BCAC8658-A49E-43D2-ACE6-CB492B00FE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887184" y="1216485"/>
            <a:ext cx="3781051" cy="3781051"/>
          </a:xfrm>
          <a:custGeom>
            <a:avLst/>
            <a:gdLst/>
            <a:ahLst/>
            <a:cxnLst/>
            <a:rect l="l" t="t" r="r" b="b"/>
            <a:pathLst>
              <a:path w="4114800" h="5712488">
                <a:moveTo>
                  <a:pt x="133155" y="0"/>
                </a:moveTo>
                <a:lnTo>
                  <a:pt x="3981645" y="0"/>
                </a:lnTo>
                <a:cubicBezTo>
                  <a:pt x="4055184" y="0"/>
                  <a:pt x="4114800" y="59616"/>
                  <a:pt x="4114800" y="133155"/>
                </a:cubicBezTo>
                <a:lnTo>
                  <a:pt x="4114800" y="5579333"/>
                </a:lnTo>
                <a:cubicBezTo>
                  <a:pt x="4114800" y="5652872"/>
                  <a:pt x="4055184" y="5712488"/>
                  <a:pt x="3981645" y="5712488"/>
                </a:cubicBezTo>
                <a:lnTo>
                  <a:pt x="133155" y="5712488"/>
                </a:lnTo>
                <a:cubicBezTo>
                  <a:pt x="59616" y="5712488"/>
                  <a:pt x="0" y="5652872"/>
                  <a:pt x="0" y="5579333"/>
                </a:cubicBezTo>
                <a:lnTo>
                  <a:pt x="0" y="133155"/>
                </a:lnTo>
                <a:cubicBezTo>
                  <a:pt x="0" y="59616"/>
                  <a:pt x="59616" y="0"/>
                  <a:pt x="133155" y="0"/>
                </a:cubicBezTo>
                <a:close/>
              </a:path>
            </a:pathLst>
          </a:custGeom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DABE3E45-88CF-45D8-8D40-C773324D93F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49CD1692-827B-4C8D-B4A1-134FD04CF4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B91ECDA9-56DC-4270-8F33-01C5637B8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6580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75F47824-961D-465D-84F9-EAE11BC617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83" name="Freeform: Shape 82">
            <a:extLst>
              <a:ext uri="{FF2B5EF4-FFF2-40B4-BE49-F238E27FC236}">
                <a16:creationId xmlns:a16="http://schemas.microsoft.com/office/drawing/2014/main" id="{FEC9DA3E-C1D7-472D-B7C0-F71AE41FBA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9630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1">
            <a:extLst>
              <a:ext uri="{FF2B5EF4-FFF2-40B4-BE49-F238E27FC236}">
                <a16:creationId xmlns:a16="http://schemas.microsoft.com/office/drawing/2014/main" id="{F56F5174-31D9-4DBB-AAB7-A1FD7BDB13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614875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3">
            <a:extLst>
              <a:ext uri="{FF2B5EF4-FFF2-40B4-BE49-F238E27FC236}">
                <a16:creationId xmlns:a16="http://schemas.microsoft.com/office/drawing/2014/main" id="{AE113210-7872-481A-ADE6-3A05CCAF5E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46E807BD-8B69-4A53-9CDB-DB6C6A001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4105" y="802955"/>
            <a:ext cx="4977976" cy="1454051"/>
          </a:xfrm>
        </p:spPr>
        <p:txBody>
          <a:bodyPr>
            <a:normAutofit/>
          </a:bodyPr>
          <a:lstStyle/>
          <a:p>
            <a:r>
              <a:rPr lang="nl-NL">
                <a:solidFill>
                  <a:srgbClr val="000000"/>
                </a:solidFill>
                <a:latin typeface="Britannic Bold" panose="020B0903060703020204" pitchFamily="34" charset="0"/>
              </a:rPr>
              <a:t>Wat is dit..?</a:t>
            </a:r>
          </a:p>
        </p:txBody>
      </p:sp>
      <p:sp>
        <p:nvSpPr>
          <p:cNvPr id="20" name="Freeform 62">
            <a:extLst>
              <a:ext uri="{FF2B5EF4-FFF2-40B4-BE49-F238E27FC236}">
                <a16:creationId xmlns:a16="http://schemas.microsoft.com/office/drawing/2014/main" id="{F9A95BEE-6BB1-4A28-A8E6-A34B2E42EF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738619"/>
            <a:ext cx="5000438" cy="5400962"/>
          </a:xfrm>
          <a:custGeom>
            <a:avLst/>
            <a:gdLst>
              <a:gd name="connsiteX0" fmla="*/ 2299956 w 5000438"/>
              <a:gd name="connsiteY0" fmla="*/ 0 h 5400962"/>
              <a:gd name="connsiteX1" fmla="*/ 5000438 w 5000438"/>
              <a:gd name="connsiteY1" fmla="*/ 2700481 h 5400962"/>
              <a:gd name="connsiteX2" fmla="*/ 2299956 w 5000438"/>
              <a:gd name="connsiteY2" fmla="*/ 5400962 h 5400962"/>
              <a:gd name="connsiteX3" fmla="*/ 60675 w 5000438"/>
              <a:gd name="connsiteY3" fmla="*/ 4210346 h 5400962"/>
              <a:gd name="connsiteX4" fmla="*/ 0 w 5000438"/>
              <a:gd name="connsiteY4" fmla="*/ 4110472 h 5400962"/>
              <a:gd name="connsiteX5" fmla="*/ 0 w 5000438"/>
              <a:gd name="connsiteY5" fmla="*/ 1290491 h 5400962"/>
              <a:gd name="connsiteX6" fmla="*/ 60675 w 5000438"/>
              <a:gd name="connsiteY6" fmla="*/ 1190617 h 5400962"/>
              <a:gd name="connsiteX7" fmla="*/ 2299956 w 5000438"/>
              <a:gd name="connsiteY7" fmla="*/ 0 h 54009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000438" h="5400962">
                <a:moveTo>
                  <a:pt x="2299956" y="0"/>
                </a:moveTo>
                <a:cubicBezTo>
                  <a:pt x="3791390" y="0"/>
                  <a:pt x="5000438" y="1209047"/>
                  <a:pt x="5000438" y="2700481"/>
                </a:cubicBezTo>
                <a:cubicBezTo>
                  <a:pt x="5000438" y="4191915"/>
                  <a:pt x="3791390" y="5400962"/>
                  <a:pt x="2299956" y="5400962"/>
                </a:cubicBezTo>
                <a:cubicBezTo>
                  <a:pt x="1367810" y="5400962"/>
                  <a:pt x="545971" y="4928678"/>
                  <a:pt x="60675" y="4210346"/>
                </a:cubicBezTo>
                <a:lnTo>
                  <a:pt x="0" y="4110472"/>
                </a:lnTo>
                <a:lnTo>
                  <a:pt x="0" y="1290491"/>
                </a:lnTo>
                <a:lnTo>
                  <a:pt x="60675" y="1190617"/>
                </a:lnTo>
                <a:cubicBezTo>
                  <a:pt x="545971" y="472284"/>
                  <a:pt x="1367810" y="0"/>
                  <a:pt x="2299956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81878A93-28D1-4570-BF15-3F2C789523F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/>
          </a:blip>
          <a:srcRect l="42211" t="7164" r="6898" b="25581"/>
          <a:stretch/>
        </p:blipFill>
        <p:spPr>
          <a:xfrm>
            <a:off x="0" y="1235959"/>
            <a:ext cx="5000439" cy="4235254"/>
          </a:xfrm>
          <a:custGeom>
            <a:avLst/>
            <a:gdLst/>
            <a:ahLst/>
            <a:cxnLst/>
            <a:rect l="l" t="t" r="r" b="b"/>
            <a:pathLst>
              <a:path w="4838041" h="5063738">
                <a:moveTo>
                  <a:pt x="2306172" y="0"/>
                </a:moveTo>
                <a:cubicBezTo>
                  <a:pt x="3704485" y="0"/>
                  <a:pt x="4838041" y="1133556"/>
                  <a:pt x="4838041" y="2531869"/>
                </a:cubicBezTo>
                <a:cubicBezTo>
                  <a:pt x="4838041" y="3930182"/>
                  <a:pt x="3704485" y="5063738"/>
                  <a:pt x="2306172" y="5063738"/>
                </a:cubicBezTo>
                <a:cubicBezTo>
                  <a:pt x="1344832" y="5063738"/>
                  <a:pt x="508631" y="4527956"/>
                  <a:pt x="79886" y="3738709"/>
                </a:cubicBezTo>
                <a:lnTo>
                  <a:pt x="0" y="3572876"/>
                </a:lnTo>
                <a:lnTo>
                  <a:pt x="0" y="1490863"/>
                </a:lnTo>
                <a:lnTo>
                  <a:pt x="79886" y="1325030"/>
                </a:lnTo>
                <a:cubicBezTo>
                  <a:pt x="508631" y="535783"/>
                  <a:pt x="1344832" y="0"/>
                  <a:pt x="2306172" y="0"/>
                </a:cubicBezTo>
                <a:close/>
              </a:path>
            </a:pathLst>
          </a:custGeom>
          <a:effectLst>
            <a:softEdge rad="0"/>
          </a:effectLst>
        </p:spPr>
      </p:pic>
      <p:sp>
        <p:nvSpPr>
          <p:cNvPr id="4" name="AutoShape 2" descr="Methodisch handelen - Lesmateriaal - Wikiwijs">
            <a:extLst>
              <a:ext uri="{FF2B5EF4-FFF2-40B4-BE49-F238E27FC236}">
                <a16:creationId xmlns:a16="http://schemas.microsoft.com/office/drawing/2014/main" id="{0907C72E-11E0-4985-8645-498454584509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03790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18">
            <a:extLst>
              <a:ext uri="{FF2B5EF4-FFF2-40B4-BE49-F238E27FC236}">
                <a16:creationId xmlns:a16="http://schemas.microsoft.com/office/drawing/2014/main" id="{B05E4F47-B148-49E0-B472-BBF1493155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69972" y="0"/>
            <a:ext cx="6421721" cy="6858000"/>
          </a:xfrm>
          <a:prstGeom prst="rect">
            <a:avLst/>
          </a:prstGeom>
          <a:gradFill>
            <a:gsLst>
              <a:gs pos="0">
                <a:schemeClr val="accent2"/>
              </a:gs>
              <a:gs pos="25000">
                <a:schemeClr val="accent2"/>
              </a:gs>
              <a:gs pos="94000">
                <a:schemeClr val="accent1"/>
              </a:gs>
              <a:gs pos="100000">
                <a:schemeClr val="accent1"/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20">
            <a:extLst>
              <a:ext uri="{FF2B5EF4-FFF2-40B4-BE49-F238E27FC236}">
                <a16:creationId xmlns:a16="http://schemas.microsoft.com/office/drawing/2014/main" id="{7A2CE8EB-F719-4F84-9E91-F538438CAC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BC604470-155E-417E-A86C-C35D0B0BC4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1340" y="802955"/>
            <a:ext cx="4766330" cy="1454051"/>
          </a:xfrm>
        </p:spPr>
        <p:txBody>
          <a:bodyPr>
            <a:normAutofit/>
          </a:bodyPr>
          <a:lstStyle/>
          <a:p>
            <a:r>
              <a:rPr lang="nl-NL" sz="3600">
                <a:solidFill>
                  <a:srgbClr val="000000"/>
                </a:solidFill>
                <a:latin typeface="Britannic Bold" panose="020B0903060703020204" pitchFamily="34" charset="0"/>
              </a:rPr>
              <a:t>Opfrissen begrippen methodisch handelen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34E4EF1-C943-4A3B-BFDB-F12D24461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4672" y="2421683"/>
            <a:ext cx="4765949" cy="3353476"/>
          </a:xfrm>
        </p:spPr>
        <p:txBody>
          <a:bodyPr anchor="t">
            <a:normAutofit/>
          </a:bodyPr>
          <a:lstStyle/>
          <a:p>
            <a:r>
              <a:rPr lang="nl-NL" sz="2300" dirty="0">
                <a:solidFill>
                  <a:srgbClr val="000000"/>
                </a:solidFill>
              </a:rPr>
              <a:t>Planmatig handelen</a:t>
            </a:r>
          </a:p>
          <a:p>
            <a:r>
              <a:rPr lang="nl-NL" sz="2300" dirty="0">
                <a:solidFill>
                  <a:srgbClr val="000000"/>
                </a:solidFill>
              </a:rPr>
              <a:t>Methodisch handelen</a:t>
            </a:r>
          </a:p>
          <a:p>
            <a:r>
              <a:rPr lang="nl-NL" sz="2300" dirty="0">
                <a:solidFill>
                  <a:srgbClr val="000000"/>
                </a:solidFill>
              </a:rPr>
              <a:t>Systematisch handelen</a:t>
            </a:r>
          </a:p>
          <a:p>
            <a:r>
              <a:rPr lang="nl-NL" sz="2300" dirty="0">
                <a:solidFill>
                  <a:srgbClr val="000000"/>
                </a:solidFill>
              </a:rPr>
              <a:t>Doelgericht handelen</a:t>
            </a:r>
          </a:p>
        </p:txBody>
      </p:sp>
      <p:sp>
        <p:nvSpPr>
          <p:cNvPr id="23" name="Freeform 50">
            <a:extLst>
              <a:ext uri="{FF2B5EF4-FFF2-40B4-BE49-F238E27FC236}">
                <a16:creationId xmlns:a16="http://schemas.microsoft.com/office/drawing/2014/main" id="{684BF3E1-C321-4F38-85CF-FEBBEEC15E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27121" y="581159"/>
            <a:ext cx="5464879" cy="6276841"/>
          </a:xfrm>
          <a:custGeom>
            <a:avLst/>
            <a:gdLst>
              <a:gd name="connsiteX0" fmla="*/ 3299930 w 5464879"/>
              <a:gd name="connsiteY0" fmla="*/ 0 h 6276841"/>
              <a:gd name="connsiteX1" fmla="*/ 5398992 w 5464879"/>
              <a:gd name="connsiteY1" fmla="*/ 753544 h 6276841"/>
              <a:gd name="connsiteX2" fmla="*/ 5464879 w 5464879"/>
              <a:gd name="connsiteY2" fmla="*/ 813426 h 6276841"/>
              <a:gd name="connsiteX3" fmla="*/ 5464879 w 5464879"/>
              <a:gd name="connsiteY3" fmla="*/ 5786434 h 6276841"/>
              <a:gd name="connsiteX4" fmla="*/ 5398992 w 5464879"/>
              <a:gd name="connsiteY4" fmla="*/ 5846317 h 6276841"/>
              <a:gd name="connsiteX5" fmla="*/ 4872873 w 5464879"/>
              <a:gd name="connsiteY5" fmla="*/ 6201577 h 6276841"/>
              <a:gd name="connsiteX6" fmla="*/ 4716632 w 5464879"/>
              <a:gd name="connsiteY6" fmla="*/ 6276841 h 6276841"/>
              <a:gd name="connsiteX7" fmla="*/ 1883227 w 5464879"/>
              <a:gd name="connsiteY7" fmla="*/ 6276841 h 6276841"/>
              <a:gd name="connsiteX8" fmla="*/ 1726987 w 5464879"/>
              <a:gd name="connsiteY8" fmla="*/ 6201577 h 6276841"/>
              <a:gd name="connsiteX9" fmla="*/ 0 w 5464879"/>
              <a:gd name="connsiteY9" fmla="*/ 3299930 h 6276841"/>
              <a:gd name="connsiteX10" fmla="*/ 3299930 w 5464879"/>
              <a:gd name="connsiteY10" fmla="*/ 0 h 62768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464879" h="6276841">
                <a:moveTo>
                  <a:pt x="3299930" y="0"/>
                </a:moveTo>
                <a:cubicBezTo>
                  <a:pt x="4097274" y="0"/>
                  <a:pt x="4828569" y="282789"/>
                  <a:pt x="5398992" y="753544"/>
                </a:cubicBezTo>
                <a:lnTo>
                  <a:pt x="5464879" y="813426"/>
                </a:lnTo>
                <a:lnTo>
                  <a:pt x="5464879" y="5786434"/>
                </a:lnTo>
                <a:lnTo>
                  <a:pt x="5398992" y="5846317"/>
                </a:lnTo>
                <a:cubicBezTo>
                  <a:pt x="5236014" y="5980818"/>
                  <a:pt x="5059904" y="6099975"/>
                  <a:pt x="4872873" y="6201577"/>
                </a:cubicBezTo>
                <a:lnTo>
                  <a:pt x="4716632" y="6276841"/>
                </a:lnTo>
                <a:lnTo>
                  <a:pt x="1883227" y="6276841"/>
                </a:lnTo>
                <a:lnTo>
                  <a:pt x="1726987" y="6201577"/>
                </a:lnTo>
                <a:cubicBezTo>
                  <a:pt x="698316" y="5642769"/>
                  <a:pt x="0" y="4552900"/>
                  <a:pt x="0" y="3299930"/>
                </a:cubicBezTo>
                <a:cubicBezTo>
                  <a:pt x="0" y="1477429"/>
                  <a:pt x="1477429" y="0"/>
                  <a:pt x="3299930" y="0"/>
                </a:cubicBezTo>
                <a:close/>
              </a:path>
            </a:pathLst>
          </a:custGeom>
          <a:solidFill>
            <a:srgbClr val="FFFFFF"/>
          </a:solidFill>
          <a:ln>
            <a:gradFill>
              <a:gsLst>
                <a:gs pos="0">
                  <a:schemeClr val="accent2"/>
                </a:gs>
                <a:gs pos="23000">
                  <a:schemeClr val="accent2"/>
                </a:gs>
                <a:gs pos="83000">
                  <a:schemeClr val="accent1"/>
                </a:gs>
                <a:gs pos="10000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C3EA18C-01EA-4A79-8DD4-EF4A9174DF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08392" y="1819656"/>
            <a:ext cx="4142232" cy="41422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09771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7" name="Rectangle 136">
            <a:extLst>
              <a:ext uri="{FF2B5EF4-FFF2-40B4-BE49-F238E27FC236}">
                <a16:creationId xmlns:a16="http://schemas.microsoft.com/office/drawing/2014/main" id="{043017B7-DB56-477D-A4AE-8EC1B3C99C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3A7D9676-51C5-4844-91E9-EDB5E92850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31384" y="679730"/>
            <a:ext cx="4171994" cy="393272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6000" dirty="0">
                <a:latin typeface="Britannic Bold" panose="020B0903060703020204" pitchFamily="34" charset="0"/>
              </a:rPr>
              <a:t>SMART-</a:t>
            </a:r>
            <a:r>
              <a:rPr lang="en-US" sz="6000" dirty="0" err="1">
                <a:latin typeface="Britannic Bold" panose="020B0903060703020204" pitchFamily="34" charset="0"/>
              </a:rPr>
              <a:t>doelen</a:t>
            </a:r>
            <a:endParaRPr lang="en-US" sz="6000" dirty="0">
              <a:latin typeface="Britannic Bold" panose="020B0903060703020204" pitchFamily="34" charset="0"/>
            </a:endParaRPr>
          </a:p>
        </p:txBody>
      </p: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3AF6A671-C637-4547-85F4-51B6D18813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6200000">
            <a:off x="2218698" y="2733627"/>
            <a:ext cx="1340409" cy="5777807"/>
            <a:chOff x="329184" y="2"/>
            <a:chExt cx="524256" cy="5777807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C575CF26-3D3C-4C5A-A2B7-00432016EF6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CxnSpPr>
              <a:cxnSpLocks/>
            </p:cNvCxnSpPr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CxnSpPr>
          <p:spPr>
            <a:xfrm flipH="1">
              <a:off x="329184" y="5777809"/>
              <a:ext cx="521208" cy="0"/>
            </a:xfrm>
            <a:prstGeom prst="line">
              <a:avLst/>
            </a:prstGeom>
            <a:ln w="1524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99413ED5-9ED4-4772-BCE4-2BCAE6B12E3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29184" y="2"/>
              <a:ext cx="524256" cy="566677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3ED41FB7-8591-4FB0-A595-180AFA061B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31383" y="5227455"/>
            <a:ext cx="4261177" cy="857461"/>
          </a:xfrm>
        </p:spPr>
        <p:txBody>
          <a:bodyPr vert="horz" lIns="91440" tIns="45720" rIns="91440" bIns="45720" rtlCol="0">
            <a:noAutofit/>
          </a:bodyPr>
          <a:lstStyle/>
          <a:p>
            <a:pPr marL="0" indent="0">
              <a:buNone/>
            </a:pPr>
            <a:r>
              <a:rPr lang="en-US" sz="2300" dirty="0"/>
              <a:t>Lees </a:t>
            </a:r>
            <a:r>
              <a:rPr lang="en-US" sz="2300" dirty="0" err="1"/>
              <a:t>uit</a:t>
            </a:r>
            <a:r>
              <a:rPr lang="en-US" sz="2300" dirty="0"/>
              <a:t> het </a:t>
            </a:r>
            <a:r>
              <a:rPr lang="en-US" sz="2300" dirty="0" err="1"/>
              <a:t>boek</a:t>
            </a:r>
            <a:r>
              <a:rPr lang="en-US" sz="2300" dirty="0"/>
              <a:t> ‘</a:t>
            </a:r>
            <a:r>
              <a:rPr lang="en-US" sz="2300" dirty="0" err="1"/>
              <a:t>Methodiek</a:t>
            </a:r>
            <a:r>
              <a:rPr lang="en-US" sz="2300" dirty="0"/>
              <a:t> </a:t>
            </a:r>
            <a:r>
              <a:rPr lang="en-US" sz="2300" dirty="0" err="1"/>
              <a:t>en</a:t>
            </a:r>
            <a:r>
              <a:rPr lang="en-US" sz="2300" dirty="0"/>
              <a:t> </a:t>
            </a:r>
            <a:r>
              <a:rPr lang="en-US" sz="2300" dirty="0" err="1"/>
              <a:t>begeleiden</a:t>
            </a:r>
            <a:r>
              <a:rPr lang="en-US" sz="2300" dirty="0"/>
              <a:t> </a:t>
            </a:r>
            <a:r>
              <a:rPr lang="en-US" sz="2300" dirty="0" err="1"/>
              <a:t>voor</a:t>
            </a:r>
            <a:r>
              <a:rPr lang="en-US" sz="2300" dirty="0"/>
              <a:t> </a:t>
            </a:r>
            <a:r>
              <a:rPr lang="en-US" sz="2300" dirty="0" err="1"/>
              <a:t>maatschappelijke</a:t>
            </a:r>
            <a:r>
              <a:rPr lang="en-US" sz="2300" dirty="0"/>
              <a:t> </a:t>
            </a:r>
            <a:r>
              <a:rPr lang="en-US" sz="2300" dirty="0" err="1"/>
              <a:t>zorg</a:t>
            </a:r>
            <a:r>
              <a:rPr lang="en-US" sz="2300" dirty="0"/>
              <a:t>’ </a:t>
            </a:r>
            <a:r>
              <a:rPr lang="en-US" sz="2300" dirty="0" err="1"/>
              <a:t>paragraaf</a:t>
            </a:r>
            <a:r>
              <a:rPr lang="en-US" sz="2300" dirty="0"/>
              <a:t> 1.3 (</a:t>
            </a:r>
            <a:r>
              <a:rPr lang="en-US" sz="2300" dirty="0" err="1"/>
              <a:t>bladzijde</a:t>
            </a:r>
            <a:r>
              <a:rPr lang="en-US" sz="2300" dirty="0"/>
              <a:t> 20 tot </a:t>
            </a:r>
            <a:r>
              <a:rPr lang="en-US" sz="2300" dirty="0" err="1"/>
              <a:t>en</a:t>
            </a:r>
            <a:r>
              <a:rPr lang="en-US" sz="2300" dirty="0"/>
              <a:t> met 24)</a:t>
            </a:r>
          </a:p>
        </p:txBody>
      </p:sp>
      <p:sp>
        <p:nvSpPr>
          <p:cNvPr id="3081" name="Rectangle 142">
            <a:extLst>
              <a:ext uri="{FF2B5EF4-FFF2-40B4-BE49-F238E27FC236}">
                <a16:creationId xmlns:a16="http://schemas.microsoft.com/office/drawing/2014/main" id="{04357C93-F0CB-4A1C-8F77-4E90637898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8623" y="372533"/>
            <a:ext cx="6116779" cy="606872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6" name="Picture 4" descr="The Step Before the SMART Goal">
            <a:extLst>
              <a:ext uri="{FF2B5EF4-FFF2-40B4-BE49-F238E27FC236}">
                <a16:creationId xmlns:a16="http://schemas.microsoft.com/office/drawing/2014/main" id="{9645D107-B695-4081-B887-F96059D755A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30" r="2117" b="4300"/>
          <a:stretch/>
        </p:blipFill>
        <p:spPr bwMode="auto">
          <a:xfrm>
            <a:off x="337938" y="1094785"/>
            <a:ext cx="6659180" cy="539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640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D2E961F1-4A28-4A5F-BBD4-6E400E5E6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72357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7F57BEA8-497D-4AA8-8A18-BDCD696B25F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68596"/>
            <a:ext cx="12192000" cy="1735555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7940A40-7679-4E77-B87D-B419884E4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6073" y="489439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kern="12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Maken</a:t>
            </a:r>
            <a:r>
              <a:rPr lang="en-US" sz="5400" kern="1200" dirty="0">
                <a:solidFill>
                  <a:schemeClr val="bg1"/>
                </a:solidFill>
                <a:latin typeface="Britannic Bold" panose="020B0903060703020204" pitchFamily="34" charset="0"/>
              </a:rPr>
              <a:t> SMART-</a:t>
            </a:r>
            <a:r>
              <a:rPr lang="en-US" sz="5400" kern="12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doelen</a:t>
            </a:r>
            <a:endParaRPr lang="en-US" sz="5400" kern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A82415D3-DDE5-4D63-8CB3-23A5EC581B2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1479733"/>
            <a:ext cx="2743200" cy="0"/>
          </a:xfrm>
          <a:prstGeom prst="line">
            <a:avLst/>
          </a:prstGeom>
          <a:ln w="19050">
            <a:solidFill>
              <a:schemeClr val="bg1">
                <a:alpha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AD7193FB-6AE6-4B3B-8F89-56B55DD63B4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2201402"/>
            <a:ext cx="12188824" cy="0"/>
          </a:xfrm>
          <a:prstGeom prst="line">
            <a:avLst/>
          </a:prstGeom>
          <a:ln w="508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ijdelijke aanduiding voor inhoud 3">
            <a:extLst>
              <a:ext uri="{FF2B5EF4-FFF2-40B4-BE49-F238E27FC236}">
                <a16:creationId xmlns:a16="http://schemas.microsoft.com/office/drawing/2014/main" id="{5F802AEE-7218-4E5B-99DE-9B608395D3D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35672463"/>
              </p:ext>
            </p:extLst>
          </p:nvPr>
        </p:nvGraphicFramePr>
        <p:xfrm>
          <a:off x="320040" y="2506890"/>
          <a:ext cx="11496823" cy="3838942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898027">
                  <a:extLst>
                    <a:ext uri="{9D8B030D-6E8A-4147-A177-3AD203B41FA5}">
                      <a16:colId xmlns:a16="http://schemas.microsoft.com/office/drawing/2014/main" val="3888722900"/>
                    </a:ext>
                  </a:extLst>
                </a:gridCol>
                <a:gridCol w="4074961">
                  <a:extLst>
                    <a:ext uri="{9D8B030D-6E8A-4147-A177-3AD203B41FA5}">
                      <a16:colId xmlns:a16="http://schemas.microsoft.com/office/drawing/2014/main" val="742476008"/>
                    </a:ext>
                  </a:extLst>
                </a:gridCol>
                <a:gridCol w="5523835">
                  <a:extLst>
                    <a:ext uri="{9D8B030D-6E8A-4147-A177-3AD203B41FA5}">
                      <a16:colId xmlns:a16="http://schemas.microsoft.com/office/drawing/2014/main" val="3750602195"/>
                    </a:ext>
                  </a:extLst>
                </a:gridCol>
              </a:tblGrid>
              <a:tr h="439879">
                <a:tc>
                  <a:txBody>
                    <a:bodyPr/>
                    <a:lstStyle/>
                    <a:p>
                      <a:r>
                        <a:rPr lang="nl-NL" sz="2000"/>
                        <a:t>Onderdeel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Wat wordt ermee bedoeld?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Antwoorden 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1333226116"/>
                  </a:ext>
                </a:extLst>
              </a:tr>
              <a:tr h="1039713">
                <a:tc>
                  <a:txBody>
                    <a:bodyPr/>
                    <a:lstStyle/>
                    <a:p>
                      <a:r>
                        <a:rPr lang="nl-NL" sz="2000"/>
                        <a:t>Specifiek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Wie, wat, waar?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Cliënt E.</a:t>
                      </a:r>
                    </a:p>
                    <a:p>
                      <a:r>
                        <a:rPr lang="nl-NL" sz="2000"/>
                        <a:t>Paarden voeren</a:t>
                      </a:r>
                    </a:p>
                    <a:p>
                      <a:r>
                        <a:rPr lang="nl-NL" sz="2000"/>
                        <a:t>Zorgboerderij Kardinge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4026298928"/>
                  </a:ext>
                </a:extLst>
              </a:tr>
              <a:tr h="439879">
                <a:tc>
                  <a:txBody>
                    <a:bodyPr/>
                    <a:lstStyle/>
                    <a:p>
                      <a:r>
                        <a:rPr lang="nl-NL" sz="2000"/>
                        <a:t>Meetbaar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Wat is het eindresultaat?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Cliënt E. voert zelfstandig de paarden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507757415"/>
                  </a:ext>
                </a:extLst>
              </a:tr>
              <a:tr h="739796">
                <a:tc>
                  <a:txBody>
                    <a:bodyPr/>
                    <a:lstStyle/>
                    <a:p>
                      <a:r>
                        <a:rPr lang="nl-NL" sz="2000"/>
                        <a:t>Acceptabel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Waarom sluit het aan bij de cliënt en instelling?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Cliënt E. wil graag zelfstandiger worden</a:t>
                      </a:r>
                    </a:p>
                    <a:p>
                      <a:r>
                        <a:rPr lang="nl-NL" sz="2000"/>
                        <a:t>Zorgboerderij met paarden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1334372900"/>
                  </a:ext>
                </a:extLst>
              </a:tr>
              <a:tr h="739796">
                <a:tc>
                  <a:txBody>
                    <a:bodyPr/>
                    <a:lstStyle/>
                    <a:p>
                      <a:r>
                        <a:rPr lang="nl-NL" sz="2000"/>
                        <a:t>Realistisch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Waarom is het haalbaar voor de cliënt?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Cliënt E. heeft geen fysieke beperkingen die haar tegenhouden in dit doel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1519896434"/>
                  </a:ext>
                </a:extLst>
              </a:tr>
              <a:tr h="439879">
                <a:tc>
                  <a:txBody>
                    <a:bodyPr/>
                    <a:lstStyle/>
                    <a:p>
                      <a:r>
                        <a:rPr lang="nl-NL" sz="2000"/>
                        <a:t>Tijdsgebonden 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/>
                        <a:t>Datum/tijdsduur?</a:t>
                      </a:r>
                    </a:p>
                  </a:txBody>
                  <a:tcPr marL="99972" marR="99972" marT="49986" marB="49986"/>
                </a:tc>
                <a:tc>
                  <a:txBody>
                    <a:bodyPr/>
                    <a:lstStyle/>
                    <a:p>
                      <a:r>
                        <a:rPr lang="nl-NL" sz="2000" dirty="0"/>
                        <a:t>1 juni, binnen 4 weken</a:t>
                      </a:r>
                    </a:p>
                  </a:txBody>
                  <a:tcPr marL="99972" marR="99972" marT="49986" marB="49986"/>
                </a:tc>
                <a:extLst>
                  <a:ext uri="{0D108BD9-81ED-4DB2-BD59-A6C34878D82A}">
                    <a16:rowId xmlns:a16="http://schemas.microsoft.com/office/drawing/2014/main" val="285706575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0867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A29398BB-6F62-472B-88B2-8D942FEBFB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74F93062-C8C5-49C4-B90F-AA5653D572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3314" y="1073777"/>
            <a:ext cx="5952404" cy="4961263"/>
          </a:xfrm>
          <a:custGeom>
            <a:avLst/>
            <a:gdLst>
              <a:gd name="connsiteX0" fmla="*/ 2768595 w 4574113"/>
              <a:gd name="connsiteY0" fmla="*/ 2476119 h 3812472"/>
              <a:gd name="connsiteX1" fmla="*/ 3374676 w 4574113"/>
              <a:gd name="connsiteY1" fmla="*/ 2476119 h 3812472"/>
              <a:gd name="connsiteX2" fmla="*/ 3403209 w 4574113"/>
              <a:gd name="connsiteY2" fmla="*/ 2479909 h 3812472"/>
              <a:gd name="connsiteX3" fmla="*/ 3422833 w 4574113"/>
              <a:gd name="connsiteY3" fmla="*/ 2488137 h 3812472"/>
              <a:gd name="connsiteX4" fmla="*/ 3410840 w 4574113"/>
              <a:gd name="connsiteY4" fmla="*/ 2508879 h 3812472"/>
              <a:gd name="connsiteX5" fmla="*/ 2985934 w 4574113"/>
              <a:gd name="connsiteY5" fmla="*/ 3243764 h 3812472"/>
              <a:gd name="connsiteX6" fmla="*/ 2732784 w 4574113"/>
              <a:gd name="connsiteY6" fmla="*/ 3390890 h 3812472"/>
              <a:gd name="connsiteX7" fmla="*/ 2529297 w 4574113"/>
              <a:gd name="connsiteY7" fmla="*/ 3390890 h 3812472"/>
              <a:gd name="connsiteX8" fmla="*/ 2505559 w 4574113"/>
              <a:gd name="connsiteY8" fmla="*/ 3390890 h 3812472"/>
              <a:gd name="connsiteX9" fmla="*/ 2482907 w 4574113"/>
              <a:gd name="connsiteY9" fmla="*/ 3351884 h 3812472"/>
              <a:gd name="connsiteX10" fmla="*/ 2371959 w 4574113"/>
              <a:gd name="connsiteY10" fmla="*/ 3160822 h 3812472"/>
              <a:gd name="connsiteX11" fmla="*/ 2371959 w 4574113"/>
              <a:gd name="connsiteY11" fmla="*/ 3053878 h 3812472"/>
              <a:gd name="connsiteX12" fmla="*/ 2675654 w 4574113"/>
              <a:gd name="connsiteY12" fmla="*/ 2530895 h 3812472"/>
              <a:gd name="connsiteX13" fmla="*/ 2768595 w 4574113"/>
              <a:gd name="connsiteY13" fmla="*/ 2476119 h 3812472"/>
              <a:gd name="connsiteX14" fmla="*/ 3909778 w 4574113"/>
              <a:gd name="connsiteY14" fmla="*/ 676847 h 3812472"/>
              <a:gd name="connsiteX15" fmla="*/ 4305516 w 4574113"/>
              <a:gd name="connsiteY15" fmla="*/ 676847 h 3812472"/>
              <a:gd name="connsiteX16" fmla="*/ 4367056 w 4574113"/>
              <a:gd name="connsiteY16" fmla="*/ 712612 h 3812472"/>
              <a:gd name="connsiteX17" fmla="*/ 4564498 w 4574113"/>
              <a:gd name="connsiteY17" fmla="*/ 1054092 h 3812472"/>
              <a:gd name="connsiteX18" fmla="*/ 4564498 w 4574113"/>
              <a:gd name="connsiteY18" fmla="*/ 1123921 h 3812472"/>
              <a:gd name="connsiteX19" fmla="*/ 4367056 w 4574113"/>
              <a:gd name="connsiteY19" fmla="*/ 1465401 h 3812472"/>
              <a:gd name="connsiteX20" fmla="*/ 4305516 w 4574113"/>
              <a:gd name="connsiteY20" fmla="*/ 1501167 h 3812472"/>
              <a:gd name="connsiteX21" fmla="*/ 3909778 w 4574113"/>
              <a:gd name="connsiteY21" fmla="*/ 1501167 h 3812472"/>
              <a:gd name="connsiteX22" fmla="*/ 3849091 w 4574113"/>
              <a:gd name="connsiteY22" fmla="*/ 1465401 h 3812472"/>
              <a:gd name="connsiteX23" fmla="*/ 3650795 w 4574113"/>
              <a:gd name="connsiteY23" fmla="*/ 1123921 h 3812472"/>
              <a:gd name="connsiteX24" fmla="*/ 3650795 w 4574113"/>
              <a:gd name="connsiteY24" fmla="*/ 1054092 h 3812472"/>
              <a:gd name="connsiteX25" fmla="*/ 3849091 w 4574113"/>
              <a:gd name="connsiteY25" fmla="*/ 712612 h 3812472"/>
              <a:gd name="connsiteX26" fmla="*/ 3909778 w 4574113"/>
              <a:gd name="connsiteY26" fmla="*/ 676847 h 3812472"/>
              <a:gd name="connsiteX27" fmla="*/ 1104892 w 4574113"/>
              <a:gd name="connsiteY27" fmla="*/ 0 h 3812472"/>
              <a:gd name="connsiteX28" fmla="*/ 2732784 w 4574113"/>
              <a:gd name="connsiteY28" fmla="*/ 0 h 3812472"/>
              <a:gd name="connsiteX29" fmla="*/ 2985934 w 4574113"/>
              <a:gd name="connsiteY29" fmla="*/ 147125 h 3812472"/>
              <a:gd name="connsiteX30" fmla="*/ 3798122 w 4574113"/>
              <a:gd name="connsiteY30" fmla="*/ 1551823 h 3812472"/>
              <a:gd name="connsiteX31" fmla="*/ 3798122 w 4574113"/>
              <a:gd name="connsiteY31" fmla="*/ 1839068 h 3812472"/>
              <a:gd name="connsiteX32" fmla="*/ 3496551 w 4574113"/>
              <a:gd name="connsiteY32" fmla="*/ 2360642 h 3812472"/>
              <a:gd name="connsiteX33" fmla="*/ 3471135 w 4574113"/>
              <a:gd name="connsiteY33" fmla="*/ 2404597 h 3812472"/>
              <a:gd name="connsiteX34" fmla="*/ 3472029 w 4574113"/>
              <a:gd name="connsiteY34" fmla="*/ 2404972 h 3812472"/>
              <a:gd name="connsiteX35" fmla="*/ 3516881 w 4574113"/>
              <a:gd name="connsiteY35" fmla="*/ 2450209 h 3812472"/>
              <a:gd name="connsiteX36" fmla="*/ 3857970 w 4574113"/>
              <a:gd name="connsiteY36" fmla="*/ 3040131 h 3812472"/>
              <a:gd name="connsiteX37" fmla="*/ 3857970 w 4574113"/>
              <a:gd name="connsiteY37" fmla="*/ 3160764 h 3812472"/>
              <a:gd name="connsiteX38" fmla="*/ 3516881 w 4574113"/>
              <a:gd name="connsiteY38" fmla="*/ 3750684 h 3812472"/>
              <a:gd name="connsiteX39" fmla="*/ 3410567 w 4574113"/>
              <a:gd name="connsiteY39" fmla="*/ 3812472 h 3812472"/>
              <a:gd name="connsiteX40" fmla="*/ 2726911 w 4574113"/>
              <a:gd name="connsiteY40" fmla="*/ 3812472 h 3812472"/>
              <a:gd name="connsiteX41" fmla="*/ 2622074 w 4574113"/>
              <a:gd name="connsiteY41" fmla="*/ 3750684 h 3812472"/>
              <a:gd name="connsiteX42" fmla="*/ 2438330 w 4574113"/>
              <a:gd name="connsiteY42" fmla="*/ 3434265 h 3812472"/>
              <a:gd name="connsiteX43" fmla="*/ 2417573 w 4574113"/>
              <a:gd name="connsiteY43" fmla="*/ 3398519 h 3812472"/>
              <a:gd name="connsiteX44" fmla="*/ 2433905 w 4574113"/>
              <a:gd name="connsiteY44" fmla="*/ 3398519 h 3812472"/>
              <a:gd name="connsiteX45" fmla="*/ 2511101 w 4574113"/>
              <a:gd name="connsiteY45" fmla="*/ 3398519 h 3812472"/>
              <a:gd name="connsiteX46" fmla="*/ 2544636 w 4574113"/>
              <a:gd name="connsiteY46" fmla="*/ 3456269 h 3812472"/>
              <a:gd name="connsiteX47" fmla="*/ 2672757 w 4574113"/>
              <a:gd name="connsiteY47" fmla="*/ 3676902 h 3812472"/>
              <a:gd name="connsiteX48" fmla="*/ 2765699 w 4574113"/>
              <a:gd name="connsiteY48" fmla="*/ 3731679 h 3812472"/>
              <a:gd name="connsiteX49" fmla="*/ 3371780 w 4574113"/>
              <a:gd name="connsiteY49" fmla="*/ 3731679 h 3812472"/>
              <a:gd name="connsiteX50" fmla="*/ 3466029 w 4574113"/>
              <a:gd name="connsiteY50" fmla="*/ 3676902 h 3812472"/>
              <a:gd name="connsiteX51" fmla="*/ 3768415 w 4574113"/>
              <a:gd name="connsiteY51" fmla="*/ 3153920 h 3812472"/>
              <a:gd name="connsiteX52" fmla="*/ 3768415 w 4574113"/>
              <a:gd name="connsiteY52" fmla="*/ 3046975 h 3812472"/>
              <a:gd name="connsiteX53" fmla="*/ 3466029 w 4574113"/>
              <a:gd name="connsiteY53" fmla="*/ 2523992 h 3812472"/>
              <a:gd name="connsiteX54" fmla="*/ 3426268 w 4574113"/>
              <a:gd name="connsiteY54" fmla="*/ 2483888 h 3812472"/>
              <a:gd name="connsiteX55" fmla="*/ 3421667 w 4574113"/>
              <a:gd name="connsiteY55" fmla="*/ 2481960 h 3812472"/>
              <a:gd name="connsiteX56" fmla="*/ 3446331 w 4574113"/>
              <a:gd name="connsiteY56" fmla="*/ 2439303 h 3812472"/>
              <a:gd name="connsiteX57" fmla="*/ 3464674 w 4574113"/>
              <a:gd name="connsiteY57" fmla="*/ 2407578 h 3812472"/>
              <a:gd name="connsiteX58" fmla="*/ 3445649 w 4574113"/>
              <a:gd name="connsiteY58" fmla="*/ 2399601 h 3812472"/>
              <a:gd name="connsiteX59" fmla="*/ 3413464 w 4574113"/>
              <a:gd name="connsiteY59" fmla="*/ 2395325 h 3812472"/>
              <a:gd name="connsiteX60" fmla="*/ 2729808 w 4574113"/>
              <a:gd name="connsiteY60" fmla="*/ 2395325 h 3812472"/>
              <a:gd name="connsiteX61" fmla="*/ 2624971 w 4574113"/>
              <a:gd name="connsiteY61" fmla="*/ 2457112 h 3812472"/>
              <a:gd name="connsiteX62" fmla="*/ 2282405 w 4574113"/>
              <a:gd name="connsiteY62" fmla="*/ 3047034 h 3812472"/>
              <a:gd name="connsiteX63" fmla="*/ 2282405 w 4574113"/>
              <a:gd name="connsiteY63" fmla="*/ 3167666 h 3812472"/>
              <a:gd name="connsiteX64" fmla="*/ 2395478 w 4574113"/>
              <a:gd name="connsiteY64" fmla="*/ 3362386 h 3812472"/>
              <a:gd name="connsiteX65" fmla="*/ 2412031 w 4574113"/>
              <a:gd name="connsiteY65" fmla="*/ 3390890 h 3812472"/>
              <a:gd name="connsiteX66" fmla="*/ 2335350 w 4574113"/>
              <a:gd name="connsiteY66" fmla="*/ 3390890 h 3812472"/>
              <a:gd name="connsiteX67" fmla="*/ 1104892 w 4574113"/>
              <a:gd name="connsiteY67" fmla="*/ 3390890 h 3812472"/>
              <a:gd name="connsiteX68" fmla="*/ 855258 w 4574113"/>
              <a:gd name="connsiteY68" fmla="*/ 3243764 h 3812472"/>
              <a:gd name="connsiteX69" fmla="*/ 39555 w 4574113"/>
              <a:gd name="connsiteY69" fmla="*/ 1839068 h 3812472"/>
              <a:gd name="connsiteX70" fmla="*/ 39555 w 4574113"/>
              <a:gd name="connsiteY70" fmla="*/ 1551823 h 3812472"/>
              <a:gd name="connsiteX71" fmla="*/ 855258 w 4574113"/>
              <a:gd name="connsiteY71" fmla="*/ 147125 h 3812472"/>
              <a:gd name="connsiteX72" fmla="*/ 1104892 w 4574113"/>
              <a:gd name="connsiteY72" fmla="*/ 0 h 38124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4574113" h="3812472">
                <a:moveTo>
                  <a:pt x="2768595" y="2476119"/>
                </a:moveTo>
                <a:cubicBezTo>
                  <a:pt x="2768595" y="2476119"/>
                  <a:pt x="2768595" y="2476119"/>
                  <a:pt x="3374676" y="2476119"/>
                </a:cubicBezTo>
                <a:cubicBezTo>
                  <a:pt x="3384493" y="2476119"/>
                  <a:pt x="3394066" y="2477423"/>
                  <a:pt x="3403209" y="2479909"/>
                </a:cubicBezTo>
                <a:lnTo>
                  <a:pt x="3422833" y="2488137"/>
                </a:lnTo>
                <a:lnTo>
                  <a:pt x="3410840" y="2508879"/>
                </a:lnTo>
                <a:cubicBezTo>
                  <a:pt x="3302401" y="2696426"/>
                  <a:pt x="3163600" y="2936487"/>
                  <a:pt x="2985934" y="3243764"/>
                </a:cubicBezTo>
                <a:cubicBezTo>
                  <a:pt x="2933195" y="3334842"/>
                  <a:pt x="2838263" y="3390890"/>
                  <a:pt x="2732784" y="3390890"/>
                </a:cubicBezTo>
                <a:cubicBezTo>
                  <a:pt x="2732784" y="3390890"/>
                  <a:pt x="2732784" y="3390890"/>
                  <a:pt x="2529297" y="3390890"/>
                </a:cubicBezTo>
                <a:lnTo>
                  <a:pt x="2505559" y="3390890"/>
                </a:lnTo>
                <a:lnTo>
                  <a:pt x="2482907" y="3351884"/>
                </a:lnTo>
                <a:cubicBezTo>
                  <a:pt x="2451367" y="3297569"/>
                  <a:pt x="2414666" y="3234367"/>
                  <a:pt x="2371959" y="3160822"/>
                </a:cubicBezTo>
                <a:cubicBezTo>
                  <a:pt x="2352324" y="3128217"/>
                  <a:pt x="2352324" y="3086483"/>
                  <a:pt x="2371959" y="3053878"/>
                </a:cubicBezTo>
                <a:cubicBezTo>
                  <a:pt x="2371959" y="3053878"/>
                  <a:pt x="2371959" y="3053878"/>
                  <a:pt x="2675654" y="2530895"/>
                </a:cubicBezTo>
                <a:cubicBezTo>
                  <a:pt x="2693981" y="2496986"/>
                  <a:pt x="2730633" y="2476119"/>
                  <a:pt x="2768595" y="2476119"/>
                </a:cubicBezTo>
                <a:close/>
                <a:moveTo>
                  <a:pt x="3909778" y="676847"/>
                </a:moveTo>
                <a:cubicBezTo>
                  <a:pt x="3909778" y="676847"/>
                  <a:pt x="3909778" y="676847"/>
                  <a:pt x="4305516" y="676847"/>
                </a:cubicBezTo>
                <a:cubicBezTo>
                  <a:pt x="4331158" y="676847"/>
                  <a:pt x="4354235" y="690472"/>
                  <a:pt x="4367056" y="712612"/>
                </a:cubicBezTo>
                <a:cubicBezTo>
                  <a:pt x="4367056" y="712612"/>
                  <a:pt x="4367056" y="712612"/>
                  <a:pt x="4564498" y="1054092"/>
                </a:cubicBezTo>
                <a:cubicBezTo>
                  <a:pt x="4577319" y="1075382"/>
                  <a:pt x="4577319" y="1102632"/>
                  <a:pt x="4564498" y="1123921"/>
                </a:cubicBezTo>
                <a:cubicBezTo>
                  <a:pt x="4564498" y="1123921"/>
                  <a:pt x="4564498" y="1123921"/>
                  <a:pt x="4367056" y="1465401"/>
                </a:cubicBezTo>
                <a:cubicBezTo>
                  <a:pt x="4354235" y="1487542"/>
                  <a:pt x="4331158" y="1501167"/>
                  <a:pt x="4305516" y="1501167"/>
                </a:cubicBezTo>
                <a:cubicBezTo>
                  <a:pt x="4305516" y="1501167"/>
                  <a:pt x="4305516" y="1501167"/>
                  <a:pt x="3909778" y="1501167"/>
                </a:cubicBezTo>
                <a:cubicBezTo>
                  <a:pt x="3884990" y="1501167"/>
                  <a:pt x="3861058" y="1487542"/>
                  <a:pt x="3849091" y="1465401"/>
                </a:cubicBezTo>
                <a:cubicBezTo>
                  <a:pt x="3849091" y="1465401"/>
                  <a:pt x="3849091" y="1465401"/>
                  <a:pt x="3650795" y="1123921"/>
                </a:cubicBezTo>
                <a:cubicBezTo>
                  <a:pt x="3637974" y="1102632"/>
                  <a:pt x="3637974" y="1075382"/>
                  <a:pt x="3650795" y="1054092"/>
                </a:cubicBezTo>
                <a:cubicBezTo>
                  <a:pt x="3650795" y="1054092"/>
                  <a:pt x="3650795" y="1054092"/>
                  <a:pt x="3849091" y="712612"/>
                </a:cubicBezTo>
                <a:cubicBezTo>
                  <a:pt x="3861058" y="690472"/>
                  <a:pt x="3884990" y="676847"/>
                  <a:pt x="3909778" y="676847"/>
                </a:cubicBezTo>
                <a:close/>
                <a:moveTo>
                  <a:pt x="1104892" y="0"/>
                </a:moveTo>
                <a:cubicBezTo>
                  <a:pt x="1104892" y="0"/>
                  <a:pt x="1104892" y="0"/>
                  <a:pt x="2732784" y="0"/>
                </a:cubicBezTo>
                <a:cubicBezTo>
                  <a:pt x="2838263" y="0"/>
                  <a:pt x="2933195" y="56047"/>
                  <a:pt x="2985934" y="147125"/>
                </a:cubicBezTo>
                <a:cubicBezTo>
                  <a:pt x="2985934" y="147125"/>
                  <a:pt x="2985934" y="147125"/>
                  <a:pt x="3798122" y="1551823"/>
                </a:cubicBezTo>
                <a:cubicBezTo>
                  <a:pt x="3850862" y="1639397"/>
                  <a:pt x="3850862" y="1751493"/>
                  <a:pt x="3798122" y="1839068"/>
                </a:cubicBezTo>
                <a:cubicBezTo>
                  <a:pt x="3798122" y="1839068"/>
                  <a:pt x="3798122" y="1839068"/>
                  <a:pt x="3496551" y="2360642"/>
                </a:cubicBezTo>
                <a:lnTo>
                  <a:pt x="3471135" y="2404597"/>
                </a:lnTo>
                <a:lnTo>
                  <a:pt x="3472029" y="2404972"/>
                </a:lnTo>
                <a:cubicBezTo>
                  <a:pt x="3490302" y="2415638"/>
                  <a:pt x="3505806" y="2431084"/>
                  <a:pt x="3516881" y="2450209"/>
                </a:cubicBezTo>
                <a:cubicBezTo>
                  <a:pt x="3516881" y="2450209"/>
                  <a:pt x="3516881" y="2450209"/>
                  <a:pt x="3857970" y="3040131"/>
                </a:cubicBezTo>
                <a:cubicBezTo>
                  <a:pt x="3880120" y="3076909"/>
                  <a:pt x="3880120" y="3123985"/>
                  <a:pt x="3857970" y="3160764"/>
                </a:cubicBezTo>
                <a:cubicBezTo>
                  <a:pt x="3857970" y="3160764"/>
                  <a:pt x="3857970" y="3160764"/>
                  <a:pt x="3516881" y="3750684"/>
                </a:cubicBezTo>
                <a:cubicBezTo>
                  <a:pt x="3494732" y="3788933"/>
                  <a:pt x="3454864" y="3812472"/>
                  <a:pt x="3410567" y="3812472"/>
                </a:cubicBezTo>
                <a:cubicBezTo>
                  <a:pt x="3410567" y="3812472"/>
                  <a:pt x="3410567" y="3812472"/>
                  <a:pt x="2726911" y="3812472"/>
                </a:cubicBezTo>
                <a:cubicBezTo>
                  <a:pt x="2684090" y="3812472"/>
                  <a:pt x="2642747" y="3788933"/>
                  <a:pt x="2622074" y="3750684"/>
                </a:cubicBezTo>
                <a:cubicBezTo>
                  <a:pt x="2622074" y="3750684"/>
                  <a:pt x="2622074" y="3750684"/>
                  <a:pt x="2438330" y="3434265"/>
                </a:cubicBezTo>
                <a:lnTo>
                  <a:pt x="2417573" y="3398519"/>
                </a:lnTo>
                <a:lnTo>
                  <a:pt x="2433905" y="3398519"/>
                </a:lnTo>
                <a:lnTo>
                  <a:pt x="2511101" y="3398519"/>
                </a:lnTo>
                <a:lnTo>
                  <a:pt x="2544636" y="3456269"/>
                </a:lnTo>
                <a:cubicBezTo>
                  <a:pt x="2672757" y="3676902"/>
                  <a:pt x="2672757" y="3676902"/>
                  <a:pt x="2672757" y="3676902"/>
                </a:cubicBezTo>
                <a:cubicBezTo>
                  <a:pt x="2691084" y="3710811"/>
                  <a:pt x="2727737" y="3731679"/>
                  <a:pt x="2765699" y="3731679"/>
                </a:cubicBezTo>
                <a:cubicBezTo>
                  <a:pt x="3371780" y="3731679"/>
                  <a:pt x="3371780" y="3731679"/>
                  <a:pt x="3371780" y="3731679"/>
                </a:cubicBezTo>
                <a:cubicBezTo>
                  <a:pt x="3411050" y="3731679"/>
                  <a:pt x="3446394" y="3710811"/>
                  <a:pt x="3466029" y="3676902"/>
                </a:cubicBezTo>
                <a:cubicBezTo>
                  <a:pt x="3768415" y="3153920"/>
                  <a:pt x="3768415" y="3153920"/>
                  <a:pt x="3768415" y="3153920"/>
                </a:cubicBezTo>
                <a:cubicBezTo>
                  <a:pt x="3788051" y="3121314"/>
                  <a:pt x="3788051" y="3079580"/>
                  <a:pt x="3768415" y="3046975"/>
                </a:cubicBezTo>
                <a:cubicBezTo>
                  <a:pt x="3466029" y="2523992"/>
                  <a:pt x="3466029" y="2523992"/>
                  <a:pt x="3466029" y="2523992"/>
                </a:cubicBezTo>
                <a:cubicBezTo>
                  <a:pt x="3456211" y="2507037"/>
                  <a:pt x="3442467" y="2493343"/>
                  <a:pt x="3426268" y="2483888"/>
                </a:cubicBezTo>
                <a:lnTo>
                  <a:pt x="3421667" y="2481960"/>
                </a:lnTo>
                <a:lnTo>
                  <a:pt x="3446331" y="2439303"/>
                </a:lnTo>
                <a:lnTo>
                  <a:pt x="3464674" y="2407578"/>
                </a:lnTo>
                <a:lnTo>
                  <a:pt x="3445649" y="2399601"/>
                </a:lnTo>
                <a:cubicBezTo>
                  <a:pt x="3435335" y="2396796"/>
                  <a:pt x="3424538" y="2395325"/>
                  <a:pt x="3413464" y="2395325"/>
                </a:cubicBezTo>
                <a:cubicBezTo>
                  <a:pt x="2729808" y="2395325"/>
                  <a:pt x="2729808" y="2395325"/>
                  <a:pt x="2729808" y="2395325"/>
                </a:cubicBezTo>
                <a:cubicBezTo>
                  <a:pt x="2686987" y="2395325"/>
                  <a:pt x="2645644" y="2418863"/>
                  <a:pt x="2624971" y="2457112"/>
                </a:cubicBezTo>
                <a:cubicBezTo>
                  <a:pt x="2282405" y="3047034"/>
                  <a:pt x="2282405" y="3047034"/>
                  <a:pt x="2282405" y="3047034"/>
                </a:cubicBezTo>
                <a:cubicBezTo>
                  <a:pt x="2260256" y="3083811"/>
                  <a:pt x="2260256" y="3130887"/>
                  <a:pt x="2282405" y="3167666"/>
                </a:cubicBezTo>
                <a:cubicBezTo>
                  <a:pt x="2325225" y="3241406"/>
                  <a:pt x="2362693" y="3305929"/>
                  <a:pt x="2395478" y="3362386"/>
                </a:cubicBezTo>
                <a:lnTo>
                  <a:pt x="2412031" y="3390890"/>
                </a:lnTo>
                <a:lnTo>
                  <a:pt x="2335350" y="3390890"/>
                </a:lnTo>
                <a:cubicBezTo>
                  <a:pt x="2096889" y="3390890"/>
                  <a:pt x="1715352" y="3390890"/>
                  <a:pt x="1104892" y="3390890"/>
                </a:cubicBezTo>
                <a:cubicBezTo>
                  <a:pt x="1002929" y="3390890"/>
                  <a:pt x="904482" y="3334842"/>
                  <a:pt x="855258" y="3243764"/>
                </a:cubicBezTo>
                <a:cubicBezTo>
                  <a:pt x="855258" y="3243764"/>
                  <a:pt x="855258" y="3243764"/>
                  <a:pt x="39555" y="1839068"/>
                </a:cubicBezTo>
                <a:cubicBezTo>
                  <a:pt x="-13185" y="1751493"/>
                  <a:pt x="-13185" y="1639397"/>
                  <a:pt x="39555" y="1551823"/>
                </a:cubicBezTo>
                <a:cubicBezTo>
                  <a:pt x="39555" y="1551823"/>
                  <a:pt x="39555" y="1551823"/>
                  <a:pt x="855258" y="147125"/>
                </a:cubicBezTo>
                <a:cubicBezTo>
                  <a:pt x="904482" y="56047"/>
                  <a:pt x="1002929" y="0"/>
                  <a:pt x="1104892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A5DCAF52-51B8-4FB2-89E7-E05AA23BE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81912" y="1874520"/>
            <a:ext cx="3447288" cy="122529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kern="12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Maken</a:t>
            </a:r>
            <a:r>
              <a:rPr lang="en-US" kern="1200" dirty="0">
                <a:solidFill>
                  <a:schemeClr val="bg1"/>
                </a:solidFill>
                <a:latin typeface="Britannic Bold" panose="020B0903060703020204" pitchFamily="34" charset="0"/>
              </a:rPr>
              <a:t> SMART </a:t>
            </a:r>
            <a:r>
              <a:rPr lang="en-US" kern="1200" dirty="0" err="1">
                <a:solidFill>
                  <a:schemeClr val="bg1"/>
                </a:solidFill>
                <a:latin typeface="Britannic Bold" panose="020B0903060703020204" pitchFamily="34" charset="0"/>
              </a:rPr>
              <a:t>doelen</a:t>
            </a:r>
            <a:endParaRPr lang="en-US" kern="1200" dirty="0">
              <a:solidFill>
                <a:schemeClr val="bg1"/>
              </a:solidFill>
              <a:latin typeface="Britannic Bold" panose="020B0903060703020204" pitchFamily="34" charset="0"/>
            </a:endParaRPr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348928C8-EFB5-4E55-8488-DEE0BDEEDE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81912" y="3369565"/>
            <a:ext cx="3182112" cy="777240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0" indent="0">
              <a:buNone/>
            </a:pP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Cliënt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E.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voert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op 1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juni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zelfstandig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de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paarden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op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zorgboerderij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2300" kern="1200" dirty="0" err="1">
                <a:solidFill>
                  <a:schemeClr val="bg1"/>
                </a:solidFill>
                <a:latin typeface="+mn-lt"/>
                <a:ea typeface="+mn-ea"/>
                <a:cs typeface="+mn-cs"/>
              </a:rPr>
              <a:t>Kardinge</a:t>
            </a:r>
            <a:r>
              <a:rPr lang="en-US" sz="2300" kern="1200" dirty="0">
                <a:solidFill>
                  <a:schemeClr val="bg1"/>
                </a:solidFill>
                <a:latin typeface="+mn-lt"/>
                <a:ea typeface="+mn-ea"/>
                <a:cs typeface="+mn-cs"/>
              </a:rPr>
              <a:t>.</a:t>
            </a:r>
          </a:p>
        </p:txBody>
      </p:sp>
      <p:graphicFrame>
        <p:nvGraphicFramePr>
          <p:cNvPr id="7" name="Tabel 6">
            <a:extLst>
              <a:ext uri="{FF2B5EF4-FFF2-40B4-BE49-F238E27FC236}">
                <a16:creationId xmlns:a16="http://schemas.microsoft.com/office/drawing/2014/main" id="{65941864-3FBA-4253-AF97-F0C4CA0DED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707338"/>
              </p:ext>
            </p:extLst>
          </p:nvPr>
        </p:nvGraphicFramePr>
        <p:xfrm>
          <a:off x="6997203" y="1240439"/>
          <a:ext cx="4697973" cy="4079303"/>
        </p:xfrm>
        <a:graphic>
          <a:graphicData uri="http://schemas.openxmlformats.org/drawingml/2006/table">
            <a:tbl>
              <a:tblPr firstRow="1" bandRow="1">
                <a:noFill/>
                <a:tableStyleId>{8EC20E35-A176-4012-BC5E-935CFFF8708E}</a:tableStyleId>
              </a:tblPr>
              <a:tblGrid>
                <a:gridCol w="4697973">
                  <a:extLst>
                    <a:ext uri="{9D8B030D-6E8A-4147-A177-3AD203B41FA5}">
                      <a16:colId xmlns:a16="http://schemas.microsoft.com/office/drawing/2014/main" val="1701476372"/>
                    </a:ext>
                  </a:extLst>
                </a:gridCol>
              </a:tblGrid>
              <a:tr h="507325">
                <a:tc>
                  <a:txBody>
                    <a:bodyPr/>
                    <a:lstStyle/>
                    <a:p>
                      <a:endParaRPr lang="nl-NL" sz="1700" b="1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 marL="207071" marR="126232" marT="103536" marB="103536">
                    <a:lnL w="12700" cmpd="sng">
                      <a:noFill/>
                      <a:prstDash val="solid"/>
                    </a:lnL>
                    <a:lnR w="12700" cmpd="sng">
                      <a:noFill/>
                      <a:prstDash val="solid"/>
                    </a:lnR>
                    <a:lnT w="12700" cmpd="sng">
                      <a:noFill/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31760838"/>
                  </a:ext>
                </a:extLst>
              </a:tr>
              <a:tr h="1025002">
                <a:tc>
                  <a:txBody>
                    <a:bodyPr/>
                    <a:lstStyle/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Cliënt E.</a:t>
                      </a:r>
                    </a:p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Paarden voeren</a:t>
                      </a:r>
                    </a:p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Zorgboerderij Kardinge</a:t>
                      </a:r>
                    </a:p>
                  </a:txBody>
                  <a:tcPr marL="207071" marR="126232" marT="103536" marB="103536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5369611"/>
                  </a:ext>
                </a:extLst>
              </a:tr>
              <a:tr h="507325">
                <a:tc>
                  <a:txBody>
                    <a:bodyPr/>
                    <a:lstStyle/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Cliënt E. voert zelfstandig de paarden</a:t>
                      </a:r>
                    </a:p>
                  </a:txBody>
                  <a:tcPr marL="207071" marR="126232" marT="103536" marB="103536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3575999"/>
                  </a:ext>
                </a:extLst>
              </a:tr>
              <a:tr h="766163">
                <a:tc>
                  <a:txBody>
                    <a:bodyPr/>
                    <a:lstStyle/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Cliënt E. wil graag zelfstandiger worden</a:t>
                      </a:r>
                    </a:p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Zorgboerderij met paarden</a:t>
                      </a:r>
                    </a:p>
                  </a:txBody>
                  <a:tcPr marL="207071" marR="126232" marT="103536" marB="103536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0003295"/>
                  </a:ext>
                </a:extLst>
              </a:tr>
              <a:tr h="766163">
                <a:tc>
                  <a:txBody>
                    <a:bodyPr/>
                    <a:lstStyle/>
                    <a:p>
                      <a:r>
                        <a:rPr lang="nl-NL" sz="170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Cliënt E. heeft geen fysieke beperkingen die haar tegenhouden in dit doel</a:t>
                      </a:r>
                    </a:p>
                  </a:txBody>
                  <a:tcPr marL="207071" marR="126232" marT="103536" marB="103536">
                    <a:lnL w="9525" cap="flat" cmpd="sng" algn="ctr">
                      <a:solidFill>
                        <a:srgbClr val="D8DEDC"/>
                      </a:solidFill>
                      <a:prstDash val="solid"/>
                    </a:lnL>
                    <a:lnR w="9525" cap="flat" cmpd="sng" algn="ctr">
                      <a:solidFill>
                        <a:srgbClr val="D8DE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64485790"/>
                  </a:ext>
                </a:extLst>
              </a:tr>
              <a:tr h="507325">
                <a:tc>
                  <a:txBody>
                    <a:bodyPr/>
                    <a:lstStyle/>
                    <a:p>
                      <a:r>
                        <a:rPr lang="nl-NL" sz="1700" dirty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</a:rPr>
                        <a:t>1 juni, binnen 4 weken</a:t>
                      </a:r>
                    </a:p>
                  </a:txBody>
                  <a:tcPr marL="207071" marR="126232" marT="103536" marB="103536">
                    <a:lnL w="9525" cap="flat" cmpd="sng" algn="ctr">
                      <a:solidFill>
                        <a:srgbClr val="D8DCDC"/>
                      </a:solidFill>
                      <a:prstDash val="solid"/>
                    </a:lnL>
                    <a:lnR w="9525" cap="flat" cmpd="sng" algn="ctr">
                      <a:solidFill>
                        <a:srgbClr val="D8DCDC"/>
                      </a:solidFill>
                      <a:prstDash val="solid"/>
                    </a:lnR>
                    <a:lnT w="9525" cap="flat" cmpd="sng" algn="ctr">
                      <a:solidFill>
                        <a:srgbClr val="D8DCDC"/>
                      </a:solidFill>
                      <a:prstDash val="solid"/>
                    </a:lnT>
                    <a:lnB w="9525" cap="flat" cmpd="sng" algn="ctr">
                      <a:solidFill>
                        <a:srgbClr val="D8DCDC"/>
                      </a:solidFill>
                      <a:prstDash val="solid"/>
                    </a:lnB>
                    <a:solidFill>
                      <a:srgbClr val="D8DEDC">
                        <a:alpha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6465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998675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EA63120C3357543A47FF8E0C686C1C3" ma:contentTypeVersion="10" ma:contentTypeDescription="Een nieuw document maken." ma:contentTypeScope="" ma:versionID="4f84a1cb7775f063db61b8786f135300">
  <xsd:schema xmlns:xsd="http://www.w3.org/2001/XMLSchema" xmlns:xs="http://www.w3.org/2001/XMLSchema" xmlns:p="http://schemas.microsoft.com/office/2006/metadata/properties" xmlns:ns3="831c110e-a38a-4c65-94ab-b203ff234b8f" xmlns:ns4="027e6295-8a44-42d6-b176-8f4689283aea" targetNamespace="http://schemas.microsoft.com/office/2006/metadata/properties" ma:root="true" ma:fieldsID="3caf21519d7a1033bed5a2ed15406249" ns3:_="" ns4:_="">
    <xsd:import namespace="831c110e-a38a-4c65-94ab-b203ff234b8f"/>
    <xsd:import namespace="027e6295-8a44-42d6-b176-8f4689283ae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31c110e-a38a-4c65-94ab-b203ff234b8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7e6295-8a44-42d6-b176-8f4689283ae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7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DBF7DDA-825C-4D6B-A115-5033245A2B06}">
  <ds:schemaRefs>
    <ds:schemaRef ds:uri="http://purl.org/dc/elements/1.1/"/>
    <ds:schemaRef ds:uri="http://purl.org/dc/dcmitype/"/>
    <ds:schemaRef ds:uri="027e6295-8a44-42d6-b176-8f4689283aea"/>
    <ds:schemaRef ds:uri="http://schemas.microsoft.com/office/2006/documentManagement/types"/>
    <ds:schemaRef ds:uri="http://schemas.microsoft.com/office/2006/metadata/properties"/>
    <ds:schemaRef ds:uri="831c110e-a38a-4c65-94ab-b203ff234b8f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516D0C5-3F30-4550-8DD1-962974AECF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14A2D91-9A7F-4186-B01A-AC2D2B503EA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31c110e-a38a-4c65-94ab-b203ff234b8f"/>
    <ds:schemaRef ds:uri="027e6295-8a44-42d6-b176-8f4689283ae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282</TotalTime>
  <Words>683</Words>
  <Application>Microsoft Office PowerPoint</Application>
  <PresentationFormat>Breedbeeld</PresentationFormat>
  <Paragraphs>118</Paragraphs>
  <Slides>14</Slides>
  <Notes>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Britannic Bold</vt:lpstr>
      <vt:lpstr>Calibri</vt:lpstr>
      <vt:lpstr>Calibri Light</vt:lpstr>
      <vt:lpstr>Kantoorthema</vt:lpstr>
      <vt:lpstr>Methodisch begeleiden</vt:lpstr>
      <vt:lpstr>Lesplanning </vt:lpstr>
      <vt:lpstr>Lesdoelen </vt:lpstr>
      <vt:lpstr>Eindopdracht </vt:lpstr>
      <vt:lpstr>Wat is dit..?</vt:lpstr>
      <vt:lpstr>Opfrissen begrippen methodisch handelen</vt:lpstr>
      <vt:lpstr>SMART-doelen</vt:lpstr>
      <vt:lpstr>Maken SMART-doelen</vt:lpstr>
      <vt:lpstr>Maken SMART doelen</vt:lpstr>
      <vt:lpstr>SMART-doelen: tips</vt:lpstr>
      <vt:lpstr>Zelf een SMART doel maken</vt:lpstr>
      <vt:lpstr>Quiz </vt:lpstr>
      <vt:lpstr>Lesdoelen checken</vt:lpstr>
      <vt:lpstr>Tips &amp; feedback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Methodisch begeleiden</dc:title>
  <dc:creator>Margriet Evers</dc:creator>
  <cp:lastModifiedBy>Margriet Evers</cp:lastModifiedBy>
  <cp:revision>13</cp:revision>
  <dcterms:created xsi:type="dcterms:W3CDTF">2020-04-30T07:39:34Z</dcterms:created>
  <dcterms:modified xsi:type="dcterms:W3CDTF">2020-06-22T11:59:25Z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0x0101004EA63120C3357543A47FF8E0C686C1C3</vt:lpwstr>
  </property>
</Properties>
</file>