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76" r:id="rId3"/>
    <p:sldId id="423" r:id="rId4"/>
    <p:sldId id="424" r:id="rId5"/>
    <p:sldId id="425" r:id="rId6"/>
    <p:sldId id="442" r:id="rId7"/>
    <p:sldId id="428" r:id="rId8"/>
    <p:sldId id="430" r:id="rId9"/>
    <p:sldId id="426" r:id="rId10"/>
    <p:sldId id="435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1" r:id="rId20"/>
    <p:sldId id="452" r:id="rId21"/>
    <p:sldId id="453" r:id="rId22"/>
    <p:sldId id="434" r:id="rId23"/>
  </p:sldIdLst>
  <p:sldSz cx="9144000" cy="6858000" type="screen4x3"/>
  <p:notesSz cx="6865938" cy="9540875"/>
  <p:custDataLst>
    <p:tags r:id="rId25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Sommeling" initials="SS" lastIdx="1" clrIdx="0">
    <p:extLst>
      <p:ext uri="{19B8F6BF-5375-455C-9EA6-DF929625EA0E}">
        <p15:presenceInfo xmlns:p15="http://schemas.microsoft.com/office/powerpoint/2012/main" userId="S-1-5-21-988299426-728374078-612134452-1293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Stijl, thema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>
      <p:cViewPr varScale="1">
        <p:scale>
          <a:sx n="72" d="100"/>
          <a:sy n="72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9109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r">
              <a:defRPr sz="1200"/>
            </a:lvl1pPr>
          </a:lstStyle>
          <a:p>
            <a:fld id="{13272FD7-0456-4147-AEE5-B6F903C39937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9109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r">
              <a:defRPr sz="1200"/>
            </a:lvl1pPr>
          </a:lstStyle>
          <a:p>
            <a:fld id="{15D46942-FCD7-4061-8058-219CA4D37E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853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3670300"/>
            <a:ext cx="5938838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9000" y="4724400"/>
            <a:ext cx="5938838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133600" y="5410200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16142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67425" y="1143000"/>
            <a:ext cx="1806575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7700" y="1143000"/>
            <a:ext cx="5267325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91030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79426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8282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43400" y="2093913"/>
            <a:ext cx="3530600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65779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9621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2588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7902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4471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7836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143000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8" y="2093913"/>
            <a:ext cx="7212012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kahoot.it/#/k/bf05c48b-0a11-4b62-a672-1b490136c87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zBvy3D_fxk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vak" descr="PresentatieTitel" title="PresentatieTitel"/>
          <p:cNvSpPr>
            <a:spLocks noGrp="1" noChangeArrowheads="1"/>
          </p:cNvSpPr>
          <p:nvPr>
            <p:ph type="ctrTitle"/>
          </p:nvPr>
        </p:nvSpPr>
        <p:spPr>
          <a:xfrm>
            <a:off x="2159000" y="3500438"/>
            <a:ext cx="5938838" cy="1054100"/>
          </a:xfrm>
        </p:spPr>
        <p:txBody>
          <a:bodyPr/>
          <a:lstStyle/>
          <a:p>
            <a:r>
              <a:rPr lang="nl-NL" dirty="0"/>
              <a:t>Cliënt en Veiligheid</a:t>
            </a:r>
          </a:p>
        </p:txBody>
      </p:sp>
      <p:sp>
        <p:nvSpPr>
          <p:cNvPr id="2051" name="Datumvak" descr="DOCdatum" title="DOCdatum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2600"/>
              </a:lnSpc>
            </a:pPr>
            <a:endParaRPr lang="nl-NL" sz="2400" dirty="0"/>
          </a:p>
        </p:txBody>
      </p:sp>
      <p:sp>
        <p:nvSpPr>
          <p:cNvPr id="2052" name="Spreker" descr="Spreker" title="Spreker"/>
          <p:cNvSpPr txBox="1">
            <a:spLocks noChangeArrowheads="1"/>
          </p:cNvSpPr>
          <p:nvPr/>
        </p:nvSpPr>
        <p:spPr>
          <a:xfrm>
            <a:off x="2159000" y="5084763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2" name="Tekstvak 1" descr="logovast_payoff" title="logovast_payoff"/>
          <p:cNvSpPr txBox="1"/>
          <p:nvPr/>
        </p:nvSpPr>
        <p:spPr>
          <a:xfrm>
            <a:off x="6436800" y="6228000"/>
            <a:ext cx="2592000" cy="15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/>
              <a:t>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18.1 Een veilige omgeving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Een organisatie moet zorgen voor een cliëntveilige omgeving. Dit verschilt per groep cliënten. 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Ouderen vragen andere veiligheidseisen dan kinderen.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Ook de bouw en inrichting van een pand speelt een 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Als welzijnsmedewerker kun je bijdrage aan een cliëntveilige omgeving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6102433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18.1.1 Veiligheidsprotocollen </a:t>
            </a:r>
          </a:p>
        </p:txBody>
      </p:sp>
      <p:pic>
        <p:nvPicPr>
          <p:cNvPr id="1026" name="Picture 2" descr="Afbeeldingsresultaat voor veiligheidsprotocol z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3" y="2420888"/>
            <a:ext cx="361714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veiligheidsprotocol z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34005"/>
            <a:ext cx="3798491" cy="286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96620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18.1.2 Ruimtes juist gebruiken</a:t>
            </a:r>
          </a:p>
        </p:txBody>
      </p:sp>
      <p:sp>
        <p:nvSpPr>
          <p:cNvPr id="4" name="AutoShape 6" descr="Afbeeldingsresultaat voor nooduitgang geblokkeerd"/>
          <p:cNvSpPr>
            <a:spLocks noChangeAspect="1" noChangeArrowheads="1"/>
          </p:cNvSpPr>
          <p:nvPr/>
        </p:nvSpPr>
        <p:spPr bwMode="auto">
          <a:xfrm>
            <a:off x="2123728" y="30651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6" name="Picture 8" descr="Afbeeldingsresultaat voor nooduitgang geblokkee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09867"/>
            <a:ext cx="4355977" cy="4355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60" y="3591017"/>
            <a:ext cx="4366436" cy="3274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11" y="1988839"/>
            <a:ext cx="3302769" cy="4403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5186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Valpreventie</a:t>
            </a:r>
          </a:p>
        </p:txBody>
      </p:sp>
      <p:pic>
        <p:nvPicPr>
          <p:cNvPr id="3074" name="Picture 2" descr="Afbeeldingsresultaat voor muurleuning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417" y="4221088"/>
            <a:ext cx="3960317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beeldingsresultaat voor beugels douch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33"/>
          <a:stretch/>
        </p:blipFill>
        <p:spPr bwMode="auto">
          <a:xfrm>
            <a:off x="323528" y="1916832"/>
            <a:ext cx="368011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erelateerde afbeeldi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2"/>
          <a:stretch/>
        </p:blipFill>
        <p:spPr bwMode="auto">
          <a:xfrm>
            <a:off x="2771800" y="2969298"/>
            <a:ext cx="3338003" cy="388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948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43000"/>
            <a:ext cx="7608193" cy="647700"/>
          </a:xfrm>
        </p:spPr>
        <p:txBody>
          <a:bodyPr/>
          <a:lstStyle/>
          <a:p>
            <a:r>
              <a:rPr lang="nl-NL" dirty="0"/>
              <a:t>18.1.3 Hulpmiddelen juist gebruiken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Alarmsystemen, personenalarmsysteem (PAS) </a:t>
            </a:r>
          </a:p>
        </p:txBody>
      </p:sp>
      <p:pic>
        <p:nvPicPr>
          <p:cNvPr id="4098" name="Picture 2" descr="Afbeeldingsresultaat voor personenalarmsyste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2790"/>
            <a:ext cx="3888432" cy="2955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100" name="Picture 4" descr="Afbeeldingsresultaat voor personenalarmsyste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971" y="4125622"/>
            <a:ext cx="4106029" cy="2732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102" name="Picture 6" descr="Afbeeldingsresultaat voor personenalarmsyste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183" y="2711101"/>
            <a:ext cx="2742523" cy="22226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8284511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18.1.4 Betrouwbaarheid/integriteit</a:t>
            </a:r>
          </a:p>
        </p:txBody>
      </p:sp>
      <p:pic>
        <p:nvPicPr>
          <p:cNvPr id="5122" name="Picture 2" descr="Afbeeldingsresultaat voor verklaring omtrent gedrag voorbeel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05"/>
          <a:stretch/>
        </p:blipFill>
        <p:spPr bwMode="auto">
          <a:xfrm>
            <a:off x="1802498" y="2753545"/>
            <a:ext cx="7308304" cy="41044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kstvak 4"/>
          <p:cNvSpPr txBox="1"/>
          <p:nvPr/>
        </p:nvSpPr>
        <p:spPr>
          <a:xfrm>
            <a:off x="179512" y="2348881"/>
            <a:ext cx="3600400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+mj-lt"/>
              </a:rPr>
              <a:t>Houd ook je collega’s in de gaten!</a:t>
            </a:r>
          </a:p>
        </p:txBody>
      </p:sp>
    </p:spTree>
    <p:extLst>
      <p:ext uri="{BB962C8B-B14F-4D97-AF65-F5344CB8AC3E}">
        <p14:creationId xmlns:p14="http://schemas.microsoft.com/office/powerpoint/2010/main" val="221730760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18.1.5 Criminaliteit</a:t>
            </a:r>
          </a:p>
        </p:txBody>
      </p:sp>
      <p:pic>
        <p:nvPicPr>
          <p:cNvPr id="6148" name="Picture 4" descr="Afbeeldingsresultaat voor inbrek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52" y="2161794"/>
            <a:ext cx="7011144" cy="467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fbeeldingsresultaat voor ambulancepersone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7035"/>
            <a:ext cx="4147627" cy="41476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Afbeeldingsresultaat voor glazenwass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66850"/>
            <a:ext cx="2800497" cy="368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532284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Kerntaken welzijnsmedewerker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12012" cy="428741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sz="2400" dirty="0"/>
              <a:t>Observeren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Signaleren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Melden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Evalueren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r>
              <a:rPr lang="nl-NL" sz="2400" dirty="0"/>
              <a:t>Je observeert niet alleen de cliënten maar ook de omgeving. </a:t>
            </a:r>
          </a:p>
          <a:p>
            <a:endParaRPr lang="nl-NL" sz="2400" dirty="0"/>
          </a:p>
          <a:p>
            <a:r>
              <a:rPr lang="nl-NL" sz="2400" dirty="0"/>
              <a:t>Bij goed observeren, signaleer je ook. Bijvoorbeeld dat een situatie niet veilig is. </a:t>
            </a:r>
          </a:p>
          <a:p>
            <a:endParaRPr lang="nl-NL" sz="2400" dirty="0"/>
          </a:p>
          <a:p>
            <a:r>
              <a:rPr lang="nl-NL" sz="2400" dirty="0"/>
              <a:t>Altijd melden en daarna evalueren.</a:t>
            </a:r>
          </a:p>
        </p:txBody>
      </p:sp>
    </p:spTree>
    <p:extLst>
      <p:ext uri="{BB962C8B-B14F-4D97-AF65-F5344CB8AC3E}">
        <p14:creationId xmlns:p14="http://schemas.microsoft.com/office/powerpoint/2010/main" val="230831856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18.2 Brandveiligheid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3"/>
            <a:ext cx="7212012" cy="15511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sz="2400" dirty="0"/>
              <a:t>Bouwkundige aspecten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Protocollen brandveiligheid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Schade beperken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Preventie</a:t>
            </a:r>
          </a:p>
        </p:txBody>
      </p:sp>
      <p:pic>
        <p:nvPicPr>
          <p:cNvPr id="7170" name="Picture 2" descr="Afbeeldingsresultaat voor branddeu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808" y="1554450"/>
            <a:ext cx="3835192" cy="180254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27" y="3450038"/>
            <a:ext cx="2483768" cy="340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Afbeeldingsresultaat voor brandbluss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819" y="3984093"/>
            <a:ext cx="4334808" cy="287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Afbeeldingsresultaat voor brandmeld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34" y="3482155"/>
            <a:ext cx="3503874" cy="23319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2269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18.3 Calamiteiten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942460" cy="4287415"/>
          </a:xfrm>
        </p:spPr>
        <p:txBody>
          <a:bodyPr/>
          <a:lstStyle/>
          <a:p>
            <a:r>
              <a:rPr lang="nl-NL" sz="2400" dirty="0"/>
              <a:t>Een calamiteit is een onverwachte gebeurtenis die omvangrijke schade of letsel veroorzaakt.</a:t>
            </a:r>
          </a:p>
          <a:p>
            <a:endParaRPr lang="nl-NL" sz="2400" dirty="0"/>
          </a:p>
          <a:p>
            <a:r>
              <a:rPr lang="nl-NL" sz="2400" dirty="0"/>
              <a:t>Landelijk niveau                  ramp</a:t>
            </a:r>
          </a:p>
          <a:p>
            <a:endParaRPr lang="nl-NL" sz="2400" dirty="0"/>
          </a:p>
          <a:p>
            <a:r>
              <a:rPr lang="nl-NL" sz="2400" dirty="0"/>
              <a:t>Zorgsector	                cliëntniveau</a:t>
            </a:r>
          </a:p>
          <a:p>
            <a:endParaRPr lang="nl-NL" sz="2400" dirty="0"/>
          </a:p>
          <a:p>
            <a:r>
              <a:rPr lang="nl-NL" sz="2400" dirty="0"/>
              <a:t>In dit hoofdstuk                  instellingsniveau: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Een onverwachte gebeurtenis die omvangrijke schade of letsel veroorzaakt bij een grotere groep cliënten, medewerkers of bezoekers.  </a:t>
            </a:r>
          </a:p>
        </p:txBody>
      </p:sp>
      <p:sp>
        <p:nvSpPr>
          <p:cNvPr id="4" name="Pijl-rechts 3"/>
          <p:cNvSpPr/>
          <p:nvPr/>
        </p:nvSpPr>
        <p:spPr>
          <a:xfrm>
            <a:off x="3059832" y="2945612"/>
            <a:ext cx="1296144" cy="2618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ijl-rechts 4"/>
          <p:cNvSpPr/>
          <p:nvPr/>
        </p:nvSpPr>
        <p:spPr>
          <a:xfrm>
            <a:off x="2375756" y="3490034"/>
            <a:ext cx="1368152" cy="29900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2899842" y="4051415"/>
            <a:ext cx="1368152" cy="29900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62583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/>
              <a:t>Lesweek 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12012" cy="435942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Herhaling theorie vorige week thema 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Theorie thema 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Filmpje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Oefeningen maken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Opdrachten </a:t>
            </a:r>
            <a:r>
              <a:rPr lang="nl-NL" sz="2400" dirty="0"/>
              <a:t>Rollenspel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8279744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18.3.1 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Brand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Technisch</a:t>
            </a:r>
            <a:r>
              <a:rPr lang="nl-NL" sz="2400" dirty="0"/>
              <a:t> (stroomuitval, waterlekkage, storing lift </a:t>
            </a:r>
            <a:r>
              <a:rPr lang="nl-NL" sz="2400" dirty="0" err="1"/>
              <a:t>etc</a:t>
            </a:r>
            <a:r>
              <a:rPr lang="nl-NL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ICT</a:t>
            </a:r>
            <a:r>
              <a:rPr lang="nl-NL" sz="2400" dirty="0"/>
              <a:t> (uitvallen telefoonverbinding, alarmsystemen </a:t>
            </a:r>
            <a:r>
              <a:rPr lang="nl-NL" sz="2400" dirty="0" err="1"/>
              <a:t>etc</a:t>
            </a:r>
            <a:r>
              <a:rPr lang="nl-NL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Ziekte</a:t>
            </a:r>
            <a:r>
              <a:rPr lang="nl-NL" sz="2400" dirty="0"/>
              <a:t> (epidemie, voedselvergiftiging)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Lekkage</a:t>
            </a:r>
            <a:r>
              <a:rPr lang="nl-NL" sz="2400" dirty="0"/>
              <a:t> van gevaarlijke stoffen in de instelling of direct omgeving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Onbereikbaarheid</a:t>
            </a:r>
            <a:r>
              <a:rPr lang="nl-NL" sz="2400" dirty="0"/>
              <a:t> van de instelling door weersinvloeden bijvoorbeeld.</a:t>
            </a:r>
          </a:p>
        </p:txBody>
      </p:sp>
    </p:spTree>
    <p:extLst>
      <p:ext uri="{BB962C8B-B14F-4D97-AF65-F5344CB8AC3E}">
        <p14:creationId xmlns:p14="http://schemas.microsoft.com/office/powerpoint/2010/main" val="179998577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Calamiteitenplan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94388" cy="4071391"/>
          </a:xfrm>
        </p:spPr>
        <p:txBody>
          <a:bodyPr/>
          <a:lstStyle/>
          <a:p>
            <a:r>
              <a:rPr lang="nl-NL" sz="2400" dirty="0"/>
              <a:t>Elke instelling is volgens de Arbowet verplicht om zo’n plan te hebben. Wat staat erin?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Hoe je moet handelen en wie de leiding heeft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Wie er in het crisisteam zit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Waar het crisisteam verzamelt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taken en verantwoordelijkheden van betrokkenen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Wie bevoegd is hulpdiensten in te schakelen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Welke medewerkers opgeroepen moeten worden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Plattegronden van gebouwen, vluchtwegen, blusmiddelen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Instructieplan, wie welke instructies moet krijgen</a:t>
            </a:r>
          </a:p>
        </p:txBody>
      </p:sp>
    </p:spTree>
    <p:extLst>
      <p:ext uri="{BB962C8B-B14F-4D97-AF65-F5344CB8AC3E}">
        <p14:creationId xmlns:p14="http://schemas.microsoft.com/office/powerpoint/2010/main" val="404186229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492895"/>
            <a:ext cx="3549972" cy="3157017"/>
          </a:xfrm>
        </p:spPr>
        <p:txBody>
          <a:bodyPr/>
          <a:lstStyle/>
          <a:p>
            <a:r>
              <a:rPr lang="nl-NL" sz="2400" dirty="0"/>
              <a:t>Lezen/herhalen thema 16, 17 en 18</a:t>
            </a:r>
          </a:p>
        </p:txBody>
      </p:sp>
      <p:pic>
        <p:nvPicPr>
          <p:cNvPr id="2052" name="Picture 4" descr="Afbeeldingsresultaat voor huiswerk l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49489"/>
            <a:ext cx="403244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4858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 theorie vorige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17.1 Patiëntveiligheid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17.2 Patiëntveiligheidscultuur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17.3 Factoren die patiëntveiligheidscultuur </a:t>
            </a:r>
            <a:br>
              <a:rPr lang="nl-NL" sz="2400" dirty="0"/>
            </a:br>
            <a:r>
              <a:rPr lang="nl-NL" sz="2400" dirty="0"/>
              <a:t>        beïnvloeden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17.4 Bijdrage van cliënten aan veiligheid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b="1" dirty="0" err="1"/>
              <a:t>Kahoot</a:t>
            </a:r>
            <a:r>
              <a:rPr lang="nl-NL" sz="2400" b="1" dirty="0"/>
              <a:t>!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https://play.kahoot.it/#/k/bf05c48b-0a11-4b62-a672-1b490136c874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294250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https://www.youtube.com/watch?v=WzBvy3D_fxk</a:t>
            </a:r>
            <a:endParaRPr lang="nl-NL" dirty="0"/>
          </a:p>
          <a:p>
            <a:endParaRPr lang="nl-NL" dirty="0"/>
          </a:p>
          <a:p>
            <a:r>
              <a:rPr lang="nl-NL" dirty="0"/>
              <a:t>Samenwerken aan patiëntveiligheid. 10.27 minuut</a:t>
            </a:r>
          </a:p>
        </p:txBody>
      </p:sp>
    </p:spTree>
    <p:extLst>
      <p:ext uri="{BB962C8B-B14F-4D97-AF65-F5344CB8AC3E}">
        <p14:creationId xmlns:p14="http://schemas.microsoft.com/office/powerpoint/2010/main" val="119481825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17.5 Meten van veiligheidscultuur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12012" cy="4503439"/>
          </a:xfrm>
        </p:spPr>
        <p:txBody>
          <a:bodyPr/>
          <a:lstStyle/>
          <a:p>
            <a:endParaRPr lang="nl-NL" sz="2400" b="1" dirty="0">
              <a:solidFill>
                <a:srgbClr val="FF0000"/>
              </a:solidFill>
            </a:endParaRPr>
          </a:p>
          <a:p>
            <a:r>
              <a:rPr lang="nl-NL" sz="2400" b="1" dirty="0" err="1">
                <a:solidFill>
                  <a:srgbClr val="FF0000"/>
                </a:solidFill>
              </a:rPr>
              <a:t>COMPaZ</a:t>
            </a:r>
            <a:r>
              <a:rPr lang="nl-NL" sz="2400" b="1" dirty="0">
                <a:solidFill>
                  <a:srgbClr val="FF0000"/>
                </a:solidFill>
              </a:rPr>
              <a:t> vragenlijst</a:t>
            </a:r>
          </a:p>
          <a:p>
            <a:endParaRPr lang="nl-NL" sz="2400" dirty="0"/>
          </a:p>
          <a:p>
            <a:r>
              <a:rPr lang="nl-NL" sz="2400" dirty="0"/>
              <a:t>Cultuur Onderzoek onder Medewerkers over de Patiënt veiligheid in Ziekenhuizen in Nederland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b="1" dirty="0">
                <a:solidFill>
                  <a:srgbClr val="FF0000"/>
                </a:solidFill>
              </a:rPr>
              <a:t>IZEP methode</a:t>
            </a:r>
            <a:br>
              <a:rPr lang="nl-NL" sz="2400" dirty="0"/>
            </a:br>
            <a:r>
              <a:rPr lang="nl-NL" sz="2400" dirty="0"/>
              <a:t>Instrument Zelfevaluatie Patiëntveiligheidscultuur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Beide lijsten vullen elkaar aan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5154090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Gangmakers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3"/>
            <a:ext cx="7366396" cy="3556000"/>
          </a:xfrm>
        </p:spPr>
        <p:txBody>
          <a:bodyPr/>
          <a:lstStyle/>
          <a:p>
            <a:r>
              <a:rPr lang="nl-NL" sz="2400" dirty="0"/>
              <a:t>Dat zijn getrainde functionarissen die verantwoordelijk zijn voor de patiënt- veiligheidscultuur in de organisatie.</a:t>
            </a:r>
          </a:p>
          <a:p>
            <a:endParaRPr lang="nl-NL" sz="2400" dirty="0"/>
          </a:p>
          <a:p>
            <a:r>
              <a:rPr lang="nl-NL" sz="2400" dirty="0"/>
              <a:t>Zij zetten het onderwerp constant op de agenda.</a:t>
            </a:r>
          </a:p>
        </p:txBody>
      </p:sp>
      <p:pic>
        <p:nvPicPr>
          <p:cNvPr id="1026" name="Picture 2" descr="Afbeeldingsresultaat voor agen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176676"/>
            <a:ext cx="2889655" cy="267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91307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43000"/>
            <a:ext cx="7464177" cy="647700"/>
          </a:xfrm>
        </p:spPr>
        <p:txBody>
          <a:bodyPr/>
          <a:lstStyle/>
          <a:p>
            <a:r>
              <a:rPr lang="nl-NL" dirty="0"/>
              <a:t>Weten en begrijpen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093913"/>
            <a:ext cx="7776864" cy="3556000"/>
          </a:xfrm>
        </p:spPr>
        <p:txBody>
          <a:bodyPr/>
          <a:lstStyle/>
          <a:p>
            <a:endParaRPr lang="nl-NL" sz="2400" dirty="0"/>
          </a:p>
          <a:p>
            <a:r>
              <a:rPr lang="nl-NL" sz="2400" dirty="0"/>
              <a:t>Vul het goede antwoord in.</a:t>
            </a:r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924944"/>
            <a:ext cx="3528392" cy="36281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2051720" y="4739036"/>
            <a:ext cx="1080120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7 min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297079" y="4323537"/>
            <a:ext cx="3884397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 dirty="0">
                <a:latin typeface="+mj-lt"/>
              </a:rPr>
              <a:t>Opdracht 5 </a:t>
            </a:r>
          </a:p>
          <a:p>
            <a:endParaRPr lang="nl-NL" dirty="0">
              <a:latin typeface="+mj-lt"/>
            </a:endParaRPr>
          </a:p>
          <a:p>
            <a:r>
              <a:rPr lang="nl-NL" dirty="0">
                <a:latin typeface="+mj-lt"/>
              </a:rPr>
              <a:t>Kijk in de wiki bij lesweek 3</a:t>
            </a:r>
          </a:p>
          <a:p>
            <a:endParaRPr lang="nl-N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425201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Nabespreken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939818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Rollenspel </a:t>
            </a:r>
          </a:p>
        </p:txBody>
      </p:sp>
      <p:pic>
        <p:nvPicPr>
          <p:cNvPr id="1026" name="Picture 2" descr="Afbeeldingsresultaat voor rollenspe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81" y="2492896"/>
            <a:ext cx="5543326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beeldingsresultaat voor stopwat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772444" cy="28508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al 5"/>
          <p:cNvSpPr/>
          <p:nvPr/>
        </p:nvSpPr>
        <p:spPr>
          <a:xfrm>
            <a:off x="1403648" y="5301208"/>
            <a:ext cx="1080120" cy="10723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25 min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47700" y="2492896"/>
            <a:ext cx="3884397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 dirty="0">
                <a:latin typeface="+mj-lt"/>
              </a:rPr>
              <a:t>Opdracht 8 uit thema 17</a:t>
            </a:r>
          </a:p>
          <a:p>
            <a:r>
              <a:rPr lang="nl-NL" dirty="0">
                <a:latin typeface="+mj-lt"/>
              </a:rPr>
              <a:t>Kijk in de wiki bij lesweek 3</a:t>
            </a:r>
          </a:p>
        </p:txBody>
      </p:sp>
    </p:spTree>
    <p:extLst>
      <p:ext uri="{BB962C8B-B14F-4D97-AF65-F5344CB8AC3E}">
        <p14:creationId xmlns:p14="http://schemas.microsoft.com/office/powerpoint/2010/main" val="42367627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44"/>
  <p:tag name="AS_OS" val="Microsoft Windows NT 6.1.7601 Service Pack 1"/>
  <p:tag name="AS_RELEASE_DATE" val="2014.05.28"/>
  <p:tag name="AS_TITLE" val="Aspose.Slides for .NET 4.0"/>
  <p:tag name="AS_VERSION" val="14.4.0.0"/>
  <p:tag name="HERGEBRUIK_156" val="[empty_val]"/>
  <p:tag name="HERGEBRUIK_158" val="##59"/>
  <p:tag name="HERGEBRUIK_77" val="8-8-2016 0:00:00"/>
  <p:tag name="HERGEBRUIK_87" val="42"/>
  <p:tag name="HERGEBRUIK_LOGOID" val="1"/>
  <p:tag name="HERGEBRUIK_MODELID" val="31"/>
  <p:tag name="HERGEBRUIK_RELOADMODE" val="0"/>
  <p:tag name="HERGEBRUIK_TAALID" val="1"/>
  <p:tag name="HERGEBRUIKVW_13" val="Verlengde Visserstraat 20, Groningen"/>
  <p:tag name="HERGEBRUIKVW_15" val="Postbus 1225, 9701 BE Groningen"/>
  <p:tag name="HERGEBRUIKVW_16" val="T (050) 368 83 00 "/>
  <p:tag name="HERGEBRUIKVW_17" val="T (050) 368 83 00 , F "/>
  <p:tag name="HERGEBRUIKVW_18" val="NL91 RABO 0385 1922 07, KvK 41013432"/>
  <p:tag name="HERGEBRUIKVW_19" val="Noorderpoort Gezondheidszorg &amp; Welzijn "/>
  <p:tag name="HERGEBRUIKVW_20" val="Noorderpoort&#10;Noorderpoort Gezondheidszorg &amp; Welzijn &#10;Postbus 1225&#10;9701 BE Groningen&#10;Verlengde Visserstraat 20&#10;Groningen"/>
</p:tagLst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5416</TotalTime>
  <Words>408</Words>
  <Application>Microsoft Office PowerPoint</Application>
  <PresentationFormat>Diavoorstelling (4:3)</PresentationFormat>
  <Paragraphs>118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Standaardontwerp</vt:lpstr>
      <vt:lpstr>Cliënt en Veiligheid</vt:lpstr>
      <vt:lpstr>Lesweek 3</vt:lpstr>
      <vt:lpstr>Herhaling theorie vorige week</vt:lpstr>
      <vt:lpstr>Filmpje</vt:lpstr>
      <vt:lpstr>17.5 Meten van veiligheidscultuur</vt:lpstr>
      <vt:lpstr>Gangmakers</vt:lpstr>
      <vt:lpstr>Weten en begrijpen</vt:lpstr>
      <vt:lpstr>Nabespreken opdracht</vt:lpstr>
      <vt:lpstr>Rollenspel </vt:lpstr>
      <vt:lpstr>18.1 Een veilige omgeving</vt:lpstr>
      <vt:lpstr>18.1.1 Veiligheidsprotocollen </vt:lpstr>
      <vt:lpstr>18.1.2 Ruimtes juist gebruiken</vt:lpstr>
      <vt:lpstr>Valpreventie</vt:lpstr>
      <vt:lpstr>18.1.3 Hulpmiddelen juist gebruiken</vt:lpstr>
      <vt:lpstr>18.1.4 Betrouwbaarheid/integriteit</vt:lpstr>
      <vt:lpstr>18.1.5 Criminaliteit</vt:lpstr>
      <vt:lpstr>Kerntaken welzijnsmedewerker</vt:lpstr>
      <vt:lpstr>18.2 Brandveiligheid</vt:lpstr>
      <vt:lpstr>18.3 Calamiteiten</vt:lpstr>
      <vt:lpstr>18.3.1 Oorzaken</vt:lpstr>
      <vt:lpstr>Calamiteitenplan</vt:lpstr>
      <vt:lpstr>Huiswerk voor volgende week</vt:lpstr>
    </vt:vector>
  </TitlesOfParts>
  <Company>I'tension B.V.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Gerjan Stappenbelt;sa.sommeling@noorderpoort.nl</dc:creator>
  <cp:lastModifiedBy>Solange Sommeling</cp:lastModifiedBy>
  <cp:revision>360</cp:revision>
  <cp:lastPrinted>2016-09-04T12:16:18Z</cp:lastPrinted>
  <dcterms:created xsi:type="dcterms:W3CDTF">2009-12-16T15:11:37Z</dcterms:created>
  <dcterms:modified xsi:type="dcterms:W3CDTF">2017-11-14T13:18:41Z</dcterms:modified>
</cp:coreProperties>
</file>