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EB4095C-A203-4A2D-89E9-F4FB2B2EB10C}" type="datetimeFigureOut">
              <a:rPr lang="nl-NL" smtClean="0"/>
              <a:t>19-11-2015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DA0D8EC-EF91-4E63-823F-898EFBC566A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://www.maisteeltinstroken.nl/filmpjes-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1371601"/>
            <a:ext cx="7562800" cy="1337319"/>
          </a:xfrm>
        </p:spPr>
        <p:txBody>
          <a:bodyPr/>
          <a:lstStyle/>
          <a:p>
            <a:r>
              <a:rPr lang="nl-NL" sz="4000" dirty="0" smtClean="0"/>
              <a:t>Bodemkunde h4 t/m h6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3573016"/>
            <a:ext cx="6984776" cy="2664296"/>
          </a:xfrm>
        </p:spPr>
        <p:txBody>
          <a:bodyPr/>
          <a:lstStyle/>
          <a:p>
            <a:r>
              <a:rPr lang="nl-NL" dirty="0" smtClean="0"/>
              <a:t>Hoofdstuk 4 bodems beoordelen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96" y="4173794"/>
            <a:ext cx="5676516" cy="2207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832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 bodembewerking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Hoofdgrondbewerking welke?</a:t>
            </a:r>
          </a:p>
          <a:p>
            <a:r>
              <a:rPr lang="nl-NL" dirty="0" smtClean="0"/>
              <a:t>Ploegen </a:t>
            </a:r>
          </a:p>
          <a:p>
            <a:r>
              <a:rPr lang="nl-NL" dirty="0" smtClean="0"/>
              <a:t>Spitten </a:t>
            </a:r>
          </a:p>
          <a:p>
            <a:r>
              <a:rPr lang="nl-NL" dirty="0" smtClean="0"/>
              <a:t>Woelen (let op effect) 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6992"/>
            <a:ext cx="346083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57" y="3645024"/>
            <a:ext cx="4167143" cy="23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30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990600"/>
          </a:xfrm>
        </p:spPr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Bandendruk</a:t>
            </a:r>
          </a:p>
          <a:p>
            <a:endParaRPr lang="nl-NL" dirty="0"/>
          </a:p>
          <a:p>
            <a:r>
              <a:rPr lang="nl-NL" dirty="0" smtClean="0"/>
              <a:t>Draagkracht grond</a:t>
            </a:r>
          </a:p>
          <a:p>
            <a:endParaRPr lang="nl-NL" dirty="0"/>
          </a:p>
          <a:p>
            <a:r>
              <a:rPr lang="nl-NL" dirty="0" smtClean="0"/>
              <a:t>Voordeel lage druk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59391"/>
            <a:ext cx="4351713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653136"/>
            <a:ext cx="28289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58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Voorjaarsbewerking, welke?</a:t>
            </a:r>
          </a:p>
          <a:p>
            <a:endParaRPr lang="nl-NL" dirty="0"/>
          </a:p>
          <a:p>
            <a:r>
              <a:rPr lang="nl-NL" dirty="0" smtClean="0"/>
              <a:t>Verschil zandgrond en kleigrond</a:t>
            </a:r>
          </a:p>
          <a:p>
            <a:endParaRPr lang="nl-NL" dirty="0"/>
          </a:p>
          <a:p>
            <a:r>
              <a:rPr lang="nl-NL" dirty="0" smtClean="0"/>
              <a:t>Wat is de werkelijke bodemstructuur?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870" y="2492897"/>
            <a:ext cx="2729230" cy="190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99738"/>
            <a:ext cx="3312368" cy="300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647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Ontwatering</a:t>
            </a:r>
            <a:endParaRPr lang="nl-NL" dirty="0"/>
          </a:p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7889569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80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Nat?</a:t>
            </a:r>
            <a:endParaRPr lang="nl-NL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246" y="2420888"/>
            <a:ext cx="4422184" cy="331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79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Zeeniveau en beneden zeeniveau</a:t>
            </a:r>
          </a:p>
          <a:p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2381395"/>
            <a:ext cx="9073008" cy="447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67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Diepe grondbewerkingen, welke?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397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Diepe grondbewerkingen, welke?</a:t>
            </a:r>
          </a:p>
          <a:p>
            <a:endParaRPr lang="nl-NL" dirty="0"/>
          </a:p>
          <a:p>
            <a:r>
              <a:rPr lang="nl-NL" dirty="0" smtClean="0"/>
              <a:t>Diepploegen  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Diepspitten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err="1" smtClean="0"/>
              <a:t>Diepwoelen</a:t>
            </a:r>
            <a:r>
              <a:rPr lang="nl-NL" dirty="0" smtClean="0"/>
              <a:t>  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167" y="980728"/>
            <a:ext cx="26098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092" y="2996952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192" y="494116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53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 bemesting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Bekalken (pH)</a:t>
            </a:r>
          </a:p>
          <a:p>
            <a:r>
              <a:rPr lang="nl-NL" dirty="0" smtClean="0"/>
              <a:t>Calcium en magnesium</a:t>
            </a:r>
          </a:p>
          <a:p>
            <a:endParaRPr lang="nl-NL" dirty="0"/>
          </a:p>
          <a:p>
            <a:r>
              <a:rPr lang="nl-NL" dirty="0" smtClean="0"/>
              <a:t>Calcium zorgt er voor dat de gronddeeltjes meer uit elkaar gedrukt worden</a:t>
            </a:r>
          </a:p>
          <a:p>
            <a:endParaRPr lang="nl-NL" dirty="0"/>
          </a:p>
          <a:p>
            <a:r>
              <a:rPr lang="nl-NL" dirty="0" smtClean="0"/>
              <a:t>Magnesium het tegenovergestelde, dus……………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85875"/>
            <a:ext cx="42862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27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Opbouw organische stof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Via………….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157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Bodemanalyse, belangrijk hulpmiddel voor ……</a:t>
            </a:r>
          </a:p>
          <a:p>
            <a:endParaRPr lang="nl-NL" dirty="0"/>
          </a:p>
          <a:p>
            <a:r>
              <a:rPr lang="nl-NL" dirty="0" smtClean="0"/>
              <a:t>Hoe vaak?</a:t>
            </a:r>
          </a:p>
          <a:p>
            <a:endParaRPr lang="nl-NL" dirty="0"/>
          </a:p>
          <a:p>
            <a:r>
              <a:rPr lang="nl-NL" dirty="0" smtClean="0"/>
              <a:t>Bemonstering van 0 - ? Cm</a:t>
            </a:r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369" y="4005064"/>
            <a:ext cx="3870927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947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Opbouw organische stof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Via………….</a:t>
            </a:r>
          </a:p>
          <a:p>
            <a:r>
              <a:rPr lang="nl-NL" dirty="0" smtClean="0"/>
              <a:t>Gewasresten</a:t>
            </a:r>
          </a:p>
          <a:p>
            <a:r>
              <a:rPr lang="nl-NL" dirty="0" smtClean="0"/>
              <a:t>Organische meststoffen </a:t>
            </a:r>
          </a:p>
          <a:p>
            <a:r>
              <a:rPr lang="nl-NL" dirty="0" smtClean="0"/>
              <a:t>Compost </a:t>
            </a:r>
          </a:p>
          <a:p>
            <a:endParaRPr lang="nl-NL" dirty="0"/>
          </a:p>
          <a:p>
            <a:r>
              <a:rPr lang="nl-NL" dirty="0" smtClean="0"/>
              <a:t>Bijdrage aan opbouw </a:t>
            </a:r>
            <a:r>
              <a:rPr lang="nl-NL" dirty="0" err="1" smtClean="0"/>
              <a:t>org</a:t>
            </a:r>
            <a:r>
              <a:rPr lang="nl-NL" dirty="0" smtClean="0"/>
              <a:t>. Stof:</a:t>
            </a:r>
          </a:p>
          <a:p>
            <a:pPr marL="0" indent="0">
              <a:buNone/>
            </a:pPr>
            <a:r>
              <a:rPr lang="nl-NL" dirty="0" smtClean="0"/>
              <a:t>  nagaan van (</a:t>
            </a:r>
            <a:r>
              <a:rPr lang="nl-NL" dirty="0" err="1" smtClean="0"/>
              <a:t>e.o.s</a:t>
            </a:r>
            <a:r>
              <a:rPr lang="nl-NL" dirty="0" smtClean="0"/>
              <a:t>.) effectieve organische stof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C00000"/>
                </a:solidFill>
              </a:rPr>
              <a:t>kenmerk: na 1 jaar nog aanwezig in bodem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887" y="1484784"/>
            <a:ext cx="3467684" cy="232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9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E.o.s</a:t>
            </a:r>
            <a:r>
              <a:rPr lang="nl-NL" dirty="0" smtClean="0"/>
              <a:t>. (effectieve organische stof) zie tabel blz. 69</a:t>
            </a:r>
          </a:p>
          <a:p>
            <a:endParaRPr lang="nl-NL" dirty="0"/>
          </a:p>
          <a:p>
            <a:r>
              <a:rPr lang="nl-NL" dirty="0" smtClean="0"/>
              <a:t>Wat zijn van de 3 categorieën steeds de beste 3 ?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1. gewasresten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dierlijke mest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 groenbemesters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719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err="1"/>
              <a:t>E.o.s</a:t>
            </a:r>
            <a:r>
              <a:rPr lang="nl-NL" sz="2000" dirty="0"/>
              <a:t>. (effectieve organische stof) zie tabel blz. 69</a:t>
            </a:r>
          </a:p>
          <a:p>
            <a:endParaRPr lang="nl-NL" sz="2000" dirty="0"/>
          </a:p>
          <a:p>
            <a:r>
              <a:rPr lang="nl-NL" sz="2000" dirty="0"/>
              <a:t>Wat zijn van de 3 categorieën steeds de beste </a:t>
            </a:r>
            <a:r>
              <a:rPr lang="nl-NL" sz="2000" dirty="0" smtClean="0"/>
              <a:t>3 </a:t>
            </a:r>
            <a:r>
              <a:rPr lang="nl-NL" sz="2000" dirty="0"/>
              <a:t>?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1. gewasresten: </a:t>
            </a:r>
            <a:r>
              <a:rPr lang="nl-NL" dirty="0" smtClean="0">
                <a:solidFill>
                  <a:schemeClr val="accent6"/>
                </a:solidFill>
              </a:rPr>
              <a:t>Wintertarwe, kunstweide 2</a:t>
            </a:r>
            <a:r>
              <a:rPr lang="nl-NL" baseline="30000" dirty="0" smtClean="0">
                <a:solidFill>
                  <a:schemeClr val="accent6"/>
                </a:solidFill>
              </a:rPr>
              <a:t>e</a:t>
            </a:r>
            <a:r>
              <a:rPr lang="nl-NL" dirty="0" smtClean="0">
                <a:solidFill>
                  <a:schemeClr val="accent6"/>
                </a:solidFill>
              </a:rPr>
              <a:t> jaar,   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6"/>
                </a:solidFill>
              </a:rPr>
              <a:t> </a:t>
            </a:r>
            <a:r>
              <a:rPr lang="nl-NL" dirty="0" smtClean="0">
                <a:solidFill>
                  <a:schemeClr val="accent6"/>
                </a:solidFill>
              </a:rPr>
              <a:t>                          zomergerst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2. dierlijke </a:t>
            </a:r>
            <a:r>
              <a:rPr lang="nl-NL" dirty="0" smtClean="0"/>
              <a:t>mest</a:t>
            </a:r>
            <a:r>
              <a:rPr lang="nl-NL" dirty="0" smtClean="0">
                <a:solidFill>
                  <a:schemeClr val="accent6"/>
                </a:solidFill>
              </a:rPr>
              <a:t>: GFT compost, vaste meest vleeskuikens,   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6"/>
                </a:solidFill>
              </a:rPr>
              <a:t> </a:t>
            </a:r>
            <a:r>
              <a:rPr lang="nl-NL" dirty="0" smtClean="0">
                <a:solidFill>
                  <a:schemeClr val="accent6"/>
                </a:solidFill>
              </a:rPr>
              <a:t>                          kippenmest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3. </a:t>
            </a:r>
            <a:r>
              <a:rPr lang="nl-NL" dirty="0" smtClean="0"/>
              <a:t>groenbemesters: onder </a:t>
            </a:r>
            <a:r>
              <a:rPr lang="nl-NL" dirty="0" err="1" smtClean="0"/>
              <a:t>dekvrucht</a:t>
            </a:r>
            <a:r>
              <a:rPr lang="nl-NL" dirty="0" smtClean="0"/>
              <a:t>: </a:t>
            </a:r>
            <a:r>
              <a:rPr lang="nl-NL" dirty="0">
                <a:solidFill>
                  <a:schemeClr val="accent6"/>
                </a:solidFill>
              </a:rPr>
              <a:t>I</a:t>
            </a:r>
            <a:r>
              <a:rPr lang="nl-NL" dirty="0" smtClean="0">
                <a:solidFill>
                  <a:schemeClr val="accent6"/>
                </a:solidFill>
              </a:rPr>
              <a:t>taliaans raaigras</a:t>
            </a:r>
            <a:r>
              <a:rPr lang="nl-NL" dirty="0" smtClean="0"/>
              <a:t>, 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6"/>
                </a:solidFill>
              </a:rPr>
              <a:t> </a:t>
            </a:r>
            <a:r>
              <a:rPr lang="nl-NL" dirty="0" smtClean="0">
                <a:solidFill>
                  <a:schemeClr val="accent6"/>
                </a:solidFill>
              </a:rPr>
              <a:t>                               rode klaver, </a:t>
            </a:r>
            <a:r>
              <a:rPr lang="nl-NL" dirty="0">
                <a:solidFill>
                  <a:schemeClr val="accent6"/>
                </a:solidFill>
              </a:rPr>
              <a:t>E</a:t>
            </a:r>
            <a:r>
              <a:rPr lang="nl-NL" dirty="0" smtClean="0">
                <a:solidFill>
                  <a:schemeClr val="accent6"/>
                </a:solidFill>
              </a:rPr>
              <a:t>ngels raaigras </a:t>
            </a:r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08720"/>
            <a:ext cx="21526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21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815249"/>
            <a:ext cx="8229600" cy="4876800"/>
          </a:xfrm>
        </p:spPr>
        <p:txBody>
          <a:bodyPr/>
          <a:lstStyle/>
          <a:p>
            <a:r>
              <a:rPr lang="nl-NL" dirty="0" smtClean="0"/>
              <a:t>Minerale mest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Welke functie hebben deze </a:t>
            </a:r>
          </a:p>
          <a:p>
            <a:pPr marL="0" indent="0">
              <a:buNone/>
            </a:pPr>
            <a:r>
              <a:rPr lang="nl-NL" dirty="0" smtClean="0"/>
              <a:t>meststoffen?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Voeden zij de plant of de bodem?????????????????????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Enkelvoudig of samengesteld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75430"/>
            <a:ext cx="223224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81128"/>
            <a:ext cx="1905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00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7569" y="1857028"/>
            <a:ext cx="8229600" cy="4876800"/>
          </a:xfrm>
        </p:spPr>
        <p:txBody>
          <a:bodyPr/>
          <a:lstStyle/>
          <a:p>
            <a:r>
              <a:rPr lang="nl-NL" dirty="0" smtClean="0"/>
              <a:t>Drijfmest</a:t>
            </a:r>
          </a:p>
          <a:p>
            <a:endParaRPr lang="nl-NL" dirty="0"/>
          </a:p>
          <a:p>
            <a:r>
              <a:rPr lang="nl-NL" dirty="0" smtClean="0"/>
              <a:t>Eigenschappen: stikstofrijk,</a:t>
            </a:r>
          </a:p>
          <a:p>
            <a:r>
              <a:rPr lang="nl-NL" dirty="0" smtClean="0"/>
              <a:t>T.o.v. vaste mest weinig </a:t>
            </a:r>
            <a:r>
              <a:rPr lang="nl-NL" dirty="0" err="1" smtClean="0"/>
              <a:t>org</a:t>
            </a:r>
            <a:r>
              <a:rPr lang="nl-NL" dirty="0" smtClean="0"/>
              <a:t>. Stof</a:t>
            </a:r>
          </a:p>
          <a:p>
            <a:r>
              <a:rPr lang="nl-NL" dirty="0" smtClean="0"/>
              <a:t>Gemiddeld 8,5 % droge stof</a:t>
            </a:r>
          </a:p>
          <a:p>
            <a:endParaRPr lang="nl-NL" dirty="0"/>
          </a:p>
          <a:p>
            <a:r>
              <a:rPr lang="nl-NL" dirty="0" smtClean="0"/>
              <a:t>Wat is goed moment van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uitrijden in het voorjaar?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925" y="980728"/>
            <a:ext cx="26098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430" y="3343566"/>
            <a:ext cx="2713745" cy="267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07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Drijfmest, waarom géén </a:t>
            </a:r>
            <a:r>
              <a:rPr lang="nl-NL" dirty="0" err="1" smtClean="0"/>
              <a:t>najaarstoediening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Vaste mest: draagt bij aan: ??????</a:t>
            </a:r>
          </a:p>
          <a:p>
            <a:endParaRPr lang="nl-NL" dirty="0"/>
          </a:p>
          <a:p>
            <a:r>
              <a:rPr lang="nl-NL" dirty="0" smtClean="0"/>
              <a:t>Werkt langzamer dan: ????????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068960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3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Compost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Heeft positieve invloed op: ????????? en  ???????????</a:t>
            </a:r>
          </a:p>
          <a:p>
            <a:endParaRPr lang="nl-NL" dirty="0"/>
          </a:p>
          <a:p>
            <a:r>
              <a:rPr lang="nl-NL" dirty="0" smtClean="0"/>
              <a:t>In de bodem verteert compost:  snel/langzaam ???????</a:t>
            </a:r>
          </a:p>
          <a:p>
            <a:endParaRPr lang="nl-NL" dirty="0"/>
          </a:p>
          <a:p>
            <a:r>
              <a:rPr lang="nl-NL" dirty="0" smtClean="0"/>
              <a:t>Heeft compost direct een positieve invloed op de bodemstructuur?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9269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85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 h4 – 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of niet waar: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1. Bij de bodemanalyse door bijv. BLGG wordt grasland tot     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25 cm diep onderzocht.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Het NLV stuurt het advies voor de stikstofbemesting.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3. Een profielkuil maak je om te weten wat de gehaltes in  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de bodem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25583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 h4 – 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4. Grond met een goede structuur heeft </a:t>
            </a:r>
            <a:r>
              <a:rPr lang="nl-NL" dirty="0" err="1" smtClean="0"/>
              <a:t>scherpblokkige</a:t>
            </a:r>
            <a:r>
              <a:rPr lang="nl-NL" dirty="0" smtClean="0"/>
              <a:t> 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elementen.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5. Bij een betere </a:t>
            </a:r>
            <a:r>
              <a:rPr lang="nl-NL" dirty="0" err="1" smtClean="0"/>
              <a:t>beworteling</a:t>
            </a:r>
            <a:r>
              <a:rPr lang="nl-NL" dirty="0" smtClean="0"/>
              <a:t> kan de plan minder 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voedingsstoffen opnemen.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6. Het bodemleven zegt iets over de hoeveelheid klei in de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bodem.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84632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 h4 – 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7. Een hoofdgrondbewerking is rotorkopeggen.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8. Een diepe grondbewerking zoals woelen voer je uit om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een storende laag op te heffen.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9. Een goede ontwatering van grasland geeft een langer 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groeiseizoen en een hogere opbrengst.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10. Een goede verhouding tussen calcium, kalium 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magnesium zegt </a:t>
            </a:r>
            <a:r>
              <a:rPr lang="nl-NL" b="1" dirty="0" smtClean="0"/>
              <a:t>niets</a:t>
            </a:r>
            <a:r>
              <a:rPr lang="nl-NL" dirty="0" smtClean="0"/>
              <a:t> over de structuur van de grond.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8805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Beoordelen analyse</a:t>
            </a:r>
          </a:p>
          <a:p>
            <a:endParaRPr lang="nl-NL" dirty="0"/>
          </a:p>
          <a:p>
            <a:r>
              <a:rPr lang="nl-NL" dirty="0" smtClean="0"/>
              <a:t>Adviesbasis voor bemesting</a:t>
            </a:r>
          </a:p>
          <a:p>
            <a:endParaRPr lang="nl-NL" dirty="0"/>
          </a:p>
          <a:p>
            <a:r>
              <a:rPr lang="nl-NL" dirty="0" smtClean="0"/>
              <a:t>NLV</a:t>
            </a:r>
          </a:p>
          <a:p>
            <a:endParaRPr lang="nl-NL" dirty="0"/>
          </a:p>
          <a:p>
            <a:r>
              <a:rPr lang="nl-NL" dirty="0" smtClean="0"/>
              <a:t>Bodemanalyse grasland  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2947647" cy="220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75134"/>
            <a:ext cx="3307687" cy="2894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7804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 h4 –h6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11. Bekalken verhoogt de </a:t>
            </a:r>
            <a:r>
              <a:rPr lang="nl-NL" dirty="0" err="1" smtClean="0"/>
              <a:t>pH.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12. Bij bekalken voeg je magnesium toe aan de bodem.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13. Grasland geeft de meeste effectieve organische stof.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14. Minerale mest voedt alleen de plant.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97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 h4 – h6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15. Minerale meststoffen kunnen voor altijd in een fabriek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gemaakt worden.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16. Drijfmest kun je het beste in het najaar uitrijden.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17. Drijfmest is stikstofrijk.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18. Vaste mest bevat meer fosfaat dan drijfmest.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19. Compost is op termijn positief voor </a:t>
            </a:r>
            <a:r>
              <a:rPr lang="nl-NL" smtClean="0"/>
              <a:t>de bodemstructuur.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227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 Vruchtopvolging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vruchtopvolging?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is het verschil tussen een</a:t>
            </a:r>
          </a:p>
          <a:p>
            <a:pPr marL="0" indent="0">
              <a:buNone/>
            </a:pPr>
            <a:r>
              <a:rPr lang="nl-NL" dirty="0" smtClean="0"/>
              <a:t>Bouwplan van 1:3 en 1:6</a:t>
            </a:r>
          </a:p>
          <a:p>
            <a:pPr marL="0" indent="0">
              <a:buNone/>
            </a:pPr>
            <a:r>
              <a:rPr lang="nl-NL" dirty="0" smtClean="0"/>
              <a:t>(zie blz. 79)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Groenbemesters</a:t>
            </a:r>
          </a:p>
          <a:p>
            <a:pPr marL="0" indent="0">
              <a:buNone/>
            </a:pPr>
            <a:r>
              <a:rPr lang="nl-NL" dirty="0" smtClean="0"/>
              <a:t>- Wat is het belang voor de bodem?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72372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66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 vruchtopvolging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Groenbemesters</a:t>
            </a:r>
          </a:p>
          <a:p>
            <a:pPr>
              <a:buFontTx/>
              <a:buChar char="-"/>
            </a:pPr>
            <a:r>
              <a:rPr lang="nl-NL" dirty="0" smtClean="0"/>
              <a:t>Werken mee aan opbouw organische stof</a:t>
            </a:r>
          </a:p>
          <a:p>
            <a:pPr>
              <a:buFontTx/>
              <a:buChar char="-"/>
            </a:pPr>
            <a:r>
              <a:rPr lang="nl-NL" dirty="0" smtClean="0"/>
              <a:t>Bevordering van bodemleven</a:t>
            </a:r>
          </a:p>
          <a:p>
            <a:pPr>
              <a:buFontTx/>
              <a:buChar char="-"/>
            </a:pPr>
            <a:r>
              <a:rPr lang="nl-NL" dirty="0" smtClean="0"/>
              <a:t>Bevordering bodemstructuur</a:t>
            </a:r>
          </a:p>
          <a:p>
            <a:pPr>
              <a:buFontTx/>
              <a:buChar char="-"/>
            </a:pPr>
            <a:r>
              <a:rPr lang="nl-NL" dirty="0" smtClean="0"/>
              <a:t>Vastleggen van voedingsstoffen</a:t>
            </a:r>
          </a:p>
          <a:p>
            <a:pPr>
              <a:buFontTx/>
              <a:buChar char="-"/>
            </a:pPr>
            <a:r>
              <a:rPr lang="nl-NL" dirty="0" smtClean="0"/>
              <a:t>Effect op waterhuishouding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95938"/>
            <a:ext cx="3229347" cy="221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25144"/>
            <a:ext cx="2907407" cy="193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77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Onderwerken groenbemester</a:t>
            </a:r>
          </a:p>
          <a:p>
            <a:r>
              <a:rPr lang="nl-NL" dirty="0" smtClean="0"/>
              <a:t>Wat vertelt de afbeelding op blz. 81 rechts bovenaan??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Gras-klaver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Klaver is een pioniersgewas</a:t>
            </a:r>
          </a:p>
          <a:p>
            <a:pPr marL="0" indent="0">
              <a:buNone/>
            </a:pPr>
            <a:r>
              <a:rPr lang="nl-NL" dirty="0" smtClean="0"/>
              <a:t>Wat betekent dat?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 of na snijmaïs?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881" y="2924944"/>
            <a:ext cx="3812855" cy="2855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79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Graslandvernieuwing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Waarom?</a:t>
            </a:r>
          </a:p>
          <a:p>
            <a:pPr marL="0" indent="0">
              <a:buNone/>
            </a:pPr>
            <a:r>
              <a:rPr lang="nl-NL" dirty="0" smtClean="0"/>
              <a:t>   Nadelen?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Welke criteria nodig om te bepalen of graslandvernieuwing zinvol is?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720" y="836712"/>
            <a:ext cx="3601580" cy="239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835" y="4581128"/>
            <a:ext cx="4845956" cy="18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4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Criteria:</a:t>
            </a:r>
          </a:p>
          <a:p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% slechte grassen</a:t>
            </a:r>
          </a:p>
          <a:p>
            <a:pPr>
              <a:buFontTx/>
              <a:buChar char="-"/>
            </a:pPr>
            <a:r>
              <a:rPr lang="nl-NL" dirty="0" smtClean="0"/>
              <a:t>Hoeveelheid onkruid</a:t>
            </a:r>
          </a:p>
          <a:p>
            <a:pPr>
              <a:buFontTx/>
              <a:buChar char="-"/>
            </a:pPr>
            <a:r>
              <a:rPr lang="nl-NL" dirty="0" smtClean="0"/>
              <a:t>Open plekken</a:t>
            </a:r>
          </a:p>
          <a:p>
            <a:pPr>
              <a:buFontTx/>
              <a:buChar char="-"/>
            </a:pPr>
            <a:r>
              <a:rPr lang="nl-NL" dirty="0" smtClean="0"/>
              <a:t>Beoordeling bodemstructuur</a:t>
            </a:r>
          </a:p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64704"/>
            <a:ext cx="3809278" cy="253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65104"/>
            <a:ext cx="16002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97" y="4302759"/>
            <a:ext cx="24765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188" y="4107122"/>
            <a:ext cx="3376228" cy="229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17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65540"/>
            <a:ext cx="5256584" cy="392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573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Maïsteelt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Maïs houdt bodemkundig gezien </a:t>
            </a:r>
          </a:p>
          <a:p>
            <a:pPr marL="0" indent="0">
              <a:buNone/>
            </a:pPr>
            <a:r>
              <a:rPr lang="nl-NL" dirty="0" smtClean="0"/>
              <a:t>van:</a:t>
            </a:r>
          </a:p>
          <a:p>
            <a:pPr marL="0" indent="0">
              <a:buNone/>
            </a:pPr>
            <a:r>
              <a:rPr lang="nl-NL" dirty="0"/>
              <a:t>?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 smtClean="0"/>
              <a:t>Wat kun je afleiden uit de bodemanalyses </a:t>
            </a:r>
          </a:p>
          <a:p>
            <a:pPr marL="0" indent="0">
              <a:buNone/>
            </a:pPr>
            <a:r>
              <a:rPr lang="nl-NL" dirty="0" smtClean="0"/>
              <a:t>Onderaan blz. 86 ?????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Bemestingseffect, wat zie je op blz. 87</a:t>
            </a:r>
          </a:p>
          <a:p>
            <a:pPr marL="0" indent="0">
              <a:buNone/>
            </a:pPr>
            <a:r>
              <a:rPr lang="nl-NL" dirty="0" smtClean="0"/>
              <a:t>Linksonder in de 2 foto’s ??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28" y="4509120"/>
            <a:ext cx="262922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3138054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88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Maïs in grasstoppel</a:t>
            </a:r>
          </a:p>
          <a:p>
            <a:r>
              <a:rPr lang="nl-NL" dirty="0" smtClean="0"/>
              <a:t>Heeft dit toekomst ????</a:t>
            </a:r>
          </a:p>
          <a:p>
            <a:r>
              <a:rPr lang="nl-NL" dirty="0" smtClean="0"/>
              <a:t>Mogelijke voordelen??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www.maisteeltinstroken.nl/filmpjes-0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950" y="1268761"/>
            <a:ext cx="3395950" cy="211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4060252"/>
            <a:ext cx="3456385" cy="232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Profielkuil</a:t>
            </a:r>
          </a:p>
          <a:p>
            <a:endParaRPr lang="nl-NL" dirty="0"/>
          </a:p>
          <a:p>
            <a:r>
              <a:rPr lang="nl-NL" dirty="0" smtClean="0"/>
              <a:t>Hoe en waar  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557463"/>
            <a:ext cx="5529828" cy="3679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0770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Gewasbeschermingsmiddelen</a:t>
            </a:r>
          </a:p>
          <a:p>
            <a:endParaRPr lang="nl-NL" dirty="0"/>
          </a:p>
          <a:p>
            <a:r>
              <a:rPr lang="nl-NL" dirty="0" smtClean="0"/>
              <a:t>Nodig in melkveehouderij???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2492896"/>
            <a:ext cx="3190857" cy="178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25776"/>
            <a:ext cx="3195439" cy="212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91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Stellingen, geef aan: waar of niet waar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1. Vruchtopvolging doe je om de bodem gezond te houden.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Een bouwplan van 1 : 4 betekent dat je bijvoorbeeld 1x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in de 3 jaar aardappels verbouwd.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 Groenbemesters zijn niet belangrijk voor de bodem.</a:t>
            </a:r>
          </a:p>
          <a:p>
            <a:pPr marL="457200" indent="-457200">
              <a:buAutoNum type="arabicPeriod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4. Groenbemesters moet je diep onderploegen.</a:t>
            </a:r>
          </a:p>
          <a:p>
            <a:pPr marL="457200" indent="-457200">
              <a:buAutoNum type="arabicPeriod"/>
            </a:pPr>
            <a:endParaRPr lang="nl-NL" dirty="0" smtClean="0"/>
          </a:p>
          <a:p>
            <a:pPr marL="457200" indent="-457200">
              <a:buAutoNum type="arabicPeriod"/>
            </a:pPr>
            <a:endParaRPr lang="nl-NL" dirty="0" smtClean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79046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5. Onder </a:t>
            </a:r>
            <a:r>
              <a:rPr lang="nl-NL" dirty="0"/>
              <a:t>een klaver gewas vind je weinig wormen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6. Klaver </a:t>
            </a:r>
            <a:r>
              <a:rPr lang="nl-NL" dirty="0"/>
              <a:t>kun je het beste na mais inzaaien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7. Klaver is gevoeliger voor bodemverdichting.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8. Graslandvernieuwing voer je uit bij een slechte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botanische samenstelling.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98802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9. Bij graslandvernieuwing verhoog je de organische stof.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10. Als de bodemstructuur in orde is, dan is </a:t>
            </a:r>
            <a:r>
              <a:rPr lang="nl-NL" dirty="0" err="1" smtClean="0"/>
              <a:t>doorzaaien</a:t>
            </a:r>
            <a:r>
              <a:rPr lang="nl-NL" dirty="0" smtClean="0"/>
              <a:t> een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betere optie.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11. Maïs wortelt ondiep in een bodem met goede structuur.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12. Maïs is structuurgevoelig.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6233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13. Maïs reageert positief op vruchtwisseling door een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hogere opbrengst.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14. Gewasbeschermingsmiddelen kunnen de natuurlijke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regulatiefuncties in de bodem verstoren.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15. Bij duurzame gewasbescherming gebruik je een ruime </a:t>
            </a:r>
          </a:p>
          <a:p>
            <a:pPr marL="0" indent="0">
              <a:buNone/>
            </a:pPr>
            <a:r>
              <a:rPr lang="nl-NL"/>
              <a:t> </a:t>
            </a:r>
            <a:r>
              <a:rPr lang="nl-NL" smtClean="0"/>
              <a:t>     dosering.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308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Beoordeling van een kluit</a:t>
            </a:r>
          </a:p>
          <a:p>
            <a:endParaRPr lang="nl-NL" dirty="0"/>
          </a:p>
          <a:p>
            <a:r>
              <a:rPr lang="nl-NL" dirty="0" smtClean="0"/>
              <a:t>Structuurelementen</a:t>
            </a:r>
          </a:p>
          <a:p>
            <a:r>
              <a:rPr lang="nl-NL" dirty="0" smtClean="0"/>
              <a:t>- losse kruimels</a:t>
            </a:r>
          </a:p>
          <a:p>
            <a:r>
              <a:rPr lang="nl-NL" dirty="0" smtClean="0"/>
              <a:t>- afgerond </a:t>
            </a:r>
            <a:r>
              <a:rPr lang="nl-NL" dirty="0" err="1" smtClean="0"/>
              <a:t>blokkige</a:t>
            </a:r>
            <a:r>
              <a:rPr lang="nl-NL" dirty="0" smtClean="0"/>
              <a:t> elementen</a:t>
            </a:r>
          </a:p>
          <a:p>
            <a:r>
              <a:rPr lang="nl-NL" dirty="0" smtClean="0"/>
              <a:t>- </a:t>
            </a:r>
            <a:r>
              <a:rPr lang="nl-NL" dirty="0" err="1" smtClean="0"/>
              <a:t>scherpblokkige</a:t>
            </a:r>
            <a:r>
              <a:rPr lang="nl-NL" dirty="0" smtClean="0"/>
              <a:t> elementen</a:t>
            </a:r>
          </a:p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21088"/>
            <a:ext cx="20859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29337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868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Beoordelen van structuur</a:t>
            </a:r>
          </a:p>
          <a:p>
            <a:endParaRPr lang="nl-NL" dirty="0"/>
          </a:p>
          <a:p>
            <a:r>
              <a:rPr lang="nl-NL" dirty="0" smtClean="0"/>
              <a:t>Wat is een goede structuur?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Hoe is de structuur</a:t>
            </a:r>
          </a:p>
          <a:p>
            <a:r>
              <a:rPr lang="nl-NL" dirty="0"/>
              <a:t>h</a:t>
            </a:r>
            <a:r>
              <a:rPr lang="nl-NL" smtClean="0"/>
              <a:t>iernaast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273" y="2996953"/>
            <a:ext cx="4729143" cy="3542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145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Beoordelen </a:t>
            </a:r>
            <a:r>
              <a:rPr lang="nl-NL" dirty="0" err="1" smtClean="0"/>
              <a:t>beworteling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887" y="2708920"/>
            <a:ext cx="5609747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5336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Beoordelen bodemleven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zichtbaar   en   </a:t>
            </a:r>
            <a:r>
              <a:rPr lang="nl-NL" smtClean="0"/>
              <a:t>niet   direct    zichtbaar</a:t>
            </a:r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156" y="2924944"/>
            <a:ext cx="6043528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071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 bodembewerking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Hoofdgrondbewerking welke?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7789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lderheid">
  <a:themeElements>
    <a:clrScheme name="Helderhei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lderhei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24604</TotalTime>
  <Words>1045</Words>
  <Application>Microsoft Office PowerPoint</Application>
  <PresentationFormat>Diavoorstelling (4:3)</PresentationFormat>
  <Paragraphs>317</Paragraphs>
  <Slides>44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44</vt:i4>
      </vt:variant>
    </vt:vector>
  </HeadingPairs>
  <TitlesOfParts>
    <vt:vector size="45" baseType="lpstr">
      <vt:lpstr>Helderheid</vt:lpstr>
      <vt:lpstr>Bodemkunde h4 t/m h6</vt:lpstr>
      <vt:lpstr>h4</vt:lpstr>
      <vt:lpstr>h4</vt:lpstr>
      <vt:lpstr>h4</vt:lpstr>
      <vt:lpstr>h4</vt:lpstr>
      <vt:lpstr>h4</vt:lpstr>
      <vt:lpstr>h4</vt:lpstr>
      <vt:lpstr>h4</vt:lpstr>
      <vt:lpstr>H5 bodembewerking</vt:lpstr>
      <vt:lpstr>H5 bodembewerking</vt:lpstr>
      <vt:lpstr>h5</vt:lpstr>
      <vt:lpstr>h5</vt:lpstr>
      <vt:lpstr>h5</vt:lpstr>
      <vt:lpstr>h5</vt:lpstr>
      <vt:lpstr>h5</vt:lpstr>
      <vt:lpstr>h5</vt:lpstr>
      <vt:lpstr>h5</vt:lpstr>
      <vt:lpstr>H6 bemesting</vt:lpstr>
      <vt:lpstr>h6</vt:lpstr>
      <vt:lpstr>h6</vt:lpstr>
      <vt:lpstr>h6</vt:lpstr>
      <vt:lpstr>h6</vt:lpstr>
      <vt:lpstr>h6</vt:lpstr>
      <vt:lpstr>h6</vt:lpstr>
      <vt:lpstr>h6</vt:lpstr>
      <vt:lpstr>h6</vt:lpstr>
      <vt:lpstr>Stellingen h4 – h6</vt:lpstr>
      <vt:lpstr>Stellingen h4 – h6</vt:lpstr>
      <vt:lpstr>Stellingen h4 – h6</vt:lpstr>
      <vt:lpstr>Stellingen h4 –h6</vt:lpstr>
      <vt:lpstr>Stellingen h4 – h6</vt:lpstr>
      <vt:lpstr>H7 Vruchtopvolging</vt:lpstr>
      <vt:lpstr>H7 vruchtopvolging</vt:lpstr>
      <vt:lpstr>H7</vt:lpstr>
      <vt:lpstr>H7</vt:lpstr>
      <vt:lpstr>H7</vt:lpstr>
      <vt:lpstr>H7</vt:lpstr>
      <vt:lpstr>H7</vt:lpstr>
      <vt:lpstr>H7</vt:lpstr>
      <vt:lpstr>h7</vt:lpstr>
      <vt:lpstr>H7</vt:lpstr>
      <vt:lpstr>H7</vt:lpstr>
      <vt:lpstr>H7</vt:lpstr>
      <vt:lpstr>H7</vt:lpstr>
    </vt:vector>
  </TitlesOfParts>
  <Company>Clusius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Bodemkunde h4 t/m 6  Hoofdstuk 4</dc:title>
  <dc:creator>Teun Jan Pereboom</dc:creator>
  <cp:lastModifiedBy>Teun Jan Pereboom</cp:lastModifiedBy>
  <cp:revision>53</cp:revision>
  <dcterms:created xsi:type="dcterms:W3CDTF">2015-10-07T10:35:38Z</dcterms:created>
  <dcterms:modified xsi:type="dcterms:W3CDTF">2015-11-27T09:25:55Z</dcterms:modified>
</cp:coreProperties>
</file>