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72" r:id="rId8"/>
    <p:sldId id="261" r:id="rId9"/>
    <p:sldId id="270" r:id="rId10"/>
    <p:sldId id="273" r:id="rId11"/>
    <p:sldId id="262" r:id="rId12"/>
    <p:sldId id="275" r:id="rId13"/>
    <p:sldId id="265" r:id="rId14"/>
    <p:sldId id="263" r:id="rId15"/>
    <p:sldId id="274" r:id="rId16"/>
    <p:sldId id="266" r:id="rId17"/>
    <p:sldId id="264" r:id="rId18"/>
    <p:sldId id="267" r:id="rId19"/>
    <p:sldId id="268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1084447"/>
          </a:xfrm>
        </p:spPr>
        <p:txBody>
          <a:bodyPr/>
          <a:lstStyle/>
          <a:p>
            <a:r>
              <a:rPr lang="nl-NL" dirty="0" smtClean="0"/>
              <a:t>Maïsteelt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925" y="2424023"/>
            <a:ext cx="3370428" cy="2242867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2044460"/>
            <a:ext cx="8767860" cy="4416725"/>
          </a:xfrm>
        </p:spPr>
        <p:txBody>
          <a:bodyPr/>
          <a:lstStyle/>
          <a:p>
            <a:r>
              <a:rPr lang="nl-NL" dirty="0" smtClean="0"/>
              <a:t>Wat voor soort plant is maïs?</a:t>
            </a:r>
          </a:p>
          <a:p>
            <a:endParaRPr lang="nl-NL" dirty="0"/>
          </a:p>
          <a:p>
            <a:r>
              <a:rPr lang="nl-NL" dirty="0" smtClean="0"/>
              <a:t>Warmte ?</a:t>
            </a:r>
          </a:p>
          <a:p>
            <a:r>
              <a:rPr lang="nl-NL" dirty="0" smtClean="0"/>
              <a:t>Koude ?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Hoeveel ha in Nederland?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1581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9882" y="2878885"/>
            <a:ext cx="9875520" cy="68436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behandeld zaad meestal rood van kleur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60424" y="1155939"/>
            <a:ext cx="4907084" cy="370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554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9458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355010"/>
            <a:ext cx="9872871" cy="3976777"/>
          </a:xfrm>
        </p:spPr>
        <p:txBody>
          <a:bodyPr>
            <a:normAutofit/>
          </a:bodyPr>
          <a:lstStyle/>
          <a:p>
            <a:r>
              <a:rPr lang="nl-NL" sz="2400" b="1" dirty="0">
                <a:latin typeface="NewsGothic,Bold"/>
              </a:rPr>
              <a:t>3.3 Temperatuur</a:t>
            </a:r>
          </a:p>
          <a:p>
            <a:r>
              <a:rPr lang="nl-NL" sz="2400" dirty="0">
                <a:latin typeface="NewsGothic"/>
              </a:rPr>
              <a:t>Tot aan het 4*5 bladstadium bepaalt de </a:t>
            </a:r>
            <a:r>
              <a:rPr lang="nl-NL" sz="2400" dirty="0">
                <a:solidFill>
                  <a:srgbClr val="0070C0"/>
                </a:solidFill>
                <a:latin typeface="NewsGothic"/>
              </a:rPr>
              <a:t>temperatuur</a:t>
            </a:r>
            <a:r>
              <a:rPr lang="nl-NL" sz="2400" dirty="0">
                <a:latin typeface="NewsGothic"/>
              </a:rPr>
              <a:t> van het zaaibed </a:t>
            </a:r>
            <a:endParaRPr lang="nl-NL" sz="2400" dirty="0" smtClean="0">
              <a:latin typeface="NewsGothic"/>
            </a:endParaRPr>
          </a:p>
          <a:p>
            <a:pPr marL="45720" indent="0">
              <a:buNone/>
            </a:pPr>
            <a:r>
              <a:rPr lang="nl-NL" sz="2400" dirty="0">
                <a:latin typeface="NewsGothic"/>
              </a:rPr>
              <a:t> </a:t>
            </a:r>
            <a:r>
              <a:rPr lang="nl-NL" sz="2400" dirty="0" smtClean="0">
                <a:latin typeface="NewsGothic"/>
              </a:rPr>
              <a:t> de ontwikkelingssnelheid van de plant </a:t>
            </a:r>
            <a:r>
              <a:rPr lang="nl-NL" sz="2400" dirty="0">
                <a:latin typeface="NewsGothic"/>
              </a:rPr>
              <a:t>doordat de groeipunt van de </a:t>
            </a:r>
            <a:endParaRPr lang="nl-NL" sz="2400" dirty="0" smtClean="0">
              <a:latin typeface="NewsGothic"/>
            </a:endParaRPr>
          </a:p>
          <a:p>
            <a:pPr marL="45720" indent="0">
              <a:buNone/>
            </a:pPr>
            <a:r>
              <a:rPr lang="nl-NL" sz="2400" dirty="0">
                <a:latin typeface="NewsGothic"/>
              </a:rPr>
              <a:t> </a:t>
            </a:r>
            <a:r>
              <a:rPr lang="nl-NL" sz="2400" dirty="0" smtClean="0">
                <a:latin typeface="NewsGothic"/>
              </a:rPr>
              <a:t> plant </a:t>
            </a:r>
            <a:r>
              <a:rPr lang="nl-NL" sz="2400" dirty="0">
                <a:latin typeface="NewsGothic"/>
              </a:rPr>
              <a:t>zich </a:t>
            </a:r>
            <a:r>
              <a:rPr lang="nl-NL" sz="2400" dirty="0" smtClean="0">
                <a:latin typeface="NewsGothic"/>
              </a:rPr>
              <a:t>tot </a:t>
            </a:r>
            <a:r>
              <a:rPr lang="nl-NL" sz="2400" dirty="0">
                <a:latin typeface="NewsGothic"/>
              </a:rPr>
              <a:t>dat moment onder de grond bevindt. </a:t>
            </a:r>
            <a:endParaRPr lang="nl-NL" sz="2400" dirty="0" smtClean="0">
              <a:latin typeface="NewsGothic"/>
            </a:endParaRPr>
          </a:p>
          <a:p>
            <a:pPr marL="45720" indent="0">
              <a:buNone/>
            </a:pPr>
            <a:endParaRPr lang="nl-NL" sz="2400" dirty="0" smtClean="0">
              <a:latin typeface="NewsGothic"/>
            </a:endParaRPr>
          </a:p>
          <a:p>
            <a:r>
              <a:rPr lang="nl-NL" sz="2400" dirty="0" smtClean="0">
                <a:latin typeface="NewsGothic"/>
              </a:rPr>
              <a:t> </a:t>
            </a:r>
            <a:r>
              <a:rPr lang="nl-NL" sz="2400" dirty="0">
                <a:latin typeface="NewsGothic"/>
              </a:rPr>
              <a:t>Natte gronden met een </a:t>
            </a:r>
            <a:r>
              <a:rPr lang="nl-NL" sz="2400" dirty="0" smtClean="0">
                <a:latin typeface="NewsGothic"/>
              </a:rPr>
              <a:t>vaste structuur </a:t>
            </a:r>
            <a:r>
              <a:rPr lang="nl-NL" sz="2400" dirty="0">
                <a:latin typeface="NewsGothic"/>
              </a:rPr>
              <a:t>warmen in het voorjaar veel </a:t>
            </a:r>
            <a:r>
              <a:rPr lang="nl-NL" sz="2400" dirty="0" smtClean="0">
                <a:latin typeface="NewsGothic"/>
              </a:rPr>
              <a:t> </a:t>
            </a:r>
          </a:p>
          <a:p>
            <a:pPr marL="45720" indent="0">
              <a:buNone/>
            </a:pPr>
            <a:r>
              <a:rPr lang="nl-NL" sz="2400" dirty="0" smtClean="0">
                <a:latin typeface="NewsGothic"/>
              </a:rPr>
              <a:t>   trager op </a:t>
            </a:r>
            <a:r>
              <a:rPr lang="nl-NL" sz="2400" dirty="0">
                <a:latin typeface="NewsGothic"/>
              </a:rPr>
              <a:t>dan droge </a:t>
            </a:r>
            <a:r>
              <a:rPr lang="nl-NL" sz="2400" dirty="0" smtClean="0">
                <a:latin typeface="NewsGothic"/>
              </a:rPr>
              <a:t>gronden met </a:t>
            </a:r>
            <a:r>
              <a:rPr lang="nl-NL" sz="2400" dirty="0">
                <a:latin typeface="NewsGothic"/>
              </a:rPr>
              <a:t>een losse structuur. </a:t>
            </a:r>
            <a:r>
              <a:rPr lang="nl-NL" sz="2400" dirty="0" smtClean="0">
                <a:solidFill>
                  <a:schemeClr val="tx1"/>
                </a:solidFill>
                <a:latin typeface="NewsGothic"/>
              </a:rPr>
              <a:t>(klei en veen </a:t>
            </a:r>
          </a:p>
          <a:p>
            <a:pPr marL="45720" indent="0">
              <a:buNone/>
            </a:pPr>
            <a:r>
              <a:rPr lang="nl-NL" sz="2400" dirty="0">
                <a:solidFill>
                  <a:schemeClr val="tx1"/>
                </a:solidFill>
                <a:latin typeface="NewsGothic"/>
              </a:rPr>
              <a:t> </a:t>
            </a:r>
            <a:r>
              <a:rPr lang="nl-NL" sz="2400" dirty="0" smtClean="0">
                <a:solidFill>
                  <a:schemeClr val="tx1"/>
                </a:solidFill>
                <a:latin typeface="NewsGothic"/>
              </a:rPr>
              <a:t>  tegenover zandgrond)</a:t>
            </a:r>
            <a:endParaRPr lang="nl-NL" sz="2400" dirty="0">
              <a:solidFill>
                <a:schemeClr val="tx1"/>
              </a:solidFill>
              <a:latin typeface="NewsGothic"/>
            </a:endParaRP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469" y="339844"/>
            <a:ext cx="3326830" cy="249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22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39969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5456" y="609600"/>
            <a:ext cx="7897526" cy="574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32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9458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6447" y="1279584"/>
            <a:ext cx="8682616" cy="482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870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1058173"/>
            <a:ext cx="9875520" cy="54634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groeistadia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2883" y="2365657"/>
            <a:ext cx="5740565" cy="353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83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0" y="112143"/>
            <a:ext cx="11874207" cy="667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06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39969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                  stikstofgebrek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3289" y="2057400"/>
            <a:ext cx="7652084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61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204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                fosfaatgebrek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135" y="2009956"/>
            <a:ext cx="10981292" cy="366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98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5496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                    kaligebrek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4325" y="1630392"/>
            <a:ext cx="9337180" cy="446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129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204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                     boriumgebrek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338" y="2009954"/>
            <a:ext cx="10950843" cy="363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112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1571" y="566468"/>
            <a:ext cx="9875520" cy="1356360"/>
          </a:xfrm>
        </p:spPr>
        <p:txBody>
          <a:bodyPr/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2934" y="2184400"/>
            <a:ext cx="597279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106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1694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                  oogsttijdstip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535502"/>
            <a:ext cx="10035781" cy="462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2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463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9484" y="1130060"/>
            <a:ext cx="9842551" cy="503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47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66777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031" y="1860062"/>
            <a:ext cx="11631457" cy="267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887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204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1561381"/>
            <a:ext cx="9872871" cy="4534619"/>
          </a:xfrm>
        </p:spPr>
        <p:txBody>
          <a:bodyPr/>
          <a:lstStyle/>
          <a:p>
            <a:r>
              <a:rPr lang="nl-NL" dirty="0" smtClean="0"/>
              <a:t>Welke rassen in Noord-Holland? (zeer vroeg – vroeg – laat?</a:t>
            </a:r>
          </a:p>
          <a:p>
            <a:endParaRPr lang="nl-NL" dirty="0" smtClean="0"/>
          </a:p>
          <a:p>
            <a:r>
              <a:rPr lang="nl-NL" dirty="0" smtClean="0"/>
              <a:t>Hoe zijn deze rassen ontstaan?</a:t>
            </a:r>
          </a:p>
          <a:p>
            <a:endParaRPr lang="nl-NL" dirty="0" smtClean="0"/>
          </a:p>
          <a:p>
            <a:pPr lvl="0">
              <a:buClr>
                <a:srgbClr val="DF5327"/>
              </a:buClr>
            </a:pPr>
            <a:r>
              <a:rPr lang="nl-NL" dirty="0">
                <a:solidFill>
                  <a:srgbClr val="DF5327"/>
                </a:solidFill>
              </a:rPr>
              <a:t>In welke vorm wordt maïs het meest geteeld?</a:t>
            </a:r>
          </a:p>
          <a:p>
            <a:endParaRPr lang="nl-NL" dirty="0"/>
          </a:p>
          <a:p>
            <a:r>
              <a:rPr lang="nl-NL" dirty="0" smtClean="0"/>
              <a:t>Hoeveel VEM in de droge stof?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405" y="1561381"/>
            <a:ext cx="3060275" cy="197437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620" y="3876675"/>
            <a:ext cx="2057400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8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8436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7095" y="345299"/>
            <a:ext cx="7797003" cy="4664015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1143000" y="5486248"/>
            <a:ext cx="67501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</a:rPr>
              <a:t>In 1985 lag het gemiddelde niveau rond 875 VEM/</a:t>
            </a:r>
            <a:r>
              <a:rPr lang="nl-NL" sz="2000" dirty="0" err="1">
                <a:solidFill>
                  <a:srgbClr val="002060"/>
                </a:solidFill>
              </a:rPr>
              <a:t>kgds</a:t>
            </a:r>
            <a:r>
              <a:rPr lang="nl-NL" sz="2000" dirty="0">
                <a:solidFill>
                  <a:srgbClr val="002060"/>
                </a:solidFill>
              </a:rPr>
              <a:t>, </a:t>
            </a:r>
            <a:endParaRPr lang="nl-NL" sz="2000" dirty="0" smtClean="0">
              <a:solidFill>
                <a:srgbClr val="002060"/>
              </a:solidFill>
            </a:endParaRPr>
          </a:p>
          <a:p>
            <a:r>
              <a:rPr lang="nl-NL" sz="2000" dirty="0" smtClean="0">
                <a:solidFill>
                  <a:srgbClr val="002060"/>
                </a:solidFill>
              </a:rPr>
              <a:t>in </a:t>
            </a:r>
            <a:r>
              <a:rPr lang="nl-NL" sz="2000" dirty="0">
                <a:solidFill>
                  <a:srgbClr val="002060"/>
                </a:solidFill>
              </a:rPr>
              <a:t>2015 lag het </a:t>
            </a:r>
            <a:r>
              <a:rPr lang="nl-NL" sz="2000" dirty="0" smtClean="0">
                <a:solidFill>
                  <a:srgbClr val="002060"/>
                </a:solidFill>
              </a:rPr>
              <a:t>niveau rond </a:t>
            </a:r>
            <a:r>
              <a:rPr lang="nl-NL" sz="2000" dirty="0">
                <a:solidFill>
                  <a:srgbClr val="002060"/>
                </a:solidFill>
              </a:rPr>
              <a:t>de </a:t>
            </a:r>
            <a:r>
              <a:rPr lang="nl-NL" sz="2000" dirty="0">
                <a:solidFill>
                  <a:srgbClr val="C00000"/>
                </a:solidFill>
              </a:rPr>
              <a:t>1006 </a:t>
            </a:r>
            <a:r>
              <a:rPr lang="nl-NL" sz="2000" dirty="0">
                <a:solidFill>
                  <a:srgbClr val="002060"/>
                </a:solidFill>
              </a:rPr>
              <a:t>VEM/</a:t>
            </a:r>
            <a:r>
              <a:rPr lang="nl-NL" sz="2000" dirty="0" err="1">
                <a:solidFill>
                  <a:srgbClr val="002060"/>
                </a:solidFill>
              </a:rPr>
              <a:t>kgds</a:t>
            </a:r>
            <a:r>
              <a:rPr lang="nl-NL" sz="20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5348" y="5009314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02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6570" y="405261"/>
            <a:ext cx="9875520" cy="63260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planten per ha gemiddeld?</a:t>
            </a:r>
          </a:p>
          <a:p>
            <a:endParaRPr lang="nl-NL" dirty="0"/>
          </a:p>
          <a:p>
            <a:r>
              <a:rPr lang="nl-NL" dirty="0" smtClean="0"/>
              <a:t>Welke afstand in de rij?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881" y="3807663"/>
            <a:ext cx="3516612" cy="263406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121" y="1124129"/>
            <a:ext cx="3249533" cy="227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533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9098" y="877019"/>
            <a:ext cx="9875520" cy="58947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z="3100" dirty="0" smtClean="0"/>
              <a:t>bouw plant:</a:t>
            </a:r>
            <a:endParaRPr lang="nl-NL" sz="31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20309" y="824247"/>
            <a:ext cx="3560598" cy="4158779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979098" y="312810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400" dirty="0"/>
              <a:t>De maïsplant bestaat bovengronds uit een </a:t>
            </a:r>
            <a:endParaRPr lang="nl-NL" sz="2400" dirty="0" smtClean="0"/>
          </a:p>
          <a:p>
            <a:endParaRPr lang="nl-NL" sz="2400" dirty="0" smtClean="0"/>
          </a:p>
          <a:p>
            <a:pPr marL="342900" indent="-342900">
              <a:buAutoNum type="arabicPeriod"/>
            </a:pPr>
            <a:r>
              <a:rPr lang="nl-NL" sz="2400" dirty="0" smtClean="0"/>
              <a:t>vegetatief gedeelte: de </a:t>
            </a:r>
            <a:r>
              <a:rPr lang="nl-NL" sz="2400" dirty="0"/>
              <a:t>stengel en de </a:t>
            </a:r>
            <a:r>
              <a:rPr lang="nl-NL" sz="2400" dirty="0" smtClean="0"/>
              <a:t>bladeren</a:t>
            </a:r>
          </a:p>
          <a:p>
            <a:endParaRPr lang="nl-NL" sz="2400" dirty="0" smtClean="0"/>
          </a:p>
          <a:p>
            <a:r>
              <a:rPr lang="nl-NL" sz="2400" dirty="0" smtClean="0"/>
              <a:t>2. generatief gedeelte: </a:t>
            </a:r>
            <a:r>
              <a:rPr lang="nl-NL" sz="2400" dirty="0"/>
              <a:t>de kolf en de </a:t>
            </a:r>
            <a:r>
              <a:rPr lang="nl-NL" sz="2400" dirty="0" smtClean="0"/>
              <a:t>pluim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50283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9895" y="1765540"/>
            <a:ext cx="9941080" cy="55496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 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Hoe </a:t>
            </a:r>
            <a:r>
              <a:rPr lang="nl-NL" dirty="0"/>
              <a:t>dieper wortels kunnen doordringen in de grond, hoe meer water en voedingsstoffen ze kunnen opnemen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2505" y="3079329"/>
            <a:ext cx="4394845" cy="330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2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6359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zaaien?</a:t>
            </a:r>
          </a:p>
          <a:p>
            <a:r>
              <a:rPr lang="nl-NL" dirty="0" smtClean="0"/>
              <a:t>Hoe diep?</a:t>
            </a:r>
            <a:endParaRPr lang="nl-NL" dirty="0"/>
          </a:p>
          <a:p>
            <a:r>
              <a:rPr lang="nl-NL" dirty="0" smtClean="0"/>
              <a:t>Voorbereidingen:</a:t>
            </a:r>
          </a:p>
          <a:p>
            <a:r>
              <a:rPr lang="nl-NL" dirty="0" smtClean="0"/>
              <a:t>Hoe de grond bewerken?</a:t>
            </a:r>
          </a:p>
          <a:p>
            <a:r>
              <a:rPr lang="nl-NL" dirty="0" smtClean="0"/>
              <a:t>Wat bemesten?</a:t>
            </a:r>
          </a:p>
          <a:p>
            <a:r>
              <a:rPr lang="nl-NL" dirty="0" smtClean="0"/>
              <a:t>Wat vraagt maïs van de bodem?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552" y="611756"/>
            <a:ext cx="2466975" cy="1847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4618" y="2286540"/>
            <a:ext cx="2867025" cy="15906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4759" y="4477290"/>
            <a:ext cx="2466975" cy="184785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5115" y="5077095"/>
            <a:ext cx="4048125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739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3771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Maïs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5115" y="878456"/>
            <a:ext cx="5820093" cy="533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5134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283</TotalTime>
  <Words>222</Words>
  <Application>Microsoft Office PowerPoint</Application>
  <PresentationFormat>Breedbeeld</PresentationFormat>
  <Paragraphs>60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Corbel</vt:lpstr>
      <vt:lpstr>NewsGothic</vt:lpstr>
      <vt:lpstr>NewsGothic,Bold</vt:lpstr>
      <vt:lpstr>Basis</vt:lpstr>
      <vt:lpstr>Maïsteelt</vt:lpstr>
      <vt:lpstr>Maïs</vt:lpstr>
      <vt:lpstr>Maïs</vt:lpstr>
      <vt:lpstr>Maïs </vt:lpstr>
      <vt:lpstr>Maïs</vt:lpstr>
      <vt:lpstr>Maïs   bouw plant:</vt:lpstr>
      <vt:lpstr>Maïs   Hoe dieper wortels kunnen doordringen in de grond, hoe meer water en voedingsstoffen ze kunnen opnemen  </vt:lpstr>
      <vt:lpstr>maïs</vt:lpstr>
      <vt:lpstr>Maïs</vt:lpstr>
      <vt:lpstr>Maïs         behandeld zaad meestal rood van kleur</vt:lpstr>
      <vt:lpstr>Maïs</vt:lpstr>
      <vt:lpstr>Maïs</vt:lpstr>
      <vt:lpstr>Maïs</vt:lpstr>
      <vt:lpstr>Maïs   groeistadia </vt:lpstr>
      <vt:lpstr>PowerPoint-presentatie</vt:lpstr>
      <vt:lpstr>Maïs                   stikstofgebrek</vt:lpstr>
      <vt:lpstr>Maïs                 fosfaatgebrek</vt:lpstr>
      <vt:lpstr>Maïs                     kaligebrek</vt:lpstr>
      <vt:lpstr>Maïs                      boriumgebrek</vt:lpstr>
      <vt:lpstr>Maïs                   oogsttijdstip</vt:lpstr>
      <vt:lpstr> </vt:lpstr>
      <vt:lpstr>Maïs</vt:lpstr>
    </vt:vector>
  </TitlesOfParts>
  <Company>Clusius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Maïsteelt</dc:title>
  <dc:creator>Teun Jan Pereboom</dc:creator>
  <cp:lastModifiedBy>Teun Jan Pereboom</cp:lastModifiedBy>
  <cp:revision>23</cp:revision>
  <dcterms:created xsi:type="dcterms:W3CDTF">2016-02-19T08:54:14Z</dcterms:created>
  <dcterms:modified xsi:type="dcterms:W3CDTF">2016-02-19T13:37:29Z</dcterms:modified>
</cp:coreProperties>
</file>