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sldIdLst>
    <p:sldId id="25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64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000" dirty="0" err="1"/>
              <a:t>Voorbeeld</a:t>
            </a:r>
            <a:r>
              <a:rPr lang="en-US" sz="4000" dirty="0"/>
              <a:t> </a:t>
            </a:r>
            <a:r>
              <a:rPr lang="en-US" sz="4000" dirty="0" err="1"/>
              <a:t>graskuil</a:t>
            </a:r>
            <a:endParaRPr lang="en-US" sz="4000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dPt>
            <c:idx val="1"/>
            <c:bubble3D val="0"/>
            <c:spPr>
              <a:solidFill>
                <a:srgbClr val="663300"/>
              </a:solidFill>
            </c:spPr>
            <c:extLst>
              <c:ext xmlns:c16="http://schemas.microsoft.com/office/drawing/2014/chart" uri="{C3380CC4-5D6E-409C-BE32-E72D297353CC}">
                <c16:uniqueId val="{00000001-5E6C-4D7D-A0C9-1654AAD534F3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6C-4D7D-A0C9-1654AAD53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400" dirty="0" err="1"/>
              <a:t>graskuil</a:t>
            </a:r>
            <a:endParaRPr lang="en-US" sz="4400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spPr>
            <a:solidFill>
              <a:srgbClr val="0070C0"/>
            </a:solidFill>
          </c:spPr>
          <c:dPt>
            <c:idx val="1"/>
            <c:bubble3D val="0"/>
            <c:spPr>
              <a:solidFill>
                <a:schemeClr val="accent5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CC30-4080-840F-3750D27FD6BE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0.0%</c:formatCode>
                <c:ptCount val="2"/>
                <c:pt idx="0">
                  <c:v>0.54100000000000004</c:v>
                </c:pt>
                <c:pt idx="1">
                  <c:v>0.45900000000000002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30-4080-840F-3750D27FD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400" dirty="0" err="1"/>
              <a:t>gras</a:t>
            </a:r>
            <a:endParaRPr lang="en-US" sz="4400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FBE6-40FD-902E-A0D5752439D6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FBE6-40FD-902E-A0D5752439D6}"/>
              </c:ext>
            </c:extLst>
          </c:dPt>
          <c:dLbls>
            <c:spPr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0%</c:formatCode>
                <c:ptCount val="2"/>
                <c:pt idx="0">
                  <c:v>0.84000000000000008</c:v>
                </c:pt>
                <c:pt idx="1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E6-40FD-902E-A0D5752439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400" dirty="0" err="1"/>
              <a:t>maïskuil</a:t>
            </a:r>
            <a:endParaRPr lang="en-US" sz="4400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1-0204-4467-8BB9-DE6285066DE9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0204-4467-8BB9-DE6285066DE9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0.0%</c:formatCode>
                <c:ptCount val="2"/>
                <c:pt idx="0">
                  <c:v>0.67800000000000005</c:v>
                </c:pt>
                <c:pt idx="1">
                  <c:v>0.32200000000000001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04-4467-8BB9-DE6285066D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400" dirty="0" err="1"/>
              <a:t>hooi</a:t>
            </a:r>
            <a:endParaRPr lang="en-US" sz="4400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74C3-4B1C-99FC-BC83F8782DDC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3-74C3-4B1C-99FC-BC83F8782DDC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0%</c:formatCode>
                <c:ptCount val="2"/>
                <c:pt idx="0">
                  <c:v>0.18000000000000002</c:v>
                </c:pt>
                <c:pt idx="1">
                  <c:v>0.82000000000000006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C3-4B1C-99FC-BC83F8782D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400" dirty="0" err="1"/>
              <a:t>brok</a:t>
            </a:r>
            <a:endParaRPr lang="en-US" sz="4400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68A6-44D8-A62F-7C5B9C0E9C6C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3-68A6-44D8-A62F-7C5B9C0E9C6C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0%</c:formatCode>
                <c:ptCount val="2"/>
                <c:pt idx="0">
                  <c:v>0.1</c:v>
                </c:pt>
                <c:pt idx="1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A6-44D8-A62F-7C5B9C0E9C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4400" dirty="0"/>
              <a:t>water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graskuil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3C52-4CE9-B2AE-33496A66F078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Blad1!$A$2:$A$3</c:f>
              <c:strCache>
                <c:ptCount val="2"/>
                <c:pt idx="0">
                  <c:v>Water</c:v>
                </c:pt>
                <c:pt idx="1">
                  <c:v>DS</c:v>
                </c:pt>
              </c:strCache>
            </c:strRef>
          </c:cat>
          <c:val>
            <c:numRef>
              <c:f>Blad1!$B$2:$B$3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2-4CE9-B2AE-33496A66F0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288" y="-8468"/>
            <a:ext cx="12226405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1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1" y="4050835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5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2700869"/>
            <a:ext cx="8463620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73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1" y="2160589"/>
            <a:ext cx="411747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939" y="2160590"/>
            <a:ext cx="411748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4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799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5520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5520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78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609600"/>
            <a:ext cx="8463619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4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47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1498604"/>
            <a:ext cx="3720243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1" y="514926"/>
            <a:ext cx="4514716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2777069"/>
            <a:ext cx="3720243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9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4800600"/>
            <a:ext cx="846361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799" y="609600"/>
            <a:ext cx="846361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5367338"/>
            <a:ext cx="8463619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7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4470400"/>
            <a:ext cx="846361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28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68099" y="3632200"/>
            <a:ext cx="722640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470400"/>
            <a:ext cx="846362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1447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1931988"/>
            <a:ext cx="846362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127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5526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131" y="609600"/>
            <a:ext cx="845528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6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8877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1"/>
            <a:ext cx="130508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799" y="609601"/>
            <a:ext cx="6926701" cy="5251451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A79-8DC9-4BBB-9CCA-187D2F62A423}" type="slidenum">
              <a:rPr lang="nl-NL" smtClean="0">
                <a:solidFill>
                  <a:srgbClr val="90C226"/>
                </a:solidFill>
              </a:rPr>
              <a:pPr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2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1289" y="-8468"/>
            <a:ext cx="12226407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590"/>
            <a:ext cx="846361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1" y="6041364"/>
            <a:ext cx="912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C14B5F5-B6DF-4C32-B199-C0B0C54B76C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 defTabSz="914400"/>
              <a:t>20-4-2016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799" y="6041364"/>
            <a:ext cx="6163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2" y="6041364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914400"/>
            <a:fld id="{BB8B1A79-8DC9-4BBB-9CCA-187D2F62A423}" type="slidenum">
              <a:rPr lang="nl-NL" smtClean="0">
                <a:solidFill>
                  <a:srgbClr val="90C226"/>
                </a:solidFill>
              </a:rPr>
              <a:pPr defTabSz="914400"/>
              <a:t>‹nr.›</a:t>
            </a:fld>
            <a:endParaRPr lang="nl-NL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87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3DyCfNJCBk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ddiergezondheid.nl/producten%20en%20diensten/producten/rundvee/water/drinkbakcheck-rundvee/toelichting-op-de-7-onderzochte-parameter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diergezondheid.nl/rund" TargetMode="External"/><Relationship Id="rId2" Type="http://schemas.openxmlformats.org/officeDocument/2006/relationships/hyperlink" Target="http://blgg.agroxpertus.nl/sites/blgg.nl/files/voorbeeld/voorbeeldverslagbronwat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ddiergezondheid.nl/producten%20en%20diensten/producten/rundvee/water/drinkbakcheck-rundvee/toelichting-op-de-7-onderzochte-parameters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uf8ZA3F2mA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Veevoeding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Introductie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9678838" y="5729130"/>
            <a:ext cx="157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Sijbren Mulder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64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9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>
            <a:off x="3666226" y="2035834"/>
            <a:ext cx="1285336" cy="724619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een koe met voer?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Melk geven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Bewegen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Groeien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Mest produceren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Zweten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……………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0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442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07569" y="1844824"/>
            <a:ext cx="6347713" cy="1320800"/>
          </a:xfrm>
        </p:spPr>
        <p:txBody>
          <a:bodyPr/>
          <a:lstStyle/>
          <a:p>
            <a:r>
              <a:rPr lang="nl-NL" dirty="0"/>
              <a:t>Inschatting graskuil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2242307" y="2713950"/>
          <a:ext cx="634841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6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6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Water</a:t>
                      </a:r>
                      <a:r>
                        <a:rPr lang="nl-NL" baseline="0" dirty="0"/>
                        <a:t> 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Drogestof</a:t>
                      </a:r>
                      <a:r>
                        <a:rPr lang="nl-NL" dirty="0"/>
                        <a:t>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Graskuil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Maïskuil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Hooi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631504" y="260648"/>
            <a:ext cx="2637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nl-NL" dirty="0">
                <a:solidFill>
                  <a:prstClr val="black"/>
                </a:solidFill>
              </a:rPr>
              <a:t>Naam:………………………….</a:t>
            </a:r>
          </a:p>
          <a:p>
            <a:pPr defTabSz="914400"/>
            <a:endParaRPr lang="nl-NL" dirty="0">
              <a:solidFill>
                <a:prstClr val="black"/>
              </a:solidFill>
            </a:endParaRPr>
          </a:p>
          <a:p>
            <a:pPr defTabSz="914400"/>
            <a:r>
              <a:rPr lang="nl-NL" dirty="0">
                <a:solidFill>
                  <a:prstClr val="black"/>
                </a:solidFill>
              </a:rPr>
              <a:t>Klas:…………………………….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68" y="116633"/>
            <a:ext cx="2148326" cy="14329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3" y="5589240"/>
            <a:ext cx="1905059" cy="117234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0029825" y="6038850"/>
            <a:ext cx="1922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GO 1 veevoeding</a:t>
            </a:r>
          </a:p>
          <a:p>
            <a:r>
              <a:rPr lang="nl-NL" dirty="0"/>
              <a:t>Werkblad 1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938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2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963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2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53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764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50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87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Lesagenda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Introductie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Verwachtingen naar elkaar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Opleiding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Plaats van veevoeding in de opleiding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014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 de kg </a:t>
            </a:r>
            <a:r>
              <a:rPr lang="nl-NL" dirty="0" err="1"/>
              <a:t>ds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100 kg gras met 17% </a:t>
            </a:r>
            <a:r>
              <a:rPr lang="nl-NL" dirty="0" err="1"/>
              <a:t>ds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17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30 kg graskuil met 45% </a:t>
            </a:r>
            <a:r>
              <a:rPr lang="nl-NL" dirty="0" err="1"/>
              <a:t>ds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13,5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11 kg krachtvoer met 90% </a:t>
            </a:r>
            <a:r>
              <a:rPr lang="nl-NL" dirty="0" err="1"/>
              <a:t>ds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9,9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10 kg snijmaïs met 30% </a:t>
            </a:r>
            <a:r>
              <a:rPr lang="nl-NL" dirty="0" err="1"/>
              <a:t>ds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15 kg bierbostel met 22% </a:t>
            </a:r>
            <a:r>
              <a:rPr lang="nl-NL" dirty="0" err="1"/>
              <a:t>ds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3,3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7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9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 flipH="1">
            <a:off x="9324520" y="1417320"/>
            <a:ext cx="1348654" cy="1001713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8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een koe met Water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Melk geven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Zweten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Urine produceren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……………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29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https://www.youtube.com/watch?v=k3DyCfNJCBk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6127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 van goed water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Smakelijkheid</a:t>
            </a:r>
          </a:p>
          <a:p>
            <a:pPr lvl="1"/>
            <a:r>
              <a:rPr lang="nl-NL" dirty="0"/>
              <a:t>Hoeveel drinkt een koe ook al weer?</a:t>
            </a:r>
          </a:p>
          <a:p>
            <a:r>
              <a:rPr lang="nl-NL" dirty="0"/>
              <a:t>Gezondheid</a:t>
            </a:r>
          </a:p>
          <a:p>
            <a:pPr lvl="1"/>
            <a:r>
              <a:rPr lang="nl-NL" dirty="0"/>
              <a:t>Bacteriën zo weinig mogelijk</a:t>
            </a:r>
          </a:p>
          <a:p>
            <a:pPr lvl="1"/>
            <a:r>
              <a:rPr lang="nl-NL" dirty="0"/>
              <a:t>De juiste mineralen</a:t>
            </a:r>
          </a:p>
        </p:txBody>
      </p:sp>
    </p:spTree>
    <p:extLst>
      <p:ext uri="{BB962C8B-B14F-4D97-AF65-F5344CB8AC3E}">
        <p14:creationId xmlns:p14="http://schemas.microsoft.com/office/powerpoint/2010/main" val="25509123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Herkomst van water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komt het water vandaan</a:t>
            </a:r>
          </a:p>
          <a:p>
            <a:pPr lvl="1"/>
            <a:r>
              <a:rPr lang="nl-NL" dirty="0"/>
              <a:t>Leidingwater</a:t>
            </a:r>
          </a:p>
          <a:p>
            <a:pPr lvl="1"/>
            <a:r>
              <a:rPr lang="nl-NL" dirty="0"/>
              <a:t>Bronwater (</a:t>
            </a:r>
            <a:r>
              <a:rPr lang="nl-NL" dirty="0" err="1"/>
              <a:t>hydrofoor</a:t>
            </a:r>
            <a:r>
              <a:rPr lang="nl-NL" dirty="0"/>
              <a:t> installatie</a:t>
            </a:r>
          </a:p>
          <a:p>
            <a:pPr lvl="1"/>
            <a:r>
              <a:rPr lang="nl-NL" dirty="0"/>
              <a:t>Slootwater</a:t>
            </a:r>
          </a:p>
          <a:p>
            <a:pPr lvl="2"/>
            <a:r>
              <a:rPr lang="nl-NL" dirty="0"/>
              <a:t>Goed doorstromend</a:t>
            </a:r>
          </a:p>
          <a:p>
            <a:pPr lvl="2"/>
            <a:r>
              <a:rPr lang="nl-NL" dirty="0"/>
              <a:t>Stilstaand</a:t>
            </a:r>
          </a:p>
        </p:txBody>
      </p:sp>
      <p:pic>
        <p:nvPicPr>
          <p:cNvPr id="6" name="Picture 2" descr="http://rozenburgpark.nl/Images/algemene_fotos/Smerige%20sloot%20Rozenburgpark%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7768" y="-7876256"/>
            <a:ext cx="3600400" cy="2700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9696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zorg-en-gezondheid.be/uploadedImages/NLsite_v2/Nieuws/2011/leiding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004048" cy="5004048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7176120" y="1988840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of</a:t>
            </a:r>
          </a:p>
        </p:txBody>
      </p:sp>
      <p:pic>
        <p:nvPicPr>
          <p:cNvPr id="8" name="Picture 2" descr="http://rozenburgpark.nl/Images/algemene_fotos/Smerige%20sloot%20Rozenburgpark%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1904" y="2780928"/>
            <a:ext cx="5436096" cy="4077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81755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553" y="188640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nl-NL" dirty="0"/>
              <a:t>Beschikbaarheid van water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11624" y="2276872"/>
            <a:ext cx="2806474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Schoon oppervlakte water ?</a:t>
            </a:r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5807968" y="249289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3863752" y="2780928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240016" y="2060848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ja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320137" y="2276872"/>
            <a:ext cx="193283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Oppervlakte water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3935761" y="3140968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nee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2135560" y="908720"/>
            <a:ext cx="354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Kosten bepalen soms de keus!!!!!!!!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600056" y="4149080"/>
            <a:ext cx="188417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Goed bronwater ?</a:t>
            </a:r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4871864" y="443711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791744" y="4725144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5303912" y="4005064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ja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863753" y="508518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nee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2711624" y="4221088"/>
            <a:ext cx="188417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Goed bronwater ?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2783632" y="6093296"/>
            <a:ext cx="139737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Leidingwater</a:t>
            </a:r>
          </a:p>
        </p:txBody>
      </p:sp>
    </p:spTree>
    <p:extLst>
      <p:ext uri="{BB962C8B-B14F-4D97-AF65-F5344CB8AC3E}">
        <p14:creationId xmlns:p14="http://schemas.microsoft.com/office/powerpoint/2010/main" val="287270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Waterkwaliteit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Bekijk altijd het water uit de waterbak</a:t>
            </a:r>
          </a:p>
          <a:p>
            <a:r>
              <a:rPr lang="nl-NL" dirty="0"/>
              <a:t>2 soorten onderzoek</a:t>
            </a:r>
          </a:p>
          <a:p>
            <a:pPr lvl="1"/>
            <a:r>
              <a:rPr lang="nl-NL" dirty="0"/>
              <a:t>Met je zintuigen (kun je ook zelf doen of samen met adviseur)</a:t>
            </a:r>
          </a:p>
          <a:p>
            <a:pPr lvl="2"/>
            <a:r>
              <a:rPr lang="nl-NL" dirty="0"/>
              <a:t>Kleur, helderheid</a:t>
            </a:r>
          </a:p>
          <a:p>
            <a:pPr lvl="2"/>
            <a:r>
              <a:rPr lang="nl-NL" dirty="0"/>
              <a:t>Geur</a:t>
            </a:r>
          </a:p>
          <a:p>
            <a:pPr lvl="1"/>
            <a:r>
              <a:rPr lang="nl-NL" dirty="0"/>
              <a:t>GD of BLGG </a:t>
            </a:r>
          </a:p>
          <a:p>
            <a:pPr lvl="2"/>
            <a:r>
              <a:rPr lang="nl-NL" dirty="0"/>
              <a:t>Chemische analyse</a:t>
            </a:r>
          </a:p>
          <a:p>
            <a:pPr lvl="1"/>
            <a:r>
              <a:rPr lang="nl-NL" dirty="0" err="1"/>
              <a:t>Drinkwatercheck</a:t>
            </a:r>
            <a:r>
              <a:rPr lang="nl-NL" dirty="0"/>
              <a:t> van GD </a:t>
            </a:r>
          </a:p>
          <a:p>
            <a:pPr lvl="2"/>
            <a:r>
              <a:rPr lang="nl-NL" dirty="0">
                <a:hlinkClick r:id="rId2"/>
              </a:rPr>
              <a:t>http://www.gddiergezondheid.nl/producten%20en%20diensten/producten/rundvee/water/drinkbakcheck-rundvee/toelichting-op-de-7-onderzochte-parameters</a:t>
            </a:r>
            <a:endParaRPr lang="nl-NL" dirty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4660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Eigen zintuigen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Kleur</a:t>
            </a:r>
          </a:p>
          <a:p>
            <a:pPr lvl="1"/>
            <a:r>
              <a:rPr lang="nl-NL" dirty="0"/>
              <a:t>Welke kleur is goed aan water</a:t>
            </a:r>
          </a:p>
          <a:p>
            <a:pPr lvl="1"/>
            <a:r>
              <a:rPr lang="nl-NL" dirty="0"/>
              <a:t>Vergelijk leidingwater met slootwater</a:t>
            </a:r>
          </a:p>
          <a:p>
            <a:r>
              <a:rPr lang="nl-NL" dirty="0"/>
              <a:t>Geur</a:t>
            </a:r>
          </a:p>
          <a:p>
            <a:pPr lvl="1"/>
            <a:r>
              <a:rPr lang="nl-NL" dirty="0"/>
              <a:t>Hoe ruikt water</a:t>
            </a:r>
          </a:p>
          <a:p>
            <a:pPr lvl="1"/>
            <a:r>
              <a:rPr lang="nl-NL" dirty="0"/>
              <a:t>Wat van invloed heeft dat</a:t>
            </a:r>
          </a:p>
          <a:p>
            <a:pPr lvl="2"/>
            <a:r>
              <a:rPr lang="nl-NL" dirty="0"/>
              <a:t>Smakelijkheid</a:t>
            </a:r>
          </a:p>
          <a:p>
            <a:pPr lvl="2"/>
            <a:r>
              <a:rPr lang="nl-NL" dirty="0"/>
              <a:t>Gezondheid</a:t>
            </a:r>
          </a:p>
        </p:txBody>
      </p:sp>
    </p:spTree>
    <p:extLst>
      <p:ext uri="{BB962C8B-B14F-4D97-AF65-F5344CB8AC3E}">
        <p14:creationId xmlns:p14="http://schemas.microsoft.com/office/powerpoint/2010/main" val="349585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552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Chemische analyse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GD of BLGG</a:t>
            </a:r>
          </a:p>
          <a:p>
            <a:r>
              <a:rPr lang="nl-NL" dirty="0"/>
              <a:t>Verschillende onderzoeken</a:t>
            </a:r>
          </a:p>
          <a:p>
            <a:pPr lvl="1"/>
            <a:r>
              <a:rPr lang="nl-NL" dirty="0"/>
              <a:t>Afhankelijk van gebruik</a:t>
            </a:r>
          </a:p>
          <a:p>
            <a:pPr lvl="2"/>
            <a:r>
              <a:rPr lang="nl-NL" dirty="0"/>
              <a:t>KKM* onderzoek (bij gebruik bronwater voor spoelen en voorkoeler)</a:t>
            </a:r>
          </a:p>
          <a:p>
            <a:pPr lvl="2"/>
            <a:r>
              <a:rPr lang="nl-NL" dirty="0"/>
              <a:t>Oppervlaktewateronderzoek</a:t>
            </a:r>
          </a:p>
          <a:p>
            <a:pPr lvl="2"/>
            <a:r>
              <a:rPr lang="nl-NL" dirty="0"/>
              <a:t>Bronwater onderzoek</a:t>
            </a:r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marL="914400" lvl="2" indent="0">
              <a:buNone/>
            </a:pPr>
            <a:r>
              <a:rPr lang="nl-NL" dirty="0"/>
              <a:t>* Keten kwaliteit melk</a:t>
            </a:r>
          </a:p>
        </p:txBody>
      </p:sp>
    </p:spTree>
    <p:extLst>
      <p:ext uri="{BB962C8B-B14F-4D97-AF65-F5344CB8AC3E}">
        <p14:creationId xmlns:p14="http://schemas.microsoft.com/office/powerpoint/2010/main" val="1752699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 noChangeAspect="1"/>
          </p:cNvGraphicFramePr>
          <p:nvPr>
            <p:ph idx="1"/>
          </p:nvPr>
        </p:nvGraphicFramePr>
        <p:xfrm>
          <a:off x="2423592" y="19780"/>
          <a:ext cx="5688632" cy="8050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5668166" imgH="8019048" progId="AcroExch.Document.11">
                  <p:embed/>
                </p:oleObj>
              </mc:Choice>
              <mc:Fallback>
                <p:oleObj name="Acrobat Document" r:id="rId3" imgW="5668166" imgH="8019048" progId="AcroExch.Document.11">
                  <p:embed/>
                  <p:pic>
                    <p:nvPicPr>
                      <p:cNvPr id="4" name="Tijdelijke aanduiding voor inhoud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3592" y="19780"/>
                        <a:ext cx="5688632" cy="80501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4535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Watervoorziening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belangrijk?</a:t>
            </a:r>
          </a:p>
          <a:p>
            <a:pPr lvl="1"/>
            <a:r>
              <a:rPr lang="nl-NL" dirty="0"/>
              <a:t>Goed bereikbaar</a:t>
            </a:r>
          </a:p>
          <a:p>
            <a:pPr lvl="1"/>
            <a:r>
              <a:rPr lang="nl-NL" dirty="0"/>
              <a:t>Wanneer drinkt de koe het meest?</a:t>
            </a:r>
          </a:p>
          <a:p>
            <a:pPr lvl="1"/>
            <a:r>
              <a:rPr lang="nl-NL" dirty="0"/>
              <a:t>Voldoende beschikbare plekken</a:t>
            </a:r>
          </a:p>
          <a:p>
            <a:pPr lvl="1"/>
            <a:r>
              <a:rPr lang="nl-NL" dirty="0"/>
              <a:t>Grote aanvoer van water</a:t>
            </a:r>
          </a:p>
          <a:p>
            <a:pPr lvl="1"/>
            <a:r>
              <a:rPr lang="nl-NL" dirty="0"/>
              <a:t>Gemakkelijk schoon te maken of te verplaatsen (weide)</a:t>
            </a:r>
          </a:p>
        </p:txBody>
      </p:sp>
    </p:spTree>
    <p:extLst>
      <p:ext uri="{BB962C8B-B14F-4D97-AF65-F5344CB8AC3E}">
        <p14:creationId xmlns:p14="http://schemas.microsoft.com/office/powerpoint/2010/main" val="3637431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Weide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846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fotogeorgeburggraaff.nl/betuwe/0000233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692697"/>
            <a:ext cx="8269696" cy="54993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58202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5561" y="332656"/>
            <a:ext cx="6347713" cy="86409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79576" y="1412777"/>
            <a:ext cx="6347714" cy="3880773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26626" name="Picture 2" descr="http://drinkbak.com/media/catalog/product/cache/5/image/500x500/39199cfba164ca315aa9c6f1fe291ecf/a/q/aquamat_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1744" y="1772816"/>
            <a:ext cx="4248472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7105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oortmansolar.nl/cms/bijlagen/.klein/groot-_DSC08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68" y="1124744"/>
            <a:ext cx="6838435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32571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Stal</a:t>
            </a:r>
          </a:p>
        </p:txBody>
      </p:sp>
    </p:spTree>
    <p:extLst>
      <p:ext uri="{BB962C8B-B14F-4D97-AF65-F5344CB8AC3E}">
        <p14:creationId xmlns:p14="http://schemas.microsoft.com/office/powerpoint/2010/main" val="37885362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vcvoordeel.nl/uploads/webshop/category/8708d5011c1040e2a53ae19152c87d5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720" y="908721"/>
            <a:ext cx="5257800" cy="5200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75172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itway.nl/uploads/webshop/f0be9114308b915c772bd22c9f9224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3632" y="476673"/>
            <a:ext cx="5256584" cy="5256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044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verwachten we van elkaar?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854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gea-farmtechnologies.com/images/w372/Tip_Over_Drinker_002_tcm70-84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601" y="1124744"/>
            <a:ext cx="6805181" cy="4957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53089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Drinking water heater DWH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665" y="1052737"/>
            <a:ext cx="6786237" cy="4519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93212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Linken waterkwaliteit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http://blgg.agroxpertus.nl/sites/blgg.nl/files/voorbeeld/voorbeeldverslagbronwater.pdf</a:t>
            </a:r>
            <a:endParaRPr lang="nl-NL" dirty="0"/>
          </a:p>
          <a:p>
            <a:r>
              <a:rPr lang="nl-NL" dirty="0">
                <a:hlinkClick r:id="rId3"/>
              </a:rPr>
              <a:t>http://www.gddiergezondheid.nl/rund</a:t>
            </a:r>
            <a:endParaRPr lang="nl-NL" dirty="0"/>
          </a:p>
          <a:p>
            <a:r>
              <a:rPr lang="nl-NL" dirty="0">
                <a:hlinkClick r:id="rId4"/>
              </a:rPr>
              <a:t>http://www.gddiergezondheid.nl/producten%20en%20diensten/producten/rundvee/water/drinkbakcheck-rundvee/toelichting-op-de-7-onderzochte-parameters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0798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Wateropname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Richtlijn: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10% van het lichaamsgewicht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marL="0" indent="0">
              <a:buNone/>
            </a:pPr>
            <a:r>
              <a:rPr lang="nl-NL" dirty="0"/>
              <a:t>+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Melkgift (kg)</a:t>
            </a:r>
          </a:p>
        </p:txBody>
      </p:sp>
    </p:spTree>
    <p:extLst>
      <p:ext uri="{BB962C8B-B14F-4D97-AF65-F5344CB8AC3E}">
        <p14:creationId xmlns:p14="http://schemas.microsoft.com/office/powerpoint/2010/main" val="20409762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 de opname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Droge koe van 800 kg</a:t>
            </a:r>
          </a:p>
          <a:p>
            <a:pPr marL="0" indent="0">
              <a:buNone/>
            </a:pPr>
            <a:r>
              <a:rPr lang="nl-NL" dirty="0"/>
              <a:t>80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Koe van 650 kg die 30 kg melk geeft</a:t>
            </a:r>
          </a:p>
          <a:p>
            <a:pPr marL="0" indent="0">
              <a:buNone/>
            </a:pPr>
            <a:r>
              <a:rPr lang="nl-NL" dirty="0"/>
              <a:t>95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Vaars van 550 kg die 25 kg melk geeft</a:t>
            </a:r>
          </a:p>
          <a:p>
            <a:pPr marL="0" indent="0">
              <a:buNone/>
            </a:pPr>
            <a:r>
              <a:rPr lang="nl-NL" dirty="0"/>
              <a:t>80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Jongvee van 300 kg</a:t>
            </a:r>
          </a:p>
          <a:p>
            <a:pPr marL="0" indent="0">
              <a:buNone/>
            </a:pPr>
            <a:r>
              <a:rPr lang="nl-NL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38920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Totale veestapel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150 melkkoeien</a:t>
            </a:r>
          </a:p>
          <a:p>
            <a:r>
              <a:rPr lang="nl-NL" dirty="0"/>
              <a:t>Gemiddeld gewicht 650 kg </a:t>
            </a:r>
          </a:p>
          <a:p>
            <a:r>
              <a:rPr lang="nl-NL" dirty="0"/>
              <a:t>Gemiddelde productie 34 kg melk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is de totale wateropname?</a:t>
            </a:r>
          </a:p>
        </p:txBody>
      </p:sp>
    </p:spTree>
    <p:extLst>
      <p:ext uri="{BB962C8B-B14F-4D97-AF65-F5344CB8AC3E}">
        <p14:creationId xmlns:p14="http://schemas.microsoft.com/office/powerpoint/2010/main" val="4986752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9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 flipH="1">
            <a:off x="9448375" y="3272589"/>
            <a:ext cx="1073406" cy="396791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Ruw 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Mineralen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Normaal is ongeveer 90 gram/kg </a:t>
            </a:r>
            <a:r>
              <a:rPr lang="nl-NL" dirty="0" err="1"/>
              <a:t>ds</a:t>
            </a:r>
            <a:endParaRPr lang="nl-N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Onderwerp komt later dit blok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Grond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Is </a:t>
            </a:r>
            <a:r>
              <a:rPr lang="nl-NL" dirty="0" err="1"/>
              <a:t>Balast</a:t>
            </a:r>
            <a:r>
              <a:rPr lang="nl-NL" dirty="0"/>
              <a:t> voor de koe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Bij te veel grond een lagere productie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Bij veel te veel grond, zieke of zelfs dode koeien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164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1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>
            <a:off x="1128712" y="2767410"/>
            <a:ext cx="1245801" cy="743896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5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Organische stof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Ruw Vet</a:t>
            </a:r>
          </a:p>
          <a:p>
            <a:r>
              <a:rPr lang="nl-NL" dirty="0"/>
              <a:t>Ruw Eiwit</a:t>
            </a:r>
          </a:p>
          <a:p>
            <a:r>
              <a:rPr lang="nl-NL" sz="3200" dirty="0">
                <a:solidFill>
                  <a:srgbClr val="FF0000"/>
                </a:solidFill>
              </a:rPr>
              <a:t>Ruwe celstof</a:t>
            </a:r>
          </a:p>
          <a:p>
            <a:r>
              <a:rPr lang="nl-NL" sz="3200" dirty="0">
                <a:solidFill>
                  <a:srgbClr val="FF0000"/>
                </a:solidFill>
              </a:rPr>
              <a:t>Overige koolhydraten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9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wil ik graag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Geen tassen op tafel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Geen Telefoon zichtbaar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Alleen als we het nodig hebben voor de 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Computer alleen open als het nodig is voor de 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Geen programma’s gebruiken die niet nodig zijn voor de les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B.v.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dirty="0" err="1"/>
              <a:t>Youtube</a:t>
            </a:r>
            <a:endParaRPr lang="nl-NL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nl-NL" dirty="0"/>
              <a:t>Facebook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dirty="0"/>
              <a:t>Twitter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We luisteren naar elkaar.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We komen op tijd!!!!!! (ik ook)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17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Maar nu eerst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0934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Het magenstelsel van de melkkoe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Pens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Functie: Vertering van ruwe celstof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PH van 5,8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Netmaag: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Onderdeel van de pens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Net structuur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Functie: Filter richting boekmaag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Boekmaag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Functie: indikken (water er uit halen)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Lebmaag: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De eigenlijke maag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Vertering van bestendig eiwit en aminozuren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PH van 4-5</a:t>
            </a:r>
          </a:p>
        </p:txBody>
      </p:sp>
    </p:spTree>
    <p:extLst>
      <p:ext uri="{BB962C8B-B14F-4D97-AF65-F5344CB8AC3E}">
        <p14:creationId xmlns:p14="http://schemas.microsoft.com/office/powerpoint/2010/main" val="354145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Penswerking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https://www.youtube.com/watch?v=muf8ZA3F2mA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56847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enkavit.nl/login/upload/denkamilk/Penspapillen_-_bron_Denkav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622" y="414367"/>
            <a:ext cx="9316529" cy="567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2721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Voedermiddelen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maken.wikiwijs.nl/generated/s1152x864_a9e9975c85c74e1e829001ca246774a322ef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13" y="1737360"/>
            <a:ext cx="9892145" cy="512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 flipH="1">
            <a:off x="6681337" y="2990088"/>
            <a:ext cx="670439" cy="1024221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480560" y="2633472"/>
            <a:ext cx="573146" cy="1461686"/>
          </a:xfrm>
          <a:prstGeom prst="straightConnector1">
            <a:avLst/>
          </a:prstGeom>
          <a:ln w="1174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94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Vertering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In principe woorden koolhydraten opgenomen in de pens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Als de pens gezond 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Als de koolhydraten niet beschermd zijn</a:t>
            </a:r>
          </a:p>
        </p:txBody>
      </p:sp>
    </p:spTree>
    <p:extLst>
      <p:ext uri="{BB962C8B-B14F-4D97-AF65-F5344CB8AC3E}">
        <p14:creationId xmlns:p14="http://schemas.microsoft.com/office/powerpoint/2010/main" val="754538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854" y="286602"/>
            <a:ext cx="8780001" cy="5931317"/>
          </a:xfr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189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laval.nl/ImageVaultFiles/id_11966/cf_7/Voeding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626" y="633350"/>
            <a:ext cx="8490593" cy="590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1" y="120777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122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Goede balans is belangrijk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Te veel snelle koolhydraten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Suikers of zetmeel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err="1"/>
              <a:t>Pensverzuring</a:t>
            </a:r>
            <a:endParaRPr lang="nl-NL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Zieke koe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Dunne mest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Melkproductie zakt extreem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Te veel langzame koolhydraten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Ruwe celstof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Slepende melkziekte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Hele dikke mest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Trage koeien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/>
              <a:t>Melkproductie zakt maar minder extreem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464" y="2057400"/>
            <a:ext cx="4620768" cy="346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4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Waar zit veevoeding in de opleiding (welke GO)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800" dirty="0">
                <a:solidFill>
                  <a:srgbClr val="FF0000"/>
                </a:solidFill>
              </a:rPr>
              <a:t>Go 1 Voeren vee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2 Melkwinning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3 Verzorgen vee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4 Grasland en voedergewassen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5 Huisvesting en hygiëne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6 Voorplanting en fokkerij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7 Bedrijfsmanagement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8 Managen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Go 9 Verdiepen veehouderij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O.a. veevoeding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98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3200" dirty="0">
                <a:solidFill>
                  <a:srgbClr val="FF0000"/>
                </a:solidFill>
              </a:rPr>
              <a:t>Veevoeding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Stofwisselingsziekten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Techniek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Stage opdrachten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8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4 onderdelen (toetsen)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Leerjaar 1, blok 1: Nutriënten en voederwaarden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/>
              <a:t>Toets 28 oktober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Leerjaar 1, blok 2: Rantsoenberekening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Leerjaar 1, blok 3: Vertering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Leerjaar 2, blok 1: Ruwvoerbalans en verdieping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Ervaring veevoeding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Schrijf op een post-</a:t>
            </a:r>
            <a:r>
              <a:rPr lang="nl-NL" dirty="0" err="1"/>
              <a:t>it</a:t>
            </a:r>
            <a:r>
              <a:rPr lang="nl-NL" dirty="0"/>
              <a:t> wat je ervaringen zijn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60"/>
            <a:ext cx="225742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46369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1869</TotalTime>
  <Words>730</Words>
  <Application>Microsoft Office PowerPoint</Application>
  <PresentationFormat>Breedbeeld</PresentationFormat>
  <Paragraphs>239</Paragraphs>
  <Slides>57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57</vt:i4>
      </vt:variant>
    </vt:vector>
  </HeadingPairs>
  <TitlesOfParts>
    <vt:vector size="66" baseType="lpstr">
      <vt:lpstr>Arial</vt:lpstr>
      <vt:lpstr>Calibri</vt:lpstr>
      <vt:lpstr>Calibri Light</vt:lpstr>
      <vt:lpstr>Trebuchet MS</vt:lpstr>
      <vt:lpstr>Wingdings</vt:lpstr>
      <vt:lpstr>Wingdings 3</vt:lpstr>
      <vt:lpstr>Terugblik</vt:lpstr>
      <vt:lpstr>Facet</vt:lpstr>
      <vt:lpstr>Acrobat Document</vt:lpstr>
      <vt:lpstr>Veevoeding</vt:lpstr>
      <vt:lpstr>Lesagenda</vt:lpstr>
      <vt:lpstr>Introductie</vt:lpstr>
      <vt:lpstr>Wat verwachten we van elkaar?</vt:lpstr>
      <vt:lpstr>Hoe wil ik graag werken</vt:lpstr>
      <vt:lpstr>Veevoeding</vt:lpstr>
      <vt:lpstr>GO 1</vt:lpstr>
      <vt:lpstr>Veevoeding</vt:lpstr>
      <vt:lpstr>Ervaring veevoeding</vt:lpstr>
      <vt:lpstr>Voedermiddelen</vt:lpstr>
      <vt:lpstr>Wat doet een koe met voer?</vt:lpstr>
      <vt:lpstr>PowerPoint-presentatie</vt:lpstr>
      <vt:lpstr>Inschatting graskuil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Bereken de kg ds</vt:lpstr>
      <vt:lpstr>Voedermiddelen</vt:lpstr>
      <vt:lpstr>Wat doet een koe met Water</vt:lpstr>
      <vt:lpstr>PowerPoint-presentatie</vt:lpstr>
      <vt:lpstr>Belang van goed water</vt:lpstr>
      <vt:lpstr>Herkomst van water</vt:lpstr>
      <vt:lpstr>PowerPoint-presentatie</vt:lpstr>
      <vt:lpstr>Beschikbaarheid van water</vt:lpstr>
      <vt:lpstr>Waterkwaliteit</vt:lpstr>
      <vt:lpstr>Eigen zintuigen</vt:lpstr>
      <vt:lpstr>Chemische analyse</vt:lpstr>
      <vt:lpstr>PowerPoint-presentatie</vt:lpstr>
      <vt:lpstr>Watervoorziening</vt:lpstr>
      <vt:lpstr>Weide</vt:lpstr>
      <vt:lpstr>PowerPoint-presentatie</vt:lpstr>
      <vt:lpstr>PowerPoint-presentatie</vt:lpstr>
      <vt:lpstr>PowerPoint-presentatie</vt:lpstr>
      <vt:lpstr>Stal</vt:lpstr>
      <vt:lpstr>PowerPoint-presentatie</vt:lpstr>
      <vt:lpstr>PowerPoint-presentatie</vt:lpstr>
      <vt:lpstr>PowerPoint-presentatie</vt:lpstr>
      <vt:lpstr>PowerPoint-presentatie</vt:lpstr>
      <vt:lpstr>Linken waterkwaliteit</vt:lpstr>
      <vt:lpstr>Wateropname</vt:lpstr>
      <vt:lpstr>Bereken de opname</vt:lpstr>
      <vt:lpstr>Totale veestapel</vt:lpstr>
      <vt:lpstr>Voedermiddelen</vt:lpstr>
      <vt:lpstr>Ruw AS</vt:lpstr>
      <vt:lpstr>Voedermiddelen</vt:lpstr>
      <vt:lpstr>Organische stof</vt:lpstr>
      <vt:lpstr>Maar nu eerst</vt:lpstr>
      <vt:lpstr>Penswerking</vt:lpstr>
      <vt:lpstr>PowerPoint-presentatie</vt:lpstr>
      <vt:lpstr>Voedermiddelen</vt:lpstr>
      <vt:lpstr>Vertering</vt:lpstr>
      <vt:lpstr>PowerPoint-presentatie</vt:lpstr>
      <vt:lpstr>PowerPoint-presentatie</vt:lpstr>
      <vt:lpstr>Goede balans is belangrijk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Veevoeding</dc:title>
  <dc:creator>sijbren Mulder</dc:creator>
  <cp:lastModifiedBy>sijbren Mulder</cp:lastModifiedBy>
  <cp:revision>16</cp:revision>
  <dcterms:created xsi:type="dcterms:W3CDTF">2015-08-22T13:14:52Z</dcterms:created>
  <dcterms:modified xsi:type="dcterms:W3CDTF">2016-04-20T18:36:07Z</dcterms:modified>
</cp:coreProperties>
</file>