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65" r:id="rId4"/>
    <p:sldId id="266" r:id="rId5"/>
    <p:sldId id="267" r:id="rId6"/>
    <p:sldId id="259" r:id="rId7"/>
    <p:sldId id="260" r:id="rId8"/>
    <p:sldId id="261" r:id="rId9"/>
    <p:sldId id="258" r:id="rId10"/>
    <p:sldId id="263" r:id="rId11"/>
    <p:sldId id="262" r:id="rId12"/>
    <p:sldId id="264" r:id="rId13"/>
    <p:sldId id="268" r:id="rId14"/>
    <p:sldId id="272" r:id="rId15"/>
    <p:sldId id="269" r:id="rId16"/>
    <p:sldId id="273" r:id="rId17"/>
    <p:sldId id="270" r:id="rId18"/>
    <p:sldId id="271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91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7" r:id="rId62"/>
    <p:sldId id="318" r:id="rId63"/>
    <p:sldId id="319" r:id="rId64"/>
    <p:sldId id="316" r:id="rId65"/>
    <p:sldId id="320" r:id="rId66"/>
    <p:sldId id="321" r:id="rId67"/>
    <p:sldId id="322" r:id="rId68"/>
    <p:sldId id="323" r:id="rId69"/>
    <p:sldId id="324" r:id="rId70"/>
    <p:sldId id="325" r:id="rId71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slide" Target="slides/slide7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4A3B8D9A-2683-4266-BD95-49CD2C252BB2}" type="datetimeFigureOut">
              <a:rPr lang="nl-NL" smtClean="0"/>
              <a:t>14-3-2016</a:t>
            </a:fld>
            <a:endParaRPr lang="nl-NL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D78917DA-4506-4A11-9151-F2177BB2EAAB}" type="slidenum">
              <a:rPr lang="nl-NL" smtClean="0"/>
              <a:t>‹nr.›</a:t>
            </a:fld>
            <a:endParaRPr lang="nl-NL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B8D9A-2683-4266-BD95-49CD2C252BB2}" type="datetimeFigureOut">
              <a:rPr lang="nl-NL" smtClean="0"/>
              <a:t>14-3-2016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917DA-4506-4A11-9151-F2177BB2EAAB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B8D9A-2683-4266-BD95-49CD2C252BB2}" type="datetimeFigureOut">
              <a:rPr lang="nl-NL" smtClean="0"/>
              <a:t>14-3-2016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917DA-4506-4A11-9151-F2177BB2EAAB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B8D9A-2683-4266-BD95-49CD2C252BB2}" type="datetimeFigureOut">
              <a:rPr lang="nl-NL" smtClean="0"/>
              <a:t>14-3-2016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917DA-4506-4A11-9151-F2177BB2EAAB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B8D9A-2683-4266-BD95-49CD2C252BB2}" type="datetimeFigureOut">
              <a:rPr lang="nl-NL" smtClean="0"/>
              <a:t>14-3-2016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917DA-4506-4A11-9151-F2177BB2EAAB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B8D9A-2683-4266-BD95-49CD2C252BB2}" type="datetimeFigureOut">
              <a:rPr lang="nl-NL" smtClean="0"/>
              <a:t>14-3-2016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917DA-4506-4A11-9151-F2177BB2EAAB}" type="slidenum">
              <a:rPr lang="nl-NL" smtClean="0"/>
              <a:t>‹nr.›</a:t>
            </a:fld>
            <a:endParaRPr lang="nl-NL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B8D9A-2683-4266-BD95-49CD2C252BB2}" type="datetimeFigureOut">
              <a:rPr lang="nl-NL" smtClean="0"/>
              <a:t>14-3-2016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917DA-4506-4A11-9151-F2177BB2EAAB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B8D9A-2683-4266-BD95-49CD2C252BB2}" type="datetimeFigureOut">
              <a:rPr lang="nl-NL" smtClean="0"/>
              <a:t>14-3-2016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917DA-4506-4A11-9151-F2177BB2EAAB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B8D9A-2683-4266-BD95-49CD2C252BB2}" type="datetimeFigureOut">
              <a:rPr lang="nl-NL" smtClean="0"/>
              <a:t>14-3-2016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917DA-4506-4A11-9151-F2177BB2EAAB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B8D9A-2683-4266-BD95-49CD2C252BB2}" type="datetimeFigureOut">
              <a:rPr lang="nl-NL" smtClean="0"/>
              <a:t>14-3-2016</a:t>
            </a:fld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917DA-4506-4A11-9151-F2177BB2EAAB}" type="slidenum">
              <a:rPr lang="nl-NL" smtClean="0"/>
              <a:t>‹nr.›</a:t>
            </a:fld>
            <a:endParaRPr lang="nl-NL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nl-N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B8D9A-2683-4266-BD95-49CD2C252BB2}" type="datetimeFigureOut">
              <a:rPr lang="nl-NL" smtClean="0"/>
              <a:t>14-3-2016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917DA-4506-4A11-9151-F2177BB2EAAB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4A3B8D9A-2683-4266-BD95-49CD2C252BB2}" type="datetimeFigureOut">
              <a:rPr lang="nl-NL" smtClean="0"/>
              <a:t>14-3-2016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D78917DA-4506-4A11-9151-F2177BB2EAAB}" type="slidenum">
              <a:rPr lang="nl-NL" smtClean="0"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wilde-planten.nl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71600" y="548680"/>
            <a:ext cx="2898657" cy="1917740"/>
          </a:xfrm>
        </p:spPr>
        <p:txBody>
          <a:bodyPr>
            <a:normAutofit/>
          </a:bodyPr>
          <a:lstStyle/>
          <a:p>
            <a:r>
              <a:rPr lang="nl-NL" sz="4400" dirty="0" smtClean="0">
                <a:solidFill>
                  <a:schemeClr val="tx1"/>
                </a:solidFill>
              </a:rPr>
              <a:t>Grasland</a:t>
            </a:r>
            <a:endParaRPr lang="nl-NL" sz="4400" dirty="0">
              <a:solidFill>
                <a:schemeClr val="tx1"/>
              </a:solidFill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55576" y="2564904"/>
            <a:ext cx="7416824" cy="3600400"/>
          </a:xfrm>
        </p:spPr>
        <p:txBody>
          <a:bodyPr>
            <a:normAutofit/>
          </a:bodyPr>
          <a:lstStyle/>
          <a:p>
            <a:r>
              <a:rPr lang="nl-NL" sz="3600" dirty="0" smtClean="0">
                <a:solidFill>
                  <a:srgbClr val="C00000"/>
                </a:solidFill>
              </a:rPr>
              <a:t>Doel van de les: </a:t>
            </a:r>
          </a:p>
          <a:p>
            <a:r>
              <a:rPr lang="nl-NL" sz="3600" dirty="0" smtClean="0">
                <a:solidFill>
                  <a:srgbClr val="C00000"/>
                </a:solidFill>
              </a:rPr>
              <a:t>1. kennismaking met thema  </a:t>
            </a:r>
          </a:p>
          <a:p>
            <a:r>
              <a:rPr lang="nl-NL" sz="3600" dirty="0">
                <a:solidFill>
                  <a:srgbClr val="C00000"/>
                </a:solidFill>
              </a:rPr>
              <a:t> </a:t>
            </a:r>
            <a:r>
              <a:rPr lang="nl-NL" sz="3600" dirty="0" smtClean="0">
                <a:solidFill>
                  <a:srgbClr val="C00000"/>
                </a:solidFill>
              </a:rPr>
              <a:t>   grasland</a:t>
            </a:r>
          </a:p>
          <a:p>
            <a:r>
              <a:rPr lang="nl-NL" sz="3600" dirty="0" smtClean="0">
                <a:solidFill>
                  <a:srgbClr val="C00000"/>
                </a:solidFill>
              </a:rPr>
              <a:t>2. beweidingssystemen</a:t>
            </a:r>
            <a:endParaRPr lang="nl-NL" sz="3600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-3301"/>
            <a:ext cx="4381960" cy="2400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7392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grasland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Zomerstalvoeren</a:t>
            </a:r>
          </a:p>
          <a:p>
            <a:pPr marL="68580" indent="0">
              <a:buNone/>
            </a:pPr>
            <a:endParaRPr lang="nl-NL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676" y="3212976"/>
            <a:ext cx="3614672" cy="2721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9776" y="1818214"/>
            <a:ext cx="4087948" cy="2721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4832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grasland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Siësta beweiding</a:t>
            </a:r>
          </a:p>
          <a:p>
            <a:endParaRPr lang="nl-NL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852936"/>
            <a:ext cx="4706502" cy="3525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1069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grasland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err="1" smtClean="0"/>
              <a:t>Summerfeeding</a:t>
            </a:r>
            <a:endParaRPr lang="nl-NL" dirty="0" smtClean="0"/>
          </a:p>
          <a:p>
            <a:pPr marL="68580" indent="0">
              <a:buNone/>
            </a:pPr>
            <a:endParaRPr lang="nl-NL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983184"/>
            <a:ext cx="5040559" cy="335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5732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grasland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Wat betekent de kamelenbult bij grasgroei?</a:t>
            </a:r>
          </a:p>
          <a:p>
            <a:endParaRPr lang="nl-NL" dirty="0"/>
          </a:p>
          <a:p>
            <a:r>
              <a:rPr lang="nl-NL" dirty="0" smtClean="0"/>
              <a:t>Welke 5 beweidingssystemen ken je?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83978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01136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Grasland h1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 smtClean="0"/>
          </a:p>
          <a:p>
            <a:endParaRPr lang="nl-NL" dirty="0"/>
          </a:p>
          <a:p>
            <a:r>
              <a:rPr lang="nl-NL" dirty="0" smtClean="0"/>
              <a:t>Koe is kuddedier</a:t>
            </a:r>
          </a:p>
          <a:p>
            <a:r>
              <a:rPr lang="nl-NL" dirty="0" smtClean="0"/>
              <a:t>Van </a:t>
            </a:r>
            <a:r>
              <a:rPr lang="nl-NL" dirty="0" err="1" smtClean="0"/>
              <a:t>nature</a:t>
            </a:r>
            <a:r>
              <a:rPr lang="nl-NL" dirty="0" smtClean="0"/>
              <a:t> snel veel grazen en dan ……?</a:t>
            </a:r>
          </a:p>
          <a:p>
            <a:endParaRPr lang="nl-NL" dirty="0"/>
          </a:p>
          <a:p>
            <a:r>
              <a:rPr lang="nl-NL" dirty="0" smtClean="0"/>
              <a:t>Welk beweidingssysteem sluit hierbij het beste aan?</a:t>
            </a:r>
          </a:p>
          <a:p>
            <a:endParaRPr lang="nl-NL" dirty="0"/>
          </a:p>
          <a:p>
            <a:endParaRPr lang="nl-NL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908720"/>
            <a:ext cx="2953684" cy="1972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1129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01136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Grasland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NL" dirty="0" smtClean="0"/>
              <a:t>Hoe groeit gras?</a:t>
            </a:r>
          </a:p>
          <a:p>
            <a:endParaRPr lang="nl-NL" dirty="0"/>
          </a:p>
          <a:p>
            <a:pPr>
              <a:buFontTx/>
              <a:buChar char="-"/>
            </a:pPr>
            <a:r>
              <a:rPr lang="nl-NL" dirty="0" smtClean="0"/>
              <a:t>Groeipunt laag bij</a:t>
            </a:r>
          </a:p>
          <a:p>
            <a:pPr marL="68580" indent="0">
              <a:buNone/>
            </a:pPr>
            <a:r>
              <a:rPr lang="nl-NL" dirty="0" smtClean="0"/>
              <a:t>    de grond</a:t>
            </a:r>
          </a:p>
          <a:p>
            <a:pPr marL="68580" indent="0">
              <a:buNone/>
            </a:pPr>
            <a:endParaRPr lang="nl-NL" dirty="0" smtClean="0"/>
          </a:p>
          <a:p>
            <a:pPr marL="68580" indent="0">
              <a:buNone/>
            </a:pPr>
            <a:endParaRPr lang="nl-NL" dirty="0"/>
          </a:p>
          <a:p>
            <a:pPr marL="68580" indent="0">
              <a:buNone/>
            </a:pPr>
            <a:r>
              <a:rPr lang="nl-NL" dirty="0" smtClean="0"/>
              <a:t>Via bladmassa (vegetatief)</a:t>
            </a:r>
          </a:p>
          <a:p>
            <a:pPr marL="68580" indent="0">
              <a:buNone/>
            </a:pPr>
            <a:r>
              <a:rPr lang="nl-NL" dirty="0" smtClean="0"/>
              <a:t>Via zaadvorming (generatief)</a:t>
            </a:r>
            <a:endParaRPr lang="nl-NL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340768"/>
            <a:ext cx="3853939" cy="322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639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73144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grasland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Vegetatieve vermeerdering:</a:t>
            </a:r>
          </a:p>
          <a:p>
            <a:pPr marL="68580" indent="0">
              <a:buNone/>
            </a:pPr>
            <a:r>
              <a:rPr lang="nl-NL" dirty="0"/>
              <a:t> </a:t>
            </a:r>
            <a:r>
              <a:rPr lang="nl-NL" dirty="0" smtClean="0"/>
              <a:t>  vooral via </a:t>
            </a:r>
          </a:p>
          <a:p>
            <a:pPr marL="68580" indent="0">
              <a:buNone/>
            </a:pPr>
            <a:r>
              <a:rPr lang="nl-NL" dirty="0" smtClean="0"/>
              <a:t>……………..</a:t>
            </a:r>
          </a:p>
          <a:p>
            <a:pPr marL="68580" indent="0">
              <a:buNone/>
            </a:pPr>
            <a:endParaRPr lang="nl-NL" dirty="0" smtClean="0"/>
          </a:p>
          <a:p>
            <a:r>
              <a:rPr lang="nl-NL" dirty="0"/>
              <a:t>k</a:t>
            </a:r>
            <a:r>
              <a:rPr lang="nl-NL" dirty="0" smtClean="0"/>
              <a:t>an via zijspruiten</a:t>
            </a:r>
          </a:p>
          <a:p>
            <a:endParaRPr lang="nl-NL" dirty="0"/>
          </a:p>
          <a:p>
            <a:r>
              <a:rPr lang="nl-NL" dirty="0"/>
              <a:t>k</a:t>
            </a:r>
            <a:r>
              <a:rPr lang="nl-NL" dirty="0" smtClean="0"/>
              <a:t>an via wortelstokken</a:t>
            </a:r>
            <a:endParaRPr lang="nl-NL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484784"/>
            <a:ext cx="2813427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7753" y="4077072"/>
            <a:ext cx="2698972" cy="2249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0656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745152"/>
          </a:xfrm>
        </p:spPr>
        <p:txBody>
          <a:bodyPr/>
          <a:lstStyle/>
          <a:p>
            <a:r>
              <a:rPr lang="nl-NL" dirty="0" smtClean="0"/>
              <a:t>grasland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27584" y="2394591"/>
            <a:ext cx="6777317" cy="3508977"/>
          </a:xfrm>
        </p:spPr>
        <p:txBody>
          <a:bodyPr/>
          <a:lstStyle/>
          <a:p>
            <a:r>
              <a:rPr lang="nl-NL" dirty="0" smtClean="0"/>
              <a:t>Gras groeit uit ………….?</a:t>
            </a:r>
          </a:p>
          <a:p>
            <a:endParaRPr lang="nl-NL" dirty="0"/>
          </a:p>
          <a:p>
            <a:r>
              <a:rPr lang="nl-NL" dirty="0" smtClean="0"/>
              <a:t>Gras kan energie opslaan in de ……….?</a:t>
            </a:r>
            <a:endParaRPr lang="nl-NL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8262" y="4293096"/>
            <a:ext cx="3075770" cy="1728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9505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73144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grasland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nl-NL" dirty="0" smtClean="0"/>
              <a:t>Bij hoeveel kg droge stof per ha bereikt    </a:t>
            </a:r>
          </a:p>
          <a:p>
            <a:pPr marL="68580" indent="0">
              <a:buNone/>
            </a:pPr>
            <a:r>
              <a:rPr lang="nl-NL" dirty="0"/>
              <a:t> </a:t>
            </a:r>
            <a:r>
              <a:rPr lang="nl-NL" dirty="0" smtClean="0"/>
              <a:t>  gras de maximale groeisnelheid?</a:t>
            </a:r>
            <a:endParaRPr lang="nl-NL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933056"/>
            <a:ext cx="3556113" cy="1812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7130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01136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grasland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Voed de cyclus</a:t>
            </a:r>
          </a:p>
          <a:p>
            <a:pPr marL="68580" indent="0">
              <a:buNone/>
            </a:pPr>
            <a:endParaRPr lang="nl-NL" dirty="0" smtClean="0"/>
          </a:p>
          <a:p>
            <a:pPr marL="68580" indent="0">
              <a:buNone/>
            </a:pPr>
            <a:endParaRPr lang="nl-NL" dirty="0"/>
          </a:p>
          <a:p>
            <a:pPr marL="68580" indent="0">
              <a:buNone/>
            </a:pPr>
            <a:endParaRPr lang="nl-NL" dirty="0" smtClean="0"/>
          </a:p>
          <a:p>
            <a:pPr marL="68580" indent="0">
              <a:buNone/>
            </a:pPr>
            <a:r>
              <a:rPr lang="nl-NL" dirty="0" smtClean="0"/>
              <a:t>-vliegwiel in gang zetten</a:t>
            </a:r>
          </a:p>
          <a:p>
            <a:pPr marL="68580" indent="0">
              <a:buNone/>
            </a:pPr>
            <a:r>
              <a:rPr lang="nl-NL" dirty="0" smtClean="0"/>
              <a:t>  in de bodem, hoe?</a:t>
            </a:r>
          </a:p>
          <a:p>
            <a:pPr marL="68580" indent="0">
              <a:buNone/>
            </a:pPr>
            <a:endParaRPr lang="nl-NL" dirty="0"/>
          </a:p>
          <a:p>
            <a:pPr marL="68580" indent="0">
              <a:buNone/>
            </a:pPr>
            <a:endParaRPr lang="nl-NL" dirty="0"/>
          </a:p>
          <a:p>
            <a:pPr marL="68580" indent="0">
              <a:buNone/>
            </a:pPr>
            <a:endParaRPr lang="nl-NL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4653" y="1484784"/>
            <a:ext cx="2999843" cy="2308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365104"/>
            <a:ext cx="261937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0304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 rot="10800000" flipV="1">
            <a:off x="899592" y="980728"/>
            <a:ext cx="7168642" cy="46936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Grasland</a:t>
            </a:r>
            <a:endParaRPr lang="nl-NL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idx="1"/>
          </p:nvPr>
        </p:nvSpPr>
        <p:spPr>
          <a:xfrm>
            <a:off x="1043492" y="1412776"/>
            <a:ext cx="7272924" cy="4419853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nl-NL" sz="3600" dirty="0" smtClean="0"/>
              <a:t>Aan het einde van de les   </a:t>
            </a:r>
          </a:p>
          <a:p>
            <a:pPr marL="68580" indent="0">
              <a:buNone/>
            </a:pPr>
            <a:r>
              <a:rPr lang="nl-NL" sz="3600" dirty="0"/>
              <a:t> </a:t>
            </a:r>
            <a:r>
              <a:rPr lang="nl-NL" sz="3600" dirty="0" smtClean="0"/>
              <a:t> weet je wat:</a:t>
            </a:r>
          </a:p>
          <a:p>
            <a:pPr marL="68580" indent="0">
              <a:buNone/>
            </a:pPr>
            <a:r>
              <a:rPr lang="nl-NL" sz="3600" dirty="0"/>
              <a:t> </a:t>
            </a:r>
            <a:r>
              <a:rPr lang="nl-NL" sz="3600" dirty="0" smtClean="0"/>
              <a:t> de kamelenbult is bij grasgroei</a:t>
            </a:r>
          </a:p>
          <a:p>
            <a:pPr marL="68580" indent="0">
              <a:buNone/>
            </a:pPr>
            <a:endParaRPr lang="nl-NL" sz="3600" dirty="0" smtClean="0"/>
          </a:p>
          <a:p>
            <a:pPr marL="68580" indent="0">
              <a:buNone/>
            </a:pPr>
            <a:r>
              <a:rPr lang="nl-NL" sz="3600" dirty="0" smtClean="0"/>
              <a:t>- En </a:t>
            </a:r>
            <a:r>
              <a:rPr lang="nl-NL" sz="3400" dirty="0" smtClean="0"/>
              <a:t>kun je 5 beweidingssystemen  </a:t>
            </a:r>
          </a:p>
          <a:p>
            <a:pPr marL="68580" indent="0">
              <a:buNone/>
            </a:pPr>
            <a:r>
              <a:rPr lang="nl-NL" sz="3400" dirty="0"/>
              <a:t>  </a:t>
            </a:r>
            <a:r>
              <a:rPr lang="nl-NL" sz="3600" dirty="0" smtClean="0"/>
              <a:t>benoemen.</a:t>
            </a:r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1882369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73144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Grasland Hoofdstuk 2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Winterrust?</a:t>
            </a:r>
          </a:p>
          <a:p>
            <a:endParaRPr lang="nl-NL" dirty="0"/>
          </a:p>
          <a:p>
            <a:r>
              <a:rPr lang="nl-NL" dirty="0" smtClean="0"/>
              <a:t>Hoe lang in cm mag het gras de winter in gaan?</a:t>
            </a:r>
          </a:p>
          <a:p>
            <a:r>
              <a:rPr lang="nl-NL" dirty="0" smtClean="0"/>
              <a:t>Schapen hebben “gouden voetjes”. Wat wordt hier mee bedoeld?</a:t>
            </a:r>
            <a:endParaRPr lang="nl-NL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662288"/>
            <a:ext cx="3088001" cy="1735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2086" y="1412776"/>
            <a:ext cx="2526027" cy="1515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885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529128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Grasland h2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Mollen </a:t>
            </a:r>
          </a:p>
          <a:p>
            <a:r>
              <a:rPr lang="nl-NL" dirty="0" smtClean="0"/>
              <a:t>Ontwatering</a:t>
            </a:r>
          </a:p>
          <a:p>
            <a:r>
              <a:rPr lang="nl-NL" dirty="0" smtClean="0"/>
              <a:t>Drainage </a:t>
            </a:r>
          </a:p>
          <a:p>
            <a:endParaRPr lang="nl-NL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797341"/>
            <a:ext cx="3096344" cy="2319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933056"/>
            <a:ext cx="21336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785642"/>
            <a:ext cx="1781175" cy="256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142829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8541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01136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Grasland h2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err="1" smtClean="0"/>
              <a:t>nn</a:t>
            </a:r>
            <a:endParaRPr lang="nl-NL" dirty="0"/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124744"/>
            <a:ext cx="3643331" cy="2372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7492" y="3717032"/>
            <a:ext cx="3917880" cy="2607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212" y="3717032"/>
            <a:ext cx="3172435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7543" y="1586107"/>
            <a:ext cx="2605772" cy="1951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9209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01136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Grasland h2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99592" y="2133741"/>
            <a:ext cx="6777317" cy="3508977"/>
          </a:xfrm>
        </p:spPr>
        <p:txBody>
          <a:bodyPr/>
          <a:lstStyle/>
          <a:p>
            <a:r>
              <a:rPr lang="nl-NL" dirty="0" smtClean="0"/>
              <a:t>Bodemanalyse</a:t>
            </a:r>
          </a:p>
          <a:p>
            <a:r>
              <a:rPr lang="nl-NL" dirty="0" smtClean="0"/>
              <a:t>Organische stof</a:t>
            </a:r>
          </a:p>
          <a:p>
            <a:r>
              <a:rPr lang="nl-NL" dirty="0" smtClean="0"/>
              <a:t>NLV </a:t>
            </a:r>
          </a:p>
          <a:p>
            <a:endParaRPr lang="nl-NL" dirty="0"/>
          </a:p>
          <a:p>
            <a:r>
              <a:rPr lang="nl-NL" dirty="0" smtClean="0"/>
              <a:t>bemesting</a:t>
            </a:r>
            <a:endParaRPr lang="nl-NL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5" y="1412776"/>
            <a:ext cx="3038767" cy="2040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6592" y="3888230"/>
            <a:ext cx="3058270" cy="2353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6048" y="4581128"/>
            <a:ext cx="3455940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156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01136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Grasland h3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nl-NL" dirty="0" smtClean="0"/>
              <a:t>Grasland ontwaakt</a:t>
            </a:r>
          </a:p>
          <a:p>
            <a:endParaRPr lang="nl-NL" dirty="0"/>
          </a:p>
          <a:p>
            <a:pPr marL="68580" indent="0">
              <a:buNone/>
            </a:pPr>
            <a:r>
              <a:rPr lang="nl-NL" dirty="0" smtClean="0"/>
              <a:t>Bij welke bodemtemperatuur</a:t>
            </a:r>
          </a:p>
          <a:p>
            <a:pPr marL="68580" indent="0">
              <a:buNone/>
            </a:pPr>
            <a:r>
              <a:rPr lang="nl-NL" dirty="0"/>
              <a:t>s</a:t>
            </a:r>
            <a:r>
              <a:rPr lang="nl-NL" dirty="0" smtClean="0"/>
              <a:t>tart de grasgroei?</a:t>
            </a:r>
          </a:p>
          <a:p>
            <a:pPr marL="68580" indent="0">
              <a:buNone/>
            </a:pPr>
            <a:endParaRPr lang="nl-NL" dirty="0" smtClean="0"/>
          </a:p>
          <a:p>
            <a:pPr marL="68580" indent="0">
              <a:buNone/>
            </a:pPr>
            <a:r>
              <a:rPr lang="nl-NL" dirty="0" smtClean="0"/>
              <a:t>Soorten regenwormen:</a:t>
            </a:r>
          </a:p>
          <a:p>
            <a:pPr marL="68580" indent="0">
              <a:buNone/>
            </a:pPr>
            <a:r>
              <a:rPr lang="nl-NL" dirty="0" smtClean="0"/>
              <a:t>Rode worm</a:t>
            </a:r>
          </a:p>
          <a:p>
            <a:pPr marL="68580" indent="0">
              <a:buNone/>
            </a:pPr>
            <a:r>
              <a:rPr lang="nl-NL" dirty="0" smtClean="0"/>
              <a:t>Grauwe worm</a:t>
            </a:r>
          </a:p>
          <a:p>
            <a:pPr marL="68580" indent="0">
              <a:buNone/>
            </a:pPr>
            <a:r>
              <a:rPr lang="nl-NL" dirty="0" smtClean="0"/>
              <a:t>pendelaar</a:t>
            </a:r>
            <a:endParaRPr lang="nl-NL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1200" y="980728"/>
            <a:ext cx="3268627" cy="2175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5825" y="4725144"/>
            <a:ext cx="261937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26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73144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Grasland h3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43492" y="2060848"/>
            <a:ext cx="6777317" cy="3771781"/>
          </a:xfrm>
        </p:spPr>
        <p:txBody>
          <a:bodyPr/>
          <a:lstStyle/>
          <a:p>
            <a:r>
              <a:rPr lang="nl-NL" dirty="0" smtClean="0"/>
              <a:t>Beoordelen bodem</a:t>
            </a:r>
          </a:p>
          <a:p>
            <a:r>
              <a:rPr lang="nl-NL" dirty="0" smtClean="0"/>
              <a:t>Beoordelen plantenbestand</a:t>
            </a:r>
          </a:p>
          <a:p>
            <a:endParaRPr lang="nl-NL" dirty="0"/>
          </a:p>
          <a:p>
            <a:r>
              <a:rPr lang="nl-NL" dirty="0" smtClean="0"/>
              <a:t>Goede grassen</a:t>
            </a:r>
          </a:p>
          <a:p>
            <a:r>
              <a:rPr lang="nl-NL" dirty="0" smtClean="0"/>
              <a:t>Matige grassen</a:t>
            </a:r>
          </a:p>
          <a:p>
            <a:r>
              <a:rPr lang="nl-NL" dirty="0" smtClean="0"/>
              <a:t>Slechte grassen</a:t>
            </a:r>
          </a:p>
          <a:p>
            <a:pPr marL="68580" indent="0">
              <a:buNone/>
            </a:pPr>
            <a:endParaRPr lang="nl-NL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348880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2751" y="4509120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7954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01136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Grasland h3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Goede grassen</a:t>
            </a:r>
          </a:p>
          <a:p>
            <a:pPr marL="68580" indent="0">
              <a:buNone/>
            </a:pPr>
            <a:r>
              <a:rPr lang="nl-NL" dirty="0" smtClean="0"/>
              <a:t>      - Engels raaigras</a:t>
            </a:r>
          </a:p>
          <a:p>
            <a:pPr marL="68580" indent="0">
              <a:buNone/>
            </a:pPr>
            <a:r>
              <a:rPr lang="nl-NL" dirty="0"/>
              <a:t> </a:t>
            </a:r>
            <a:r>
              <a:rPr lang="nl-NL" dirty="0" smtClean="0"/>
              <a:t>     - </a:t>
            </a:r>
            <a:r>
              <a:rPr lang="nl-NL" smtClean="0"/>
              <a:t>timotee</a:t>
            </a:r>
            <a:endParaRPr lang="nl-NL" dirty="0" smtClean="0"/>
          </a:p>
          <a:p>
            <a:pPr marL="68580" indent="0">
              <a:buNone/>
            </a:pPr>
            <a:r>
              <a:rPr lang="nl-NL" dirty="0" smtClean="0"/>
              <a:t>      - beemdlangbloem </a:t>
            </a:r>
            <a:endParaRPr lang="nl-NL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685925"/>
            <a:ext cx="2628900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1609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01136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Grasland h3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Matige grassen</a:t>
            </a:r>
          </a:p>
          <a:p>
            <a:pPr marL="68580" indent="0">
              <a:buNone/>
            </a:pPr>
            <a:r>
              <a:rPr lang="nl-NL" dirty="0"/>
              <a:t> </a:t>
            </a:r>
            <a:r>
              <a:rPr lang="nl-NL" dirty="0" smtClean="0"/>
              <a:t>  - ruwbeemdgras</a:t>
            </a:r>
          </a:p>
          <a:p>
            <a:pPr marL="68580" indent="0">
              <a:buNone/>
            </a:pPr>
            <a:r>
              <a:rPr lang="nl-NL" dirty="0" smtClean="0"/>
              <a:t>   - veldbeemdgras</a:t>
            </a:r>
          </a:p>
          <a:p>
            <a:pPr marL="68580" indent="0">
              <a:buNone/>
            </a:pPr>
            <a:r>
              <a:rPr lang="nl-NL" dirty="0" smtClean="0"/>
              <a:t>   - kweekgras</a:t>
            </a:r>
          </a:p>
          <a:p>
            <a:pPr marL="68580" indent="0">
              <a:buNone/>
            </a:pPr>
            <a:r>
              <a:rPr lang="nl-NL" dirty="0"/>
              <a:t> </a:t>
            </a:r>
            <a:r>
              <a:rPr lang="nl-NL" dirty="0" smtClean="0"/>
              <a:t>  - gestreepte witbol  -&gt;</a:t>
            </a:r>
          </a:p>
          <a:p>
            <a:pPr marL="68580" indent="0">
              <a:buNone/>
            </a:pPr>
            <a:r>
              <a:rPr lang="nl-NL" dirty="0"/>
              <a:t> </a:t>
            </a:r>
            <a:r>
              <a:rPr lang="nl-NL" dirty="0" smtClean="0"/>
              <a:t>  - </a:t>
            </a:r>
            <a:r>
              <a:rPr lang="nl-NL" dirty="0" err="1" smtClean="0"/>
              <a:t>fioringras</a:t>
            </a:r>
            <a:endParaRPr lang="nl-NL" dirty="0" smtClean="0"/>
          </a:p>
          <a:p>
            <a:pPr marL="68580" indent="0">
              <a:buNone/>
            </a:pPr>
            <a:r>
              <a:rPr lang="nl-NL" dirty="0"/>
              <a:t> </a:t>
            </a:r>
            <a:r>
              <a:rPr lang="nl-NL" dirty="0" smtClean="0"/>
              <a:t>  - kropaar    </a:t>
            </a:r>
            <a:endParaRPr lang="nl-NL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996952"/>
            <a:ext cx="176212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82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457120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Grasland h3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Slechte grassen</a:t>
            </a:r>
          </a:p>
          <a:p>
            <a:pPr marL="68580" indent="0">
              <a:buNone/>
            </a:pPr>
            <a:r>
              <a:rPr lang="nl-NL" dirty="0"/>
              <a:t> </a:t>
            </a:r>
            <a:r>
              <a:rPr lang="nl-NL" dirty="0" smtClean="0"/>
              <a:t>  - straatgras</a:t>
            </a:r>
          </a:p>
          <a:p>
            <a:pPr marL="68580" indent="0">
              <a:buNone/>
            </a:pPr>
            <a:r>
              <a:rPr lang="nl-NL" dirty="0"/>
              <a:t> </a:t>
            </a:r>
            <a:r>
              <a:rPr lang="nl-NL" dirty="0" smtClean="0"/>
              <a:t>  - geknikte vossenstaart</a:t>
            </a:r>
          </a:p>
          <a:p>
            <a:pPr marL="68580" indent="0">
              <a:buNone/>
            </a:pPr>
            <a:r>
              <a:rPr lang="nl-NL" dirty="0" smtClean="0"/>
              <a:t>   - </a:t>
            </a:r>
            <a:r>
              <a:rPr lang="nl-NL" dirty="0" err="1" smtClean="0"/>
              <a:t>liesgras</a:t>
            </a:r>
            <a:endParaRPr lang="nl-NL" dirty="0" smtClean="0"/>
          </a:p>
          <a:p>
            <a:pPr marL="68580" indent="0">
              <a:buNone/>
            </a:pPr>
            <a:r>
              <a:rPr lang="nl-NL" dirty="0"/>
              <a:t> </a:t>
            </a:r>
            <a:r>
              <a:rPr lang="nl-NL" dirty="0" smtClean="0"/>
              <a:t>  - roodzwenkgras</a:t>
            </a:r>
          </a:p>
          <a:p>
            <a:pPr marL="68580" indent="0">
              <a:buNone/>
            </a:pPr>
            <a:r>
              <a:rPr lang="nl-NL" dirty="0"/>
              <a:t> </a:t>
            </a:r>
            <a:r>
              <a:rPr lang="nl-NL" dirty="0" smtClean="0"/>
              <a:t>  - mannagras</a:t>
            </a:r>
          </a:p>
          <a:p>
            <a:pPr marL="6858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76345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73144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Grasland h3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43492" y="2204864"/>
            <a:ext cx="6777317" cy="3627765"/>
          </a:xfrm>
        </p:spPr>
        <p:txBody>
          <a:bodyPr/>
          <a:lstStyle/>
          <a:p>
            <a:r>
              <a:rPr lang="nl-NL" dirty="0" smtClean="0"/>
              <a:t>Hoe herken je diverse grassen:</a:t>
            </a:r>
          </a:p>
          <a:p>
            <a:endParaRPr lang="nl-NL" dirty="0"/>
          </a:p>
          <a:p>
            <a:r>
              <a:rPr lang="nl-NL" dirty="0" smtClean="0"/>
              <a:t>Via google afbeeldingen</a:t>
            </a:r>
          </a:p>
          <a:p>
            <a:r>
              <a:rPr lang="nl-NL" dirty="0" smtClean="0">
                <a:hlinkClick r:id="rId2"/>
              </a:rPr>
              <a:t>www.wilde-planten.nl</a:t>
            </a:r>
            <a:endParaRPr lang="nl-NL" dirty="0" smtClean="0"/>
          </a:p>
          <a:p>
            <a:endParaRPr lang="nl-NL" dirty="0" smtClean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62294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grasland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Inleiding</a:t>
            </a:r>
          </a:p>
          <a:p>
            <a:endParaRPr lang="nl-NL" dirty="0"/>
          </a:p>
          <a:p>
            <a:r>
              <a:rPr lang="nl-NL" dirty="0" smtClean="0"/>
              <a:t>Hoeveel soorten gras zijn er op aarde?</a:t>
            </a:r>
          </a:p>
          <a:p>
            <a:endParaRPr lang="nl-NL" dirty="0"/>
          </a:p>
          <a:p>
            <a:r>
              <a:rPr lang="nl-NL" dirty="0" smtClean="0"/>
              <a:t>Hoe groeit gras door het seizoen heen?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64908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01136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Grasland h3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971600" y="2348880"/>
            <a:ext cx="6777317" cy="3508977"/>
          </a:xfrm>
        </p:spPr>
        <p:txBody>
          <a:bodyPr/>
          <a:lstStyle/>
          <a:p>
            <a:r>
              <a:rPr lang="nl-NL" dirty="0" smtClean="0"/>
              <a:t>Criteria voor </a:t>
            </a:r>
            <a:r>
              <a:rPr lang="nl-NL" dirty="0" err="1" smtClean="0"/>
              <a:t>herinzaai</a:t>
            </a:r>
            <a:endParaRPr lang="nl-NL" dirty="0" smtClean="0"/>
          </a:p>
          <a:p>
            <a:endParaRPr lang="nl-NL" dirty="0"/>
          </a:p>
          <a:p>
            <a:pPr>
              <a:buFontTx/>
              <a:buChar char="-"/>
            </a:pPr>
            <a:r>
              <a:rPr lang="nl-NL" dirty="0" smtClean="0"/>
              <a:t>Waterhuishouding</a:t>
            </a:r>
          </a:p>
          <a:p>
            <a:pPr>
              <a:buFontTx/>
              <a:buChar char="-"/>
            </a:pPr>
            <a:r>
              <a:rPr lang="nl-NL" dirty="0" smtClean="0"/>
              <a:t>% Engels raaigras</a:t>
            </a:r>
          </a:p>
          <a:p>
            <a:pPr>
              <a:buFontTx/>
              <a:buChar char="-"/>
            </a:pPr>
            <a:r>
              <a:rPr lang="nl-NL" dirty="0" smtClean="0"/>
              <a:t>% kweek</a:t>
            </a:r>
          </a:p>
          <a:p>
            <a:pPr>
              <a:buFontTx/>
              <a:buChar char="-"/>
            </a:pPr>
            <a:r>
              <a:rPr lang="nl-NL" dirty="0" smtClean="0"/>
              <a:t>% onkruid</a:t>
            </a:r>
            <a:endParaRPr lang="nl-NL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8776" y="3068960"/>
            <a:ext cx="4003724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935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73144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Grasland h3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Voorjaarswerk grasland</a:t>
            </a:r>
          </a:p>
          <a:p>
            <a:endParaRPr lang="nl-NL" dirty="0"/>
          </a:p>
          <a:p>
            <a:pPr>
              <a:buFontTx/>
              <a:buChar char="-"/>
            </a:pPr>
            <a:r>
              <a:rPr lang="nl-NL" dirty="0" smtClean="0"/>
              <a:t>Rollen</a:t>
            </a:r>
          </a:p>
          <a:p>
            <a:pPr>
              <a:buFontTx/>
              <a:buChar char="-"/>
            </a:pPr>
            <a:r>
              <a:rPr lang="nl-NL" dirty="0" smtClean="0"/>
              <a:t>Slepen</a:t>
            </a:r>
          </a:p>
          <a:p>
            <a:pPr>
              <a:buFontTx/>
              <a:buChar char="-"/>
            </a:pPr>
            <a:r>
              <a:rPr lang="nl-NL" dirty="0" err="1" smtClean="0"/>
              <a:t>Wiedeg</a:t>
            </a:r>
            <a:endParaRPr lang="nl-NL" dirty="0" smtClean="0"/>
          </a:p>
          <a:p>
            <a:pPr>
              <a:buFontTx/>
              <a:buChar char="-"/>
            </a:pPr>
            <a:r>
              <a:rPr lang="nl-NL" dirty="0" smtClean="0"/>
              <a:t>Beluchtingsmachine</a:t>
            </a:r>
          </a:p>
          <a:p>
            <a:pPr>
              <a:buFontTx/>
              <a:buChar char="-"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912554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73144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Grasland h3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Witte en rode klaver</a:t>
            </a:r>
          </a:p>
          <a:p>
            <a:endParaRPr lang="nl-NL" dirty="0"/>
          </a:p>
          <a:p>
            <a:pPr marL="68580" indent="0">
              <a:buNone/>
            </a:pPr>
            <a:r>
              <a:rPr lang="nl-NL" dirty="0" smtClean="0"/>
              <a:t>Verschillen?</a:t>
            </a:r>
          </a:p>
          <a:p>
            <a:pPr>
              <a:buFontTx/>
              <a:buChar char="-"/>
            </a:pPr>
            <a:r>
              <a:rPr lang="nl-NL" dirty="0" smtClean="0"/>
              <a:t>Stolonen</a:t>
            </a:r>
          </a:p>
          <a:p>
            <a:pPr>
              <a:buFontTx/>
              <a:buChar char="-"/>
            </a:pPr>
            <a:r>
              <a:rPr lang="nl-NL" dirty="0" smtClean="0"/>
              <a:t>Maaien/weiden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40976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745152"/>
          </a:xfrm>
        </p:spPr>
        <p:txBody>
          <a:bodyPr/>
          <a:lstStyle/>
          <a:p>
            <a:r>
              <a:rPr lang="nl-NL" dirty="0" smtClean="0"/>
              <a:t>Grasland h3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Onkruiden</a:t>
            </a:r>
          </a:p>
          <a:p>
            <a:endParaRPr lang="nl-NL" dirty="0"/>
          </a:p>
          <a:p>
            <a:pPr marL="68580" indent="0">
              <a:buNone/>
            </a:pPr>
            <a:r>
              <a:rPr lang="nl-NL" dirty="0" smtClean="0"/>
              <a:t>Wat zijn bekende onkruiden?</a:t>
            </a:r>
          </a:p>
          <a:p>
            <a:pPr marL="68580" indent="0">
              <a:buNone/>
            </a:pPr>
            <a:endParaRPr lang="nl-NL" dirty="0" smtClean="0"/>
          </a:p>
          <a:p>
            <a:endParaRPr lang="nl-NL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861048"/>
            <a:ext cx="2619375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5282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745152"/>
          </a:xfrm>
        </p:spPr>
        <p:txBody>
          <a:bodyPr/>
          <a:lstStyle/>
          <a:p>
            <a:r>
              <a:rPr lang="nl-NL" dirty="0" smtClean="0"/>
              <a:t>Grasland h3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68580" indent="0">
              <a:buNone/>
            </a:pPr>
            <a:r>
              <a:rPr lang="nl-NL" b="1" dirty="0" smtClean="0"/>
              <a:t>Voorbeelden:</a:t>
            </a:r>
          </a:p>
          <a:p>
            <a:pPr marL="68580" indent="0">
              <a:buNone/>
            </a:pPr>
            <a:r>
              <a:rPr lang="nl-NL" dirty="0" smtClean="0"/>
              <a:t>Ridderzuring</a:t>
            </a:r>
          </a:p>
          <a:p>
            <a:pPr marL="68580" indent="0">
              <a:buNone/>
            </a:pPr>
            <a:r>
              <a:rPr lang="nl-NL" dirty="0" smtClean="0"/>
              <a:t>Muur</a:t>
            </a:r>
          </a:p>
          <a:p>
            <a:pPr marL="68580" indent="0">
              <a:buNone/>
            </a:pPr>
            <a:r>
              <a:rPr lang="nl-NL" dirty="0" smtClean="0"/>
              <a:t>Scherpe boterbloem</a:t>
            </a:r>
          </a:p>
          <a:p>
            <a:pPr marL="68580" indent="0">
              <a:buNone/>
            </a:pPr>
            <a:r>
              <a:rPr lang="nl-NL" dirty="0" smtClean="0"/>
              <a:t>melde</a:t>
            </a:r>
          </a:p>
          <a:p>
            <a:pPr marL="68580" indent="0">
              <a:buNone/>
            </a:pPr>
            <a:r>
              <a:rPr lang="nl-NL" dirty="0" smtClean="0"/>
              <a:t>Brandnetels</a:t>
            </a:r>
          </a:p>
          <a:p>
            <a:pPr marL="68580" indent="0">
              <a:buNone/>
            </a:pPr>
            <a:r>
              <a:rPr lang="nl-NL" dirty="0" smtClean="0"/>
              <a:t>Stekels</a:t>
            </a:r>
          </a:p>
          <a:p>
            <a:pPr marL="68580" indent="0">
              <a:buNone/>
            </a:pPr>
            <a:r>
              <a:rPr lang="nl-NL" dirty="0" smtClean="0"/>
              <a:t>Herderstasje</a:t>
            </a:r>
          </a:p>
          <a:p>
            <a:pPr marL="68580" indent="0">
              <a:buNone/>
            </a:pPr>
            <a:r>
              <a:rPr lang="nl-NL" dirty="0" smtClean="0"/>
              <a:t>Hoefblad</a:t>
            </a:r>
          </a:p>
          <a:p>
            <a:pPr marL="68580" indent="0">
              <a:buNone/>
            </a:pPr>
            <a:r>
              <a:rPr lang="nl-NL" dirty="0" smtClean="0"/>
              <a:t>Paardenbloem</a:t>
            </a:r>
          </a:p>
          <a:p>
            <a:pPr marL="68580" indent="0">
              <a:buNone/>
            </a:pPr>
            <a:r>
              <a:rPr lang="nl-NL" dirty="0" smtClean="0"/>
              <a:t>weegbree</a:t>
            </a:r>
          </a:p>
          <a:p>
            <a:pPr marL="68580" indent="0">
              <a:buNone/>
            </a:pPr>
            <a:endParaRPr lang="nl-NL" dirty="0" smtClean="0"/>
          </a:p>
          <a:p>
            <a:pPr marL="68580" indent="0">
              <a:buNone/>
            </a:pPr>
            <a:endParaRPr lang="nl-NL" dirty="0" smtClean="0"/>
          </a:p>
          <a:p>
            <a:pPr marL="68580" indent="0">
              <a:buNone/>
            </a:pPr>
            <a:endParaRPr lang="nl-NL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645024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8856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73144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Grasland h3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Bemesting:</a:t>
            </a:r>
          </a:p>
          <a:p>
            <a:endParaRPr lang="nl-NL" dirty="0"/>
          </a:p>
          <a:p>
            <a:r>
              <a:rPr lang="nl-NL" dirty="0" smtClean="0"/>
              <a:t>Minerale mest</a:t>
            </a:r>
          </a:p>
          <a:p>
            <a:pPr marL="68580" indent="0">
              <a:buNone/>
            </a:pPr>
            <a:endParaRPr lang="nl-NL" dirty="0" smtClean="0"/>
          </a:p>
          <a:p>
            <a:r>
              <a:rPr lang="nl-NL" dirty="0" smtClean="0"/>
              <a:t>Dierlijke mest</a:t>
            </a:r>
          </a:p>
          <a:p>
            <a:endParaRPr lang="nl-NL" dirty="0"/>
          </a:p>
          <a:p>
            <a:pPr marL="68580" indent="0">
              <a:buNone/>
            </a:pPr>
            <a:endParaRPr lang="nl-NL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357548"/>
            <a:ext cx="3795855" cy="2843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916816"/>
            <a:ext cx="3168352" cy="2102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6757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124744"/>
            <a:ext cx="7024744" cy="936104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Grasland h3</a:t>
            </a:r>
            <a:br>
              <a:rPr lang="nl-NL" dirty="0" smtClean="0"/>
            </a:b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43492" y="1988840"/>
            <a:ext cx="6777317" cy="3843789"/>
          </a:xfrm>
        </p:spPr>
        <p:txBody>
          <a:bodyPr/>
          <a:lstStyle/>
          <a:p>
            <a:r>
              <a:rPr lang="nl-NL" dirty="0" smtClean="0"/>
              <a:t>Startsignalen grasgroei</a:t>
            </a:r>
          </a:p>
          <a:p>
            <a:endParaRPr lang="nl-NL" dirty="0"/>
          </a:p>
          <a:p>
            <a:pPr marL="68580" indent="0">
              <a:buNone/>
            </a:pPr>
            <a:r>
              <a:rPr lang="nl-NL" dirty="0" smtClean="0"/>
              <a:t>Welke?</a:t>
            </a:r>
          </a:p>
          <a:p>
            <a:pPr marL="68580" indent="0">
              <a:buNone/>
            </a:pPr>
            <a:endParaRPr lang="nl-NL" dirty="0"/>
          </a:p>
          <a:p>
            <a:pPr marL="68580" indent="0">
              <a:buNone/>
            </a:pPr>
            <a:r>
              <a:rPr lang="nl-NL" dirty="0" smtClean="0"/>
              <a:t>T-som</a:t>
            </a:r>
          </a:p>
          <a:p>
            <a:pPr marL="68580" indent="0">
              <a:buNone/>
            </a:pPr>
            <a:r>
              <a:rPr lang="nl-NL" dirty="0" smtClean="0"/>
              <a:t>bodemtemperatuur</a:t>
            </a:r>
            <a:endParaRPr lang="nl-NL" dirty="0"/>
          </a:p>
          <a:p>
            <a:pPr marL="68580" indent="0">
              <a:buNone/>
            </a:pPr>
            <a:r>
              <a:rPr lang="nl-NL" dirty="0"/>
              <a:t>w</a:t>
            </a:r>
            <a:r>
              <a:rPr lang="nl-NL" dirty="0" smtClean="0"/>
              <a:t>itte wortelpuntjes</a:t>
            </a:r>
            <a:endParaRPr lang="nl-NL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39" y="2852936"/>
            <a:ext cx="3768911" cy="2407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1562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01136"/>
          </a:xfrm>
        </p:spPr>
        <p:txBody>
          <a:bodyPr>
            <a:normAutofit/>
          </a:bodyPr>
          <a:lstStyle/>
          <a:p>
            <a:r>
              <a:rPr lang="nl-NL" sz="2400" dirty="0" smtClean="0"/>
              <a:t>Hoofdstuk 4 Eerste snede in zicht</a:t>
            </a:r>
            <a:endParaRPr lang="nl-NL" sz="24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>
              <a:buNone/>
            </a:pPr>
            <a:r>
              <a:rPr lang="nl-NL" dirty="0" smtClean="0"/>
              <a:t>Door welke 4 variabelen varieert de grasgroei ieder voorjaar? </a:t>
            </a:r>
          </a:p>
          <a:p>
            <a:pPr marL="68580" indent="0">
              <a:buNone/>
            </a:pPr>
            <a:endParaRPr lang="nl-NL" dirty="0" smtClean="0"/>
          </a:p>
          <a:p>
            <a:pPr marL="68580" indent="0">
              <a:buNone/>
            </a:pPr>
            <a:r>
              <a:rPr lang="nl-NL" dirty="0" smtClean="0"/>
              <a:t>Hoe meet je de grashoogte?</a:t>
            </a:r>
            <a:endParaRPr lang="nl-NL" dirty="0"/>
          </a:p>
          <a:p>
            <a:pPr marL="68580" indent="0">
              <a:buNone/>
            </a:pP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1259" y="3645024"/>
            <a:ext cx="2466975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286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01136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Grasland H4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Waar hangt de </a:t>
            </a:r>
            <a:r>
              <a:rPr lang="nl-NL" dirty="0" err="1" smtClean="0"/>
              <a:t>drogestof</a:t>
            </a:r>
            <a:r>
              <a:rPr lang="nl-NL" dirty="0" smtClean="0"/>
              <a:t> opbrengst van af? (vier)</a:t>
            </a:r>
          </a:p>
          <a:p>
            <a:endParaRPr lang="nl-NL" dirty="0"/>
          </a:p>
          <a:p>
            <a:pPr marL="68580" indent="0">
              <a:buNone/>
            </a:pP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3888" y="3789040"/>
            <a:ext cx="3771503" cy="2509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845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01136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Grasland H4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43492" y="1988840"/>
            <a:ext cx="6777317" cy="3843789"/>
          </a:xfrm>
        </p:spPr>
        <p:txBody>
          <a:bodyPr/>
          <a:lstStyle/>
          <a:p>
            <a:r>
              <a:rPr lang="nl-NL" dirty="0" smtClean="0"/>
              <a:t>Hoogte</a:t>
            </a:r>
          </a:p>
          <a:p>
            <a:r>
              <a:rPr lang="nl-NL" dirty="0" smtClean="0"/>
              <a:t>Dichtheid</a:t>
            </a:r>
          </a:p>
          <a:p>
            <a:r>
              <a:rPr lang="nl-NL" dirty="0" smtClean="0"/>
              <a:t>Droge stof gehalte</a:t>
            </a:r>
          </a:p>
          <a:p>
            <a:r>
              <a:rPr lang="nl-NL" dirty="0"/>
              <a:t>G</a:t>
            </a:r>
            <a:r>
              <a:rPr lang="nl-NL" dirty="0" smtClean="0"/>
              <a:t>rasbestand</a:t>
            </a:r>
            <a:endParaRPr lang="nl-NL" dirty="0"/>
          </a:p>
          <a:p>
            <a:pPr marL="68580" indent="0">
              <a:buNone/>
            </a:pP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1337" y="1063104"/>
            <a:ext cx="3053738" cy="2293888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3888" y="4056533"/>
            <a:ext cx="2899023" cy="217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984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grasland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Kamelenbult grasgroei</a:t>
            </a:r>
          </a:p>
          <a:p>
            <a:endParaRPr lang="nl-NL" dirty="0"/>
          </a:p>
          <a:p>
            <a:pPr marL="68580" indent="0">
              <a:buNone/>
            </a:pPr>
            <a:endParaRPr lang="nl-NL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375375"/>
            <a:ext cx="2972371" cy="364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9155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01136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Grasland H4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43492" y="1916832"/>
            <a:ext cx="6777317" cy="3915797"/>
          </a:xfrm>
        </p:spPr>
        <p:txBody>
          <a:bodyPr/>
          <a:lstStyle/>
          <a:p>
            <a:r>
              <a:rPr lang="nl-NL" dirty="0" smtClean="0"/>
              <a:t>Beweidingssystemen</a:t>
            </a:r>
          </a:p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8981" y="2564904"/>
            <a:ext cx="5361466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468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01136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Grasland H4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Hoeveel gras eet een koe?</a:t>
            </a:r>
          </a:p>
          <a:p>
            <a:pPr marL="68580" indent="0">
              <a:buNone/>
            </a:pPr>
            <a:endParaRPr lang="nl-NL" dirty="0"/>
          </a:p>
          <a:p>
            <a:pPr marL="68580" indent="0">
              <a:buNone/>
            </a:pP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7914" y="3212976"/>
            <a:ext cx="4248472" cy="2852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872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01136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Grasland H4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43492" y="1916832"/>
            <a:ext cx="6777317" cy="3915797"/>
          </a:xfrm>
        </p:spPr>
        <p:txBody>
          <a:bodyPr>
            <a:normAutofit/>
          </a:bodyPr>
          <a:lstStyle/>
          <a:p>
            <a:r>
              <a:rPr lang="nl-NL" sz="2000" dirty="0" smtClean="0"/>
              <a:t>Voorbeeld benodigde oppervlakte:</a:t>
            </a:r>
          </a:p>
          <a:p>
            <a:r>
              <a:rPr lang="nl-NL" sz="2000" dirty="0" smtClean="0"/>
              <a:t>100 melkkoeien.</a:t>
            </a:r>
          </a:p>
          <a:p>
            <a:r>
              <a:rPr lang="nl-NL" sz="2000" dirty="0" smtClean="0"/>
              <a:t>1 koe graast per dag 8,5 kg ds. </a:t>
            </a:r>
          </a:p>
          <a:p>
            <a:r>
              <a:rPr lang="nl-NL" sz="2000" dirty="0" smtClean="0"/>
              <a:t>Inscharen bij 1.700 kg </a:t>
            </a:r>
            <a:r>
              <a:rPr lang="nl-NL" sz="2000" dirty="0" err="1" smtClean="0"/>
              <a:t>ds</a:t>
            </a:r>
            <a:endParaRPr lang="nl-NL" sz="2000" dirty="0" smtClean="0"/>
          </a:p>
          <a:p>
            <a:pPr lvl="0">
              <a:buClr>
                <a:srgbClr val="94C600"/>
              </a:buClr>
            </a:pPr>
            <a:r>
              <a:rPr lang="nl-NL" sz="2000" dirty="0">
                <a:solidFill>
                  <a:srgbClr val="3E3D2D"/>
                </a:solidFill>
              </a:rPr>
              <a:t>Bijgroei 50 kg </a:t>
            </a:r>
            <a:r>
              <a:rPr lang="nl-NL" sz="2000" dirty="0" err="1">
                <a:solidFill>
                  <a:srgbClr val="3E3D2D"/>
                </a:solidFill>
              </a:rPr>
              <a:t>ds</a:t>
            </a:r>
            <a:r>
              <a:rPr lang="nl-NL" sz="2000" dirty="0">
                <a:solidFill>
                  <a:srgbClr val="3E3D2D"/>
                </a:solidFill>
              </a:rPr>
              <a:t> per dag</a:t>
            </a:r>
            <a:r>
              <a:rPr lang="nl-NL" sz="2000" dirty="0" smtClean="0">
                <a:solidFill>
                  <a:srgbClr val="3E3D2D"/>
                </a:solidFill>
              </a:rPr>
              <a:t>.</a:t>
            </a:r>
            <a:endParaRPr lang="nl-NL" sz="2000" dirty="0" smtClean="0"/>
          </a:p>
          <a:p>
            <a:r>
              <a:rPr lang="nl-NL" sz="2000" dirty="0" smtClean="0"/>
              <a:t>4 dagen weiden.</a:t>
            </a:r>
          </a:p>
          <a:p>
            <a:r>
              <a:rPr lang="nl-NL" sz="2000" dirty="0" smtClean="0"/>
              <a:t>20% verliezen.</a:t>
            </a:r>
          </a:p>
          <a:p>
            <a:pPr marL="68580" indent="0">
              <a:buNone/>
            </a:pPr>
            <a:endParaRPr lang="nl-NL" sz="2000" dirty="0" smtClean="0"/>
          </a:p>
          <a:p>
            <a:r>
              <a:rPr lang="nl-NL" dirty="0" smtClean="0"/>
              <a:t>HOE GROOT DIENT DAN HET PERCEEL TE ZIJN:</a:t>
            </a:r>
          </a:p>
          <a:p>
            <a:endParaRPr lang="nl-NL" dirty="0" smtClean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4592" y="1027664"/>
            <a:ext cx="2145664" cy="1609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679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01136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Grasland h4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8,5 kg </a:t>
            </a:r>
            <a:r>
              <a:rPr lang="nl-NL" dirty="0" err="1" smtClean="0"/>
              <a:t>ds</a:t>
            </a:r>
            <a:r>
              <a:rPr lang="nl-NL" dirty="0" smtClean="0"/>
              <a:t> x 100 koeien = 850 kg </a:t>
            </a:r>
            <a:r>
              <a:rPr lang="nl-NL" dirty="0" err="1" smtClean="0"/>
              <a:t>ds</a:t>
            </a:r>
            <a:endParaRPr lang="nl-NL" dirty="0" smtClean="0"/>
          </a:p>
          <a:p>
            <a:r>
              <a:rPr lang="nl-NL" dirty="0" smtClean="0"/>
              <a:t>850 x 4 dagen x 120 % (20% verlies) =</a:t>
            </a:r>
          </a:p>
          <a:p>
            <a:r>
              <a:rPr lang="nl-NL" dirty="0" smtClean="0"/>
              <a:t>4.080 kg </a:t>
            </a:r>
            <a:r>
              <a:rPr lang="nl-NL" dirty="0" err="1" smtClean="0"/>
              <a:t>ds</a:t>
            </a:r>
            <a:endParaRPr lang="nl-NL" dirty="0" smtClean="0"/>
          </a:p>
          <a:p>
            <a:endParaRPr lang="nl-NL" dirty="0"/>
          </a:p>
          <a:p>
            <a:r>
              <a:rPr lang="nl-NL" dirty="0" smtClean="0"/>
              <a:t>1700 kg </a:t>
            </a:r>
            <a:r>
              <a:rPr lang="nl-NL" dirty="0" err="1" smtClean="0"/>
              <a:t>ds</a:t>
            </a:r>
            <a:r>
              <a:rPr lang="nl-NL" dirty="0" smtClean="0"/>
              <a:t>+ 4 x 50 kg </a:t>
            </a:r>
            <a:r>
              <a:rPr lang="nl-NL" dirty="0" err="1" smtClean="0"/>
              <a:t>ds</a:t>
            </a:r>
            <a:r>
              <a:rPr lang="nl-NL" dirty="0" smtClean="0"/>
              <a:t> = 1.900 kg </a:t>
            </a:r>
            <a:r>
              <a:rPr lang="nl-NL" dirty="0" err="1" smtClean="0"/>
              <a:t>ds</a:t>
            </a:r>
            <a:endParaRPr lang="nl-NL" dirty="0" smtClean="0"/>
          </a:p>
          <a:p>
            <a:endParaRPr lang="nl-NL" dirty="0"/>
          </a:p>
          <a:p>
            <a:r>
              <a:rPr lang="nl-NL" dirty="0" smtClean="0"/>
              <a:t>Benodigd 4.080/1.900 =  2.15 ha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8144" y="404664"/>
            <a:ext cx="260985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903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529128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Grasland h4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43492" y="1844824"/>
            <a:ext cx="6777317" cy="3987805"/>
          </a:xfrm>
        </p:spPr>
        <p:txBody>
          <a:bodyPr/>
          <a:lstStyle/>
          <a:p>
            <a:r>
              <a:rPr lang="nl-NL" dirty="0" smtClean="0"/>
              <a:t>Hoeveel gras kan er per dag op een ha </a:t>
            </a:r>
          </a:p>
          <a:p>
            <a:pPr marL="68580" indent="0">
              <a:buNone/>
            </a:pPr>
            <a:r>
              <a:rPr lang="nl-NL" dirty="0" smtClean="0"/>
              <a:t>   groeien in kg </a:t>
            </a:r>
            <a:r>
              <a:rPr lang="nl-NL" dirty="0" err="1" smtClean="0"/>
              <a:t>ds</a:t>
            </a:r>
            <a:r>
              <a:rPr lang="nl-NL" dirty="0" smtClean="0"/>
              <a:t>?</a:t>
            </a:r>
          </a:p>
          <a:p>
            <a:pPr marL="68580" indent="0">
              <a:buNone/>
            </a:pPr>
            <a:endParaRPr lang="nl-NL" dirty="0"/>
          </a:p>
          <a:p>
            <a:pPr marL="68580" indent="0">
              <a:buNone/>
            </a:pP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2865" y="2996951"/>
            <a:ext cx="6351916" cy="2835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719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529128"/>
          </a:xfrm>
        </p:spPr>
        <p:txBody>
          <a:bodyPr>
            <a:normAutofit fontScale="90000"/>
          </a:bodyPr>
          <a:lstStyle/>
          <a:p>
            <a:r>
              <a:rPr lang="nl-NL" dirty="0"/>
              <a:t>G</a:t>
            </a:r>
            <a:r>
              <a:rPr lang="nl-NL" dirty="0" smtClean="0"/>
              <a:t>rasland h4</a:t>
            </a:r>
            <a:endParaRPr lang="nl-NL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44034" y="1844824"/>
            <a:ext cx="7372363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812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529128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Grasland h4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43490" y="2060848"/>
            <a:ext cx="6777317" cy="3508977"/>
          </a:xfrm>
        </p:spPr>
        <p:txBody>
          <a:bodyPr/>
          <a:lstStyle/>
          <a:p>
            <a:r>
              <a:rPr lang="nl-NL" dirty="0" smtClean="0"/>
              <a:t>Voorbeeld graslandplanning</a:t>
            </a:r>
          </a:p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303" y="2852936"/>
            <a:ext cx="6410021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575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115616" y="980728"/>
            <a:ext cx="7024744" cy="1296144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Grasland h4 </a:t>
            </a:r>
            <a:br>
              <a:rPr lang="nl-NL" dirty="0" smtClean="0"/>
            </a:br>
            <a:r>
              <a:rPr lang="nl-NL" dirty="0" smtClean="0"/>
              <a:t/>
            </a:r>
            <a:br>
              <a:rPr lang="nl-NL" dirty="0" smtClean="0"/>
            </a:br>
            <a:r>
              <a:rPr lang="nl-NL" sz="2700" dirty="0" smtClean="0"/>
              <a:t>Waar denk je aan als je dit ziet?</a:t>
            </a:r>
            <a:endParaRPr lang="nl-NL" sz="2700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67744" y="2908881"/>
            <a:ext cx="4253079" cy="3173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869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529128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Grasland h4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43492" y="1916832"/>
            <a:ext cx="6777317" cy="3915797"/>
          </a:xfrm>
        </p:spPr>
        <p:txBody>
          <a:bodyPr/>
          <a:lstStyle/>
          <a:p>
            <a:r>
              <a:rPr lang="nl-NL" dirty="0" smtClean="0"/>
              <a:t>Wanneer maaien 1</a:t>
            </a:r>
            <a:r>
              <a:rPr lang="nl-NL" baseline="30000" dirty="0" smtClean="0"/>
              <a:t>e</a:t>
            </a:r>
            <a:r>
              <a:rPr lang="nl-NL" dirty="0" smtClean="0"/>
              <a:t> snede?</a:t>
            </a:r>
          </a:p>
          <a:p>
            <a:endParaRPr lang="nl-NL" dirty="0"/>
          </a:p>
          <a:p>
            <a:r>
              <a:rPr lang="nl-NL" dirty="0" smtClean="0"/>
              <a:t>Hoeveel kg </a:t>
            </a:r>
            <a:r>
              <a:rPr lang="nl-NL" dirty="0" err="1" smtClean="0"/>
              <a:t>ds</a:t>
            </a:r>
            <a:r>
              <a:rPr lang="nl-NL" dirty="0" smtClean="0"/>
              <a:t> per ha staat er dan?</a:t>
            </a:r>
          </a:p>
          <a:p>
            <a:endParaRPr lang="nl-NL" dirty="0"/>
          </a:p>
          <a:p>
            <a:r>
              <a:rPr lang="nl-NL" dirty="0" smtClean="0"/>
              <a:t>Hoeveel % van de </a:t>
            </a:r>
          </a:p>
          <a:p>
            <a:pPr marL="68580" indent="0">
              <a:buNone/>
            </a:pPr>
            <a:r>
              <a:rPr lang="nl-NL" dirty="0" smtClean="0"/>
              <a:t>    jaaropbrengst is dit?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6096" y="3407548"/>
            <a:ext cx="3041898" cy="2200767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8144" y="1004816"/>
            <a:ext cx="260985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793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529128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Grasland h4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167203" y="1844824"/>
            <a:ext cx="6777317" cy="3888432"/>
          </a:xfrm>
        </p:spPr>
        <p:txBody>
          <a:bodyPr/>
          <a:lstStyle/>
          <a:p>
            <a:r>
              <a:rPr lang="nl-NL" dirty="0" smtClean="0"/>
              <a:t>Gras plakt ‘s middags????????????</a:t>
            </a:r>
          </a:p>
          <a:p>
            <a:endParaRPr lang="nl-NL" dirty="0"/>
          </a:p>
          <a:p>
            <a:r>
              <a:rPr lang="nl-NL" dirty="0" smtClean="0"/>
              <a:t>Wat is het beste maaimoment?</a:t>
            </a:r>
          </a:p>
          <a:p>
            <a:endParaRPr lang="nl-NL" dirty="0"/>
          </a:p>
          <a:p>
            <a:r>
              <a:rPr lang="nl-NL" dirty="0" smtClean="0"/>
              <a:t>Waarom kneuzen?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984" y="3284984"/>
            <a:ext cx="4189848" cy="3138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946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817160"/>
          </a:xfrm>
        </p:spPr>
        <p:txBody>
          <a:bodyPr/>
          <a:lstStyle/>
          <a:p>
            <a:r>
              <a:rPr lang="nl-NL" dirty="0" smtClean="0"/>
              <a:t>grasland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43492" y="2060848"/>
            <a:ext cx="6777317" cy="4248472"/>
          </a:xfrm>
        </p:spPr>
        <p:txBody>
          <a:bodyPr>
            <a:normAutofit fontScale="92500" lnSpcReduction="10000"/>
          </a:bodyPr>
          <a:lstStyle/>
          <a:p>
            <a:r>
              <a:rPr lang="nl-NL" dirty="0" smtClean="0"/>
              <a:t>Opdracht beweidingssystemen:</a:t>
            </a:r>
          </a:p>
          <a:p>
            <a:pPr>
              <a:buFontTx/>
              <a:buChar char="-"/>
            </a:pPr>
            <a:r>
              <a:rPr lang="nl-NL" dirty="0" smtClean="0"/>
              <a:t>Beschrijf en teken 5 beweidingssystemen</a:t>
            </a:r>
          </a:p>
          <a:p>
            <a:pPr marL="68580" indent="0">
              <a:buNone/>
            </a:pPr>
            <a:r>
              <a:rPr lang="nl-NL" dirty="0" smtClean="0"/>
              <a:t>   (15 minuten)</a:t>
            </a:r>
          </a:p>
          <a:p>
            <a:pPr marL="68580" indent="0">
              <a:buNone/>
            </a:pPr>
            <a:r>
              <a:rPr lang="nl-NL" dirty="0">
                <a:solidFill>
                  <a:srgbClr val="FF0000"/>
                </a:solidFill>
              </a:rPr>
              <a:t> </a:t>
            </a:r>
            <a:r>
              <a:rPr lang="nl-NL" dirty="0" smtClean="0">
                <a:solidFill>
                  <a:srgbClr val="FF0000"/>
                </a:solidFill>
              </a:rPr>
              <a:t>  benoem bij ieder systeem de: </a:t>
            </a:r>
          </a:p>
          <a:p>
            <a:pPr marL="68580" indent="0">
              <a:buNone/>
            </a:pPr>
            <a:r>
              <a:rPr lang="nl-NL" dirty="0">
                <a:solidFill>
                  <a:srgbClr val="FF0000"/>
                </a:solidFill>
              </a:rPr>
              <a:t> </a:t>
            </a:r>
            <a:r>
              <a:rPr lang="nl-NL" dirty="0" smtClean="0">
                <a:solidFill>
                  <a:srgbClr val="FF0000"/>
                </a:solidFill>
              </a:rPr>
              <a:t>  - grasproductie</a:t>
            </a:r>
          </a:p>
          <a:p>
            <a:pPr marL="68580" indent="0">
              <a:buNone/>
            </a:pPr>
            <a:r>
              <a:rPr lang="nl-NL" dirty="0" smtClean="0">
                <a:solidFill>
                  <a:srgbClr val="FF0000"/>
                </a:solidFill>
              </a:rPr>
              <a:t>   - verliezen</a:t>
            </a:r>
          </a:p>
          <a:p>
            <a:pPr marL="68580" indent="0">
              <a:buNone/>
            </a:pPr>
            <a:r>
              <a:rPr lang="nl-NL" dirty="0" smtClean="0">
                <a:solidFill>
                  <a:srgbClr val="FF0000"/>
                </a:solidFill>
              </a:rPr>
              <a:t>   - smakelijkheid</a:t>
            </a:r>
          </a:p>
          <a:p>
            <a:pPr marL="68580" indent="0">
              <a:buNone/>
            </a:pPr>
            <a:r>
              <a:rPr lang="nl-NL" dirty="0" smtClean="0">
                <a:solidFill>
                  <a:srgbClr val="FF0000"/>
                </a:solidFill>
              </a:rPr>
              <a:t>   - N-benutting</a:t>
            </a:r>
          </a:p>
          <a:p>
            <a:pPr marL="68580" indent="0">
              <a:buNone/>
            </a:pPr>
            <a:r>
              <a:rPr lang="nl-NL" dirty="0" smtClean="0">
                <a:solidFill>
                  <a:srgbClr val="FF0000"/>
                </a:solidFill>
              </a:rPr>
              <a:t>   - arbeid</a:t>
            </a:r>
          </a:p>
          <a:p>
            <a:pPr marL="68580" indent="0">
              <a:buNone/>
            </a:pPr>
            <a:endParaRPr lang="nl-NL" dirty="0"/>
          </a:p>
          <a:p>
            <a:pPr>
              <a:buFontTx/>
              <a:buChar char="-"/>
            </a:pPr>
            <a:r>
              <a:rPr lang="nl-NL" dirty="0" smtClean="0"/>
              <a:t> </a:t>
            </a:r>
            <a:r>
              <a:rPr lang="nl-NL" dirty="0"/>
              <a:t>B</a:t>
            </a:r>
            <a:r>
              <a:rPr lang="nl-NL" dirty="0" smtClean="0"/>
              <a:t>espreking in de klas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14021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01136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Grasland h4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43490" y="2780928"/>
            <a:ext cx="6777317" cy="3508977"/>
          </a:xfrm>
        </p:spPr>
        <p:txBody>
          <a:bodyPr/>
          <a:lstStyle/>
          <a:p>
            <a:r>
              <a:rPr lang="nl-NL" dirty="0" smtClean="0"/>
              <a:t>Bemesting 1</a:t>
            </a:r>
            <a:r>
              <a:rPr lang="nl-NL" baseline="30000" dirty="0" smtClean="0"/>
              <a:t>e</a:t>
            </a:r>
            <a:r>
              <a:rPr lang="nl-NL" dirty="0" smtClean="0"/>
              <a:t> snede</a:t>
            </a:r>
          </a:p>
          <a:p>
            <a:r>
              <a:rPr lang="nl-NL" dirty="0" smtClean="0"/>
              <a:t>Waar hangt de benodigde hoeveelheid van af?</a:t>
            </a:r>
            <a:endParaRPr lang="nl-NL" dirty="0"/>
          </a:p>
          <a:p>
            <a:r>
              <a:rPr lang="nl-NL" dirty="0" smtClean="0"/>
              <a:t>Hoeveel m3 drijfmest voor een maaisnede?</a:t>
            </a:r>
          </a:p>
          <a:p>
            <a:r>
              <a:rPr lang="nl-NL" dirty="0" smtClean="0"/>
              <a:t>Hoeveel stikstof, fosfaat en kali zit er in 1 m3 drijfmest?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2082" y="116632"/>
            <a:ext cx="3345050" cy="2495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614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457120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Grasland h5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Na de eerste snede</a:t>
            </a:r>
          </a:p>
          <a:p>
            <a:endParaRPr lang="nl-NL" dirty="0" smtClean="0"/>
          </a:p>
          <a:p>
            <a:pPr marL="68580" indent="0">
              <a:buNone/>
            </a:pPr>
            <a:endParaRPr lang="nl-NL" dirty="0"/>
          </a:p>
          <a:p>
            <a:r>
              <a:rPr lang="nl-NL" dirty="0" smtClean="0"/>
              <a:t> In Juni en juli structuurrijker gras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286" y="1484784"/>
            <a:ext cx="3052210" cy="2031107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9286" y="4221088"/>
            <a:ext cx="2882623" cy="1918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8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73144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Grasland h5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17794" y="2301944"/>
            <a:ext cx="6777317" cy="3508977"/>
          </a:xfrm>
        </p:spPr>
        <p:txBody>
          <a:bodyPr/>
          <a:lstStyle/>
          <a:p>
            <a:r>
              <a:rPr lang="nl-NL" dirty="0" smtClean="0"/>
              <a:t>Ridderzuring</a:t>
            </a:r>
            <a:endParaRPr lang="nl-NL" dirty="0"/>
          </a:p>
          <a:p>
            <a:endParaRPr lang="nl-NL" dirty="0" smtClean="0"/>
          </a:p>
          <a:p>
            <a:r>
              <a:rPr lang="nl-NL" dirty="0" smtClean="0"/>
              <a:t>Overblijvend onkruid</a:t>
            </a:r>
          </a:p>
          <a:p>
            <a:r>
              <a:rPr lang="nl-NL" dirty="0" smtClean="0"/>
              <a:t>Wortelonkruid</a:t>
            </a:r>
          </a:p>
          <a:p>
            <a:r>
              <a:rPr lang="nl-NL" dirty="0" smtClean="0"/>
              <a:t>oliehoudend zaad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2745" y="1628800"/>
            <a:ext cx="2466975" cy="1847850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2160" y="3861048"/>
            <a:ext cx="2162175" cy="21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174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73144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Grasland h5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43492" y="1844824"/>
            <a:ext cx="6777317" cy="3987805"/>
          </a:xfrm>
        </p:spPr>
        <p:txBody>
          <a:bodyPr/>
          <a:lstStyle/>
          <a:p>
            <a:r>
              <a:rPr lang="nl-NL" dirty="0" smtClean="0"/>
              <a:t>Grassen</a:t>
            </a:r>
          </a:p>
          <a:p>
            <a:endParaRPr lang="nl-NL" dirty="0"/>
          </a:p>
          <a:p>
            <a:r>
              <a:rPr lang="nl-NL" dirty="0" smtClean="0"/>
              <a:t>Italiaans raaigras</a:t>
            </a:r>
          </a:p>
          <a:p>
            <a:endParaRPr lang="nl-NL" dirty="0"/>
          </a:p>
          <a:p>
            <a:endParaRPr lang="nl-NL" dirty="0" smtClean="0"/>
          </a:p>
          <a:p>
            <a:r>
              <a:rPr lang="nl-NL" dirty="0" smtClean="0"/>
              <a:t>Timothee</a:t>
            </a:r>
          </a:p>
          <a:p>
            <a:pPr marL="68580" indent="0">
              <a:buNone/>
            </a:pPr>
            <a:endParaRPr lang="nl-NL" dirty="0" smtClean="0"/>
          </a:p>
          <a:p>
            <a:pPr marL="68580" indent="0">
              <a:buNone/>
            </a:pPr>
            <a:r>
              <a:rPr lang="nl-NL" dirty="0" smtClean="0"/>
              <a:t>Grote vossenstaart</a:t>
            </a:r>
          </a:p>
          <a:p>
            <a:endParaRPr lang="nl-NL" dirty="0"/>
          </a:p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6016" y="476672"/>
            <a:ext cx="1845382" cy="1981689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0641" y="2667827"/>
            <a:ext cx="2466975" cy="1847850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6840" y="4725144"/>
            <a:ext cx="24765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359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01136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Grasland h5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NL" dirty="0" smtClean="0"/>
              <a:t>Gras-klaver mengsel</a:t>
            </a:r>
          </a:p>
          <a:p>
            <a:endParaRPr lang="nl-NL" dirty="0"/>
          </a:p>
          <a:p>
            <a:r>
              <a:rPr lang="nl-NL" dirty="0" smtClean="0"/>
              <a:t>Voordelen:</a:t>
            </a:r>
          </a:p>
          <a:p>
            <a:pPr>
              <a:buFontTx/>
              <a:buChar char="-"/>
            </a:pPr>
            <a:r>
              <a:rPr lang="nl-NL" dirty="0" smtClean="0"/>
              <a:t>Stikstofbinding</a:t>
            </a:r>
          </a:p>
          <a:p>
            <a:pPr>
              <a:buFontTx/>
              <a:buChar char="-"/>
            </a:pPr>
            <a:r>
              <a:rPr lang="nl-NL" dirty="0" smtClean="0"/>
              <a:t>Smakelijkheid</a:t>
            </a:r>
          </a:p>
          <a:p>
            <a:pPr>
              <a:buFontTx/>
              <a:buChar char="-"/>
            </a:pPr>
            <a:r>
              <a:rPr lang="nl-NL" dirty="0" smtClean="0"/>
              <a:t>N-binding tot wel 200 kg N/ha</a:t>
            </a:r>
            <a:endParaRPr lang="nl-NL" dirty="0"/>
          </a:p>
          <a:p>
            <a:pPr>
              <a:buFontTx/>
              <a:buChar char="-"/>
            </a:pPr>
            <a:endParaRPr lang="nl-NL" dirty="0" smtClean="0"/>
          </a:p>
          <a:p>
            <a:pPr marL="68580" indent="0">
              <a:buNone/>
            </a:pPr>
            <a:r>
              <a:rPr lang="nl-NL" dirty="0" smtClean="0"/>
              <a:t>Meest gebruikt: witte klaver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0072" y="1236090"/>
            <a:ext cx="3268627" cy="2175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917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73144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Grasland h5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NL" dirty="0" smtClean="0"/>
              <a:t>Witte klaver</a:t>
            </a:r>
          </a:p>
          <a:p>
            <a:pPr marL="68580" indent="0">
              <a:buNone/>
            </a:pPr>
            <a:r>
              <a:rPr lang="nl-NL" dirty="0" smtClean="0"/>
              <a:t>- Weiden en maaien, vormt stolonen       </a:t>
            </a:r>
          </a:p>
          <a:p>
            <a:pPr marL="68580" indent="0">
              <a:buNone/>
            </a:pPr>
            <a:r>
              <a:rPr lang="nl-NL" dirty="0"/>
              <a:t> </a:t>
            </a:r>
            <a:r>
              <a:rPr lang="nl-NL" dirty="0" smtClean="0"/>
              <a:t> (uitlopers)</a:t>
            </a:r>
          </a:p>
          <a:p>
            <a:endParaRPr lang="nl-NL" dirty="0"/>
          </a:p>
          <a:p>
            <a:pPr marL="68580" indent="0">
              <a:buNone/>
            </a:pPr>
            <a:endParaRPr lang="nl-NL" dirty="0"/>
          </a:p>
          <a:p>
            <a:r>
              <a:rPr lang="nl-NL" dirty="0" smtClean="0"/>
              <a:t>Rode klaver</a:t>
            </a:r>
          </a:p>
          <a:p>
            <a:pPr>
              <a:buFontTx/>
              <a:buChar char="-"/>
            </a:pPr>
            <a:r>
              <a:rPr lang="nl-NL" dirty="0" smtClean="0"/>
              <a:t>Maaien</a:t>
            </a:r>
          </a:p>
          <a:p>
            <a:pPr>
              <a:buFontTx/>
              <a:buChar char="-"/>
            </a:pPr>
            <a:r>
              <a:rPr lang="nl-NL" dirty="0" smtClean="0"/>
              <a:t>Penwortel</a:t>
            </a:r>
          </a:p>
          <a:p>
            <a:pPr>
              <a:buFontTx/>
              <a:buChar char="-"/>
            </a:pP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7700" y="3645024"/>
            <a:ext cx="3966819" cy="2655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964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01136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Grasland h5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27584" y="2238215"/>
            <a:ext cx="6777317" cy="3508977"/>
          </a:xfrm>
        </p:spPr>
        <p:txBody>
          <a:bodyPr/>
          <a:lstStyle/>
          <a:p>
            <a:r>
              <a:rPr lang="nl-NL" dirty="0" smtClean="0"/>
              <a:t>Droogte en eiwit?</a:t>
            </a:r>
          </a:p>
          <a:p>
            <a:endParaRPr lang="nl-NL" dirty="0" smtClean="0"/>
          </a:p>
          <a:p>
            <a:endParaRPr lang="nl-NL" dirty="0"/>
          </a:p>
          <a:p>
            <a:r>
              <a:rPr lang="nl-NL" dirty="0" smtClean="0"/>
              <a:t>Effect bemesting en mineralisatie</a:t>
            </a:r>
          </a:p>
          <a:p>
            <a:endParaRPr lang="nl-NL" dirty="0"/>
          </a:p>
          <a:p>
            <a:r>
              <a:rPr lang="nl-NL" dirty="0" smtClean="0"/>
              <a:t>Groeisnelheid gras na half juni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9947" y="1447352"/>
            <a:ext cx="3153838" cy="2125664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6216" y="3789040"/>
            <a:ext cx="2147511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685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457120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Grasland h5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43490" y="3356992"/>
            <a:ext cx="6777317" cy="2475637"/>
          </a:xfrm>
        </p:spPr>
        <p:txBody>
          <a:bodyPr/>
          <a:lstStyle/>
          <a:p>
            <a:r>
              <a:rPr lang="nl-NL" dirty="0" smtClean="0"/>
              <a:t>Beregenen grasland?</a:t>
            </a:r>
          </a:p>
          <a:p>
            <a:endParaRPr lang="nl-NL" dirty="0"/>
          </a:p>
          <a:p>
            <a:r>
              <a:rPr lang="nl-NL" dirty="0" smtClean="0"/>
              <a:t>Wat zijn signalen om te gaan beregenen?</a:t>
            </a:r>
          </a:p>
          <a:p>
            <a:endParaRPr lang="nl-NL" dirty="0"/>
          </a:p>
          <a:p>
            <a:r>
              <a:rPr lang="nl-NL" dirty="0" smtClean="0"/>
              <a:t>Wat vertelt de bodem?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8024" y="1166268"/>
            <a:ext cx="3770716" cy="250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836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529128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Grasland h5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Natuurland</a:t>
            </a:r>
          </a:p>
          <a:p>
            <a:pPr marL="68580" indent="0">
              <a:buNone/>
            </a:pPr>
            <a:endParaRPr lang="nl-NL" dirty="0" smtClean="0"/>
          </a:p>
          <a:p>
            <a:endParaRPr lang="nl-NL" dirty="0"/>
          </a:p>
          <a:p>
            <a:pPr marL="68580" indent="0">
              <a:buNone/>
            </a:pPr>
            <a:r>
              <a:rPr lang="nl-NL" dirty="0" smtClean="0"/>
              <a:t>- Plantensamenstelling</a:t>
            </a:r>
          </a:p>
          <a:p>
            <a:pPr marL="68580" indent="0">
              <a:buNone/>
            </a:pPr>
            <a:endParaRPr lang="nl-NL" dirty="0" smtClean="0"/>
          </a:p>
          <a:p>
            <a:pPr marL="68580" indent="0">
              <a:buNone/>
            </a:pPr>
            <a:r>
              <a:rPr lang="nl-NL" dirty="0" smtClean="0"/>
              <a:t>- Uitgestelde maaidatum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404664"/>
            <a:ext cx="4166592" cy="3206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884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01136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Grasland h6 </a:t>
            </a:r>
            <a:r>
              <a:rPr lang="nl-NL" dirty="0" err="1" smtClean="0"/>
              <a:t>nazomeren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Kroonroest in gras.</a:t>
            </a:r>
          </a:p>
          <a:p>
            <a:pPr marL="68580" indent="0">
              <a:buNone/>
            </a:pPr>
            <a:endParaRPr lang="nl-NL" dirty="0" smtClean="0"/>
          </a:p>
          <a:p>
            <a:r>
              <a:rPr lang="nl-NL" dirty="0" smtClean="0"/>
              <a:t>Hoe voorkomen?</a:t>
            </a:r>
          </a:p>
          <a:p>
            <a:endParaRPr lang="nl-NL" dirty="0"/>
          </a:p>
          <a:p>
            <a:endParaRPr lang="nl-NL" dirty="0" smtClean="0"/>
          </a:p>
          <a:p>
            <a:pPr marL="68580" indent="0">
              <a:buNone/>
            </a:pPr>
            <a:endParaRPr lang="nl-NL" dirty="0" smtClean="0"/>
          </a:p>
          <a:p>
            <a:r>
              <a:rPr lang="nl-NL" dirty="0" smtClean="0"/>
              <a:t>Welke andere schade ken je in grasland?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2080" y="2304230"/>
            <a:ext cx="2959596" cy="2219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149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grasland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Omweiden</a:t>
            </a:r>
          </a:p>
          <a:p>
            <a:endParaRPr lang="nl-NL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6194" y="2842443"/>
            <a:ext cx="6854198" cy="3394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5665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01136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Grasland h6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43492" y="1700809"/>
            <a:ext cx="6777317" cy="2952328"/>
          </a:xfrm>
        </p:spPr>
        <p:txBody>
          <a:bodyPr/>
          <a:lstStyle/>
          <a:p>
            <a:r>
              <a:rPr lang="nl-NL" dirty="0" smtClean="0"/>
              <a:t>De kluit in 7 stappen (blz. 74)</a:t>
            </a:r>
          </a:p>
          <a:p>
            <a:pPr marL="68580" indent="0">
              <a:buNone/>
            </a:pPr>
            <a:endParaRPr lang="nl-NL" dirty="0" smtClean="0"/>
          </a:p>
          <a:p>
            <a:r>
              <a:rPr lang="nl-NL" dirty="0" smtClean="0"/>
              <a:t>Aantal wormen in een kluit?</a:t>
            </a:r>
          </a:p>
          <a:p>
            <a:pPr marL="68580" indent="0">
              <a:buNone/>
            </a:pPr>
            <a:endParaRPr lang="nl-NL" dirty="0"/>
          </a:p>
          <a:p>
            <a:pPr marL="68580" indent="0">
              <a:buNone/>
            </a:pPr>
            <a:r>
              <a:rPr lang="nl-NL" dirty="0" smtClean="0"/>
              <a:t>Hoeveel % kruimels in bovenste 5 cm bij goede structuur?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8064" y="4039579"/>
            <a:ext cx="3772644" cy="2814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008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73144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Grasland h6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43492" y="2564904"/>
            <a:ext cx="6777317" cy="3267725"/>
          </a:xfrm>
        </p:spPr>
        <p:txBody>
          <a:bodyPr/>
          <a:lstStyle/>
          <a:p>
            <a:r>
              <a:rPr lang="nl-NL" dirty="0" smtClean="0"/>
              <a:t>Wel/niet inzaaien grasland</a:t>
            </a:r>
          </a:p>
          <a:p>
            <a:endParaRPr lang="nl-NL" dirty="0"/>
          </a:p>
          <a:p>
            <a:pPr>
              <a:buFontTx/>
              <a:buChar char="-"/>
            </a:pPr>
            <a:r>
              <a:rPr lang="nl-NL" dirty="0" smtClean="0"/>
              <a:t>Toestand bodem</a:t>
            </a:r>
          </a:p>
          <a:p>
            <a:pPr>
              <a:buFontTx/>
              <a:buChar char="-"/>
            </a:pPr>
            <a:r>
              <a:rPr lang="nl-NL" dirty="0" smtClean="0"/>
              <a:t>Grassamenstelling</a:t>
            </a:r>
          </a:p>
          <a:p>
            <a:pPr>
              <a:buFontTx/>
              <a:buChar char="-"/>
            </a:pPr>
            <a:endParaRPr lang="nl-NL" dirty="0"/>
          </a:p>
          <a:p>
            <a:pPr>
              <a:buFontTx/>
              <a:buChar char="-"/>
            </a:pPr>
            <a:r>
              <a:rPr lang="nl-NL" dirty="0" smtClean="0"/>
              <a:t>mengselkeuze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3830" y="852696"/>
            <a:ext cx="3620170" cy="2431063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6107" y="4198766"/>
            <a:ext cx="2466975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084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385112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Grasland h6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Mengselkeuze (blz. 77)</a:t>
            </a:r>
          </a:p>
          <a:p>
            <a:endParaRPr lang="nl-NL" dirty="0"/>
          </a:p>
          <a:p>
            <a:pPr>
              <a:buFontTx/>
              <a:buChar char="-"/>
            </a:pPr>
            <a:r>
              <a:rPr lang="nl-NL" dirty="0" smtClean="0"/>
              <a:t>- alleen maaien</a:t>
            </a:r>
          </a:p>
          <a:p>
            <a:pPr>
              <a:buFontTx/>
              <a:buChar char="-"/>
            </a:pPr>
            <a:r>
              <a:rPr lang="nl-NL" dirty="0" smtClean="0"/>
              <a:t>- beweiden/maaien</a:t>
            </a:r>
          </a:p>
          <a:p>
            <a:pPr>
              <a:buFontTx/>
              <a:buChar char="-"/>
            </a:pP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6176" y="1772816"/>
            <a:ext cx="2227312" cy="3688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84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529128"/>
          </a:xfrm>
        </p:spPr>
        <p:txBody>
          <a:bodyPr>
            <a:normAutofit fontScale="90000"/>
          </a:bodyPr>
          <a:lstStyle/>
          <a:p>
            <a:r>
              <a:rPr lang="nl-NL" smtClean="0"/>
              <a:t>Grasland h6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smtClean="0"/>
              <a:t>Signaalplanten</a:t>
            </a:r>
          </a:p>
          <a:p>
            <a:endParaRPr lang="nl-NL"/>
          </a:p>
          <a:p>
            <a:r>
              <a:rPr lang="nl-NL" smtClean="0"/>
              <a:t>Bepaalde planten alleen aanwezig bij droge of natte omstandigheden.</a:t>
            </a:r>
            <a:endParaRPr lang="nl-NL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5816" y="4365104"/>
            <a:ext cx="5362525" cy="2017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809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457120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Grasland h6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Beweiden in de nazomer</a:t>
            </a:r>
          </a:p>
          <a:p>
            <a:endParaRPr lang="nl-NL" dirty="0"/>
          </a:p>
          <a:p>
            <a:r>
              <a:rPr lang="nl-NL" dirty="0" smtClean="0"/>
              <a:t>Gras/klaver</a:t>
            </a:r>
          </a:p>
          <a:p>
            <a:endParaRPr lang="nl-NL" dirty="0"/>
          </a:p>
          <a:p>
            <a:r>
              <a:rPr lang="nl-NL" dirty="0" smtClean="0"/>
              <a:t>Voederwaarde</a:t>
            </a:r>
          </a:p>
          <a:p>
            <a:endParaRPr lang="nl-NL" dirty="0"/>
          </a:p>
          <a:p>
            <a:r>
              <a:rPr lang="nl-NL" dirty="0" smtClean="0"/>
              <a:t>Maaien nazomer</a:t>
            </a: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4088" y="3007532"/>
            <a:ext cx="3080144" cy="2141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910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457120"/>
          </a:xfrm>
        </p:spPr>
        <p:txBody>
          <a:bodyPr>
            <a:normAutofit fontScale="90000"/>
          </a:bodyPr>
          <a:lstStyle/>
          <a:p>
            <a:r>
              <a:rPr lang="nl-NL" smtClean="0"/>
              <a:t>Grasland h6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smtClean="0"/>
              <a:t>N voorziening (blz 84) van gebrek tot overmaat.</a:t>
            </a:r>
          </a:p>
          <a:p>
            <a:r>
              <a:rPr lang="nl-NL" smtClean="0"/>
              <a:t>Najaarsbemesting, wel niet nodig?</a:t>
            </a:r>
          </a:p>
          <a:p>
            <a:pPr marL="68580" indent="0">
              <a:buNone/>
            </a:pPr>
            <a:endParaRPr lang="nl-NL"/>
          </a:p>
          <a:p>
            <a:r>
              <a:rPr lang="nl-NL" smtClean="0"/>
              <a:t>Onkruidbestrijding (richting sapstroom nazomer)</a:t>
            </a:r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0032" y="4560452"/>
            <a:ext cx="3318123" cy="181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57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73144"/>
          </a:xfrm>
        </p:spPr>
        <p:txBody>
          <a:bodyPr>
            <a:normAutofit fontScale="90000"/>
          </a:bodyPr>
          <a:lstStyle/>
          <a:p>
            <a:r>
              <a:rPr lang="nl-NL" smtClean="0"/>
              <a:t>Grasland h7 najaar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smtClean="0"/>
              <a:t>Bodemprikker of ……………</a:t>
            </a:r>
          </a:p>
          <a:p>
            <a:endParaRPr lang="nl-NL"/>
          </a:p>
          <a:p>
            <a:r>
              <a:rPr lang="nl-NL" smtClean="0"/>
              <a:t>Nieuw grasland, maaien voor</a:t>
            </a:r>
          </a:p>
          <a:p>
            <a:pPr marL="68580" indent="0">
              <a:buNone/>
            </a:pPr>
            <a:r>
              <a:rPr lang="nl-NL"/>
              <a:t> </a:t>
            </a:r>
            <a:r>
              <a:rPr lang="nl-NL" smtClean="0"/>
              <a:t>   de winter?</a:t>
            </a:r>
          </a:p>
          <a:p>
            <a:pPr marL="68580" indent="0">
              <a:buNone/>
            </a:pPr>
            <a:endParaRPr lang="nl-NL"/>
          </a:p>
          <a:p>
            <a:r>
              <a:rPr lang="nl-NL" smtClean="0"/>
              <a:t>Weidesnede najaar max …. dgn</a:t>
            </a:r>
          </a:p>
          <a:p>
            <a:pPr marL="68580" indent="0">
              <a:buNone/>
            </a:pPr>
            <a:endParaRPr lang="nl-NL"/>
          </a:p>
          <a:p>
            <a:pPr marL="68580" indent="0">
              <a:buNone/>
            </a:pPr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0870" y="1078262"/>
            <a:ext cx="2999878" cy="2999878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4008" y="4965707"/>
            <a:ext cx="4081264" cy="1519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24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529128"/>
          </a:xfrm>
        </p:spPr>
        <p:txBody>
          <a:bodyPr>
            <a:normAutofit fontScale="90000"/>
          </a:bodyPr>
          <a:lstStyle/>
          <a:p>
            <a:r>
              <a:rPr lang="nl-NL" smtClean="0"/>
              <a:t>Grasland h7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smtClean="0"/>
              <a:t>Hoe najaarsgras inpassen in het rantsoen?</a:t>
            </a:r>
          </a:p>
          <a:p>
            <a:endParaRPr lang="nl-NL"/>
          </a:p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6136" y="3573016"/>
            <a:ext cx="2133600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213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01136"/>
          </a:xfrm>
        </p:spPr>
        <p:txBody>
          <a:bodyPr>
            <a:normAutofit fontScale="90000"/>
          </a:bodyPr>
          <a:lstStyle/>
          <a:p>
            <a:r>
              <a:rPr lang="nl-NL" smtClean="0"/>
              <a:t>Grasland h7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971600" y="2348880"/>
            <a:ext cx="6777317" cy="3508977"/>
          </a:xfrm>
        </p:spPr>
        <p:txBody>
          <a:bodyPr/>
          <a:lstStyle/>
          <a:p>
            <a:r>
              <a:rPr lang="nl-NL" smtClean="0"/>
              <a:t>Pure graze</a:t>
            </a:r>
          </a:p>
          <a:p>
            <a:r>
              <a:rPr lang="nl-NL" smtClean="0"/>
              <a:t>Wat is dit?</a:t>
            </a:r>
          </a:p>
          <a:p>
            <a:r>
              <a:rPr lang="nl-NL" smtClean="0"/>
              <a:t>Wat zijn belangrijke kenmerken?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80" y="4005064"/>
            <a:ext cx="2143125" cy="2143125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1753" y="4005064"/>
            <a:ext cx="3252911" cy="2156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67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01136"/>
          </a:xfrm>
        </p:spPr>
        <p:txBody>
          <a:bodyPr>
            <a:normAutofit fontScale="90000"/>
          </a:bodyPr>
          <a:lstStyle/>
          <a:p>
            <a:r>
              <a:rPr lang="nl-NL" smtClean="0"/>
              <a:t>Grasland h7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smtClean="0"/>
              <a:t>Najaarskuil</a:t>
            </a:r>
          </a:p>
          <a:p>
            <a:r>
              <a:rPr lang="nl-NL" smtClean="0"/>
              <a:t>Waarom lastiger te maken?</a:t>
            </a:r>
          </a:p>
          <a:p>
            <a:endParaRPr lang="nl-NL"/>
          </a:p>
          <a:p>
            <a:endParaRPr lang="nl-NL" smtClean="0"/>
          </a:p>
          <a:p>
            <a:r>
              <a:rPr lang="nl-NL" smtClean="0"/>
              <a:t>Effect van drogen op gras(klaver)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8144" y="1844824"/>
            <a:ext cx="2466975" cy="1857375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2120" y="4709349"/>
            <a:ext cx="2543175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93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grasland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Standweiden</a:t>
            </a:r>
          </a:p>
          <a:p>
            <a:endParaRPr lang="nl-NL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9397" y="2914875"/>
            <a:ext cx="5932923" cy="332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832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73144"/>
          </a:xfrm>
        </p:spPr>
        <p:txBody>
          <a:bodyPr>
            <a:normAutofit fontScale="90000"/>
          </a:bodyPr>
          <a:lstStyle/>
          <a:p>
            <a:r>
              <a:rPr lang="nl-NL" smtClean="0"/>
              <a:t>Grasland h7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smtClean="0"/>
              <a:t>Terugblik op weideseizoen</a:t>
            </a:r>
          </a:p>
          <a:p>
            <a:endParaRPr lang="nl-NL"/>
          </a:p>
          <a:p>
            <a:r>
              <a:rPr lang="nl-NL" smtClean="0"/>
              <a:t>Hoe doe je dit?</a:t>
            </a:r>
          </a:p>
          <a:p>
            <a:endParaRPr lang="nl-NL"/>
          </a:p>
          <a:p>
            <a:r>
              <a:rPr lang="nl-NL" smtClean="0"/>
              <a:t>Wat heb je hierbij nodig?</a:t>
            </a:r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8064" y="4797152"/>
            <a:ext cx="3105150" cy="147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355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grasland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Rantsoen beweiden</a:t>
            </a:r>
          </a:p>
          <a:p>
            <a:endParaRPr lang="nl-NL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794" y="2847770"/>
            <a:ext cx="5003494" cy="3317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3505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grasland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err="1" smtClean="0"/>
              <a:t>Stripgrazen</a:t>
            </a:r>
            <a:endParaRPr lang="nl-NL" dirty="0" smtClean="0"/>
          </a:p>
          <a:p>
            <a:endParaRPr lang="nl-NL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564904"/>
            <a:ext cx="4342751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101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65814</TotalTime>
  <Words>995</Words>
  <Application>Microsoft Office PowerPoint</Application>
  <PresentationFormat>Diavoorstelling (4:3)</PresentationFormat>
  <Paragraphs>383</Paragraphs>
  <Slides>70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70</vt:i4>
      </vt:variant>
    </vt:vector>
  </HeadingPairs>
  <TitlesOfParts>
    <vt:vector size="73" baseType="lpstr">
      <vt:lpstr>Century Gothic</vt:lpstr>
      <vt:lpstr>Wingdings 2</vt:lpstr>
      <vt:lpstr>Austin</vt:lpstr>
      <vt:lpstr>Grasland</vt:lpstr>
      <vt:lpstr>Grasland</vt:lpstr>
      <vt:lpstr>grasland</vt:lpstr>
      <vt:lpstr>grasland</vt:lpstr>
      <vt:lpstr>grasland</vt:lpstr>
      <vt:lpstr>grasland</vt:lpstr>
      <vt:lpstr>grasland</vt:lpstr>
      <vt:lpstr>grasland</vt:lpstr>
      <vt:lpstr>grasland</vt:lpstr>
      <vt:lpstr>grasland</vt:lpstr>
      <vt:lpstr>grasland</vt:lpstr>
      <vt:lpstr>grasland</vt:lpstr>
      <vt:lpstr>grasland</vt:lpstr>
      <vt:lpstr>Grasland h1</vt:lpstr>
      <vt:lpstr>Grasland </vt:lpstr>
      <vt:lpstr>grasland</vt:lpstr>
      <vt:lpstr>grasland</vt:lpstr>
      <vt:lpstr>grasland</vt:lpstr>
      <vt:lpstr>grasland</vt:lpstr>
      <vt:lpstr>Grasland Hoofdstuk 2</vt:lpstr>
      <vt:lpstr>Grasland h2</vt:lpstr>
      <vt:lpstr>Grasland h2</vt:lpstr>
      <vt:lpstr>Grasland h2</vt:lpstr>
      <vt:lpstr>Grasland h3</vt:lpstr>
      <vt:lpstr>Grasland h3</vt:lpstr>
      <vt:lpstr>Grasland h3</vt:lpstr>
      <vt:lpstr>Grasland h3</vt:lpstr>
      <vt:lpstr>Grasland h3</vt:lpstr>
      <vt:lpstr>Grasland h3</vt:lpstr>
      <vt:lpstr>Grasland h3</vt:lpstr>
      <vt:lpstr>Grasland h3</vt:lpstr>
      <vt:lpstr>Grasland h3</vt:lpstr>
      <vt:lpstr>Grasland h3</vt:lpstr>
      <vt:lpstr>Grasland h3</vt:lpstr>
      <vt:lpstr>Grasland h3</vt:lpstr>
      <vt:lpstr>Grasland h3 </vt:lpstr>
      <vt:lpstr>Hoofdstuk 4 Eerste snede in zicht</vt:lpstr>
      <vt:lpstr>Grasland H4</vt:lpstr>
      <vt:lpstr>Grasland H4</vt:lpstr>
      <vt:lpstr>Grasland H4</vt:lpstr>
      <vt:lpstr>Grasland H4</vt:lpstr>
      <vt:lpstr>Grasland H4 </vt:lpstr>
      <vt:lpstr>Grasland h4</vt:lpstr>
      <vt:lpstr>Grasland h4</vt:lpstr>
      <vt:lpstr>Grasland h4</vt:lpstr>
      <vt:lpstr>Grasland h4 </vt:lpstr>
      <vt:lpstr>Grasland h4   Waar denk je aan als je dit ziet?</vt:lpstr>
      <vt:lpstr>Grasland h4</vt:lpstr>
      <vt:lpstr>Grasland h4</vt:lpstr>
      <vt:lpstr>Grasland h4</vt:lpstr>
      <vt:lpstr>Grasland h5</vt:lpstr>
      <vt:lpstr>Grasland h5 </vt:lpstr>
      <vt:lpstr>Grasland h5</vt:lpstr>
      <vt:lpstr>Grasland h5</vt:lpstr>
      <vt:lpstr>Grasland h5</vt:lpstr>
      <vt:lpstr>Grasland h5</vt:lpstr>
      <vt:lpstr>Grasland h5</vt:lpstr>
      <vt:lpstr>Grasland h5 </vt:lpstr>
      <vt:lpstr>Grasland h6 nazomeren</vt:lpstr>
      <vt:lpstr>Grasland h6</vt:lpstr>
      <vt:lpstr>Grasland h6</vt:lpstr>
      <vt:lpstr>Grasland h6</vt:lpstr>
      <vt:lpstr>Grasland h6</vt:lpstr>
      <vt:lpstr>Grasland h6</vt:lpstr>
      <vt:lpstr>Grasland h6</vt:lpstr>
      <vt:lpstr>Grasland h7 najaar</vt:lpstr>
      <vt:lpstr>Grasland h7</vt:lpstr>
      <vt:lpstr>Grasland h7</vt:lpstr>
      <vt:lpstr>Grasland h7</vt:lpstr>
      <vt:lpstr>Grasland h7</vt:lpstr>
    </vt:vector>
  </TitlesOfParts>
  <Company>Clusius College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Grasland</dc:title>
  <dc:creator>Teun Jan Pereboom</dc:creator>
  <cp:lastModifiedBy>Teun Jan Pereboom</cp:lastModifiedBy>
  <cp:revision>89</cp:revision>
  <dcterms:created xsi:type="dcterms:W3CDTF">2015-12-03T13:43:39Z</dcterms:created>
  <dcterms:modified xsi:type="dcterms:W3CDTF">2016-03-14T08:00:19Z</dcterms:modified>
</cp:coreProperties>
</file>