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374" r:id="rId3"/>
    <p:sldId id="302" r:id="rId4"/>
    <p:sldId id="382" r:id="rId5"/>
    <p:sldId id="301" r:id="rId6"/>
    <p:sldId id="376" r:id="rId7"/>
    <p:sldId id="315" r:id="rId8"/>
    <p:sldId id="383" r:id="rId9"/>
    <p:sldId id="377" r:id="rId10"/>
    <p:sldId id="328" r:id="rId11"/>
    <p:sldId id="384" r:id="rId12"/>
    <p:sldId id="318" r:id="rId13"/>
    <p:sldId id="356" r:id="rId14"/>
    <p:sldId id="338" r:id="rId15"/>
    <p:sldId id="378" r:id="rId16"/>
    <p:sldId id="375" r:id="rId17"/>
    <p:sldId id="343" r:id="rId18"/>
    <p:sldId id="326" r:id="rId19"/>
    <p:sldId id="316" r:id="rId20"/>
    <p:sldId id="385" r:id="rId21"/>
    <p:sldId id="386" r:id="rId22"/>
    <p:sldId id="380" r:id="rId23"/>
    <p:sldId id="363" r:id="rId24"/>
    <p:sldId id="290" r:id="rId25"/>
    <p:sldId id="352" r:id="rId26"/>
    <p:sldId id="331" r:id="rId27"/>
    <p:sldId id="381" r:id="rId28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44" autoAdjust="0"/>
    <p:restoredTop sz="94660"/>
  </p:normalViewPr>
  <p:slideViewPr>
    <p:cSldViewPr>
      <p:cViewPr varScale="1">
        <p:scale>
          <a:sx n="107" d="100"/>
          <a:sy n="107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3B6FF-DD8B-4D90-BBF6-61AD5C0F6724}" type="datetimeFigureOut">
              <a:rPr lang="nl-NL" smtClean="0"/>
              <a:t>13-5-2018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63CEA-94EE-4292-BC65-F641F6E18E2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097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C0DCD-C1B1-4DE5-A2EA-A0D8AFA2EF15}" type="datetimeFigureOut">
              <a:rPr lang="nl-NL" smtClean="0"/>
              <a:pPr/>
              <a:t>13-5-2018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DCE07-B462-4BF6-92E9-1DB1F7BFB7D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305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326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62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62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295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783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305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018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940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3481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070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8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75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852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285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758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4889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1246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8202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4963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684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196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196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307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68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251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/>
              <a:t>Results of the first school year are presented for the kindergarten and first grade children at risk for reading problems cohort that started with the programme, respectively at a half year before first grade and at the beginning of formal reading instruction. </a:t>
            </a:r>
            <a:endParaRPr lang="nl-NL"/>
          </a:p>
        </p:txBody>
      </p:sp>
      <p:sp>
        <p:nvSpPr>
          <p:cNvPr id="2560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13B77-D370-49E1-A633-A6B6CDF60203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251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DCE07-B462-4BF6-92E9-1DB1F7BFB7D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541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52CB-DB38-4DBB-84DA-11A8E877541F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A4BF-D157-4810-AD9C-CC67EA320448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4B18-33E7-488C-8452-08B8EA6194EF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1708F-B2EE-45AC-B97E-4A1BFA6D6F38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A18AE-B788-4DB8-9AB2-4CE4A60B4E67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FF72-5A59-4D4B-B8B6-12EB3782252A}" type="datetime1">
              <a:rPr lang="nl-NL" smtClean="0"/>
              <a:t>13-5-2018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C21F-03FA-4AFD-900D-87007E084B6A}" type="datetime1">
              <a:rPr lang="nl-NL" smtClean="0"/>
              <a:t>13-5-2018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42C2-A3BE-4F89-B969-601BA8E8F364}" type="datetime1">
              <a:rPr lang="nl-NL" smtClean="0"/>
              <a:t>13-5-2018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C00A-5FAC-4796-93F8-397ED859DA64}" type="datetime1">
              <a:rPr lang="nl-NL" smtClean="0"/>
              <a:t>13-5-2018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619DB-8346-4B77-A202-3FA925F018E0}" type="datetime1">
              <a:rPr lang="nl-NL" smtClean="0"/>
              <a:t>13-5-2018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6DEC3-B07A-4901-B3C1-EB6FB1304097}" type="datetime1">
              <a:rPr lang="nl-NL" smtClean="0"/>
              <a:t>13-5-2018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DCC92-3F37-4B97-94A5-C4427A5272CB}" type="datetime1">
              <a:rPr lang="nl-NL" smtClean="0"/>
              <a:t>13-5-2018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EBF1D-D60E-4940-8FA0-F919F241B69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3356992"/>
            <a:ext cx="8358187" cy="3190875"/>
          </a:xfrm>
        </p:spPr>
        <p:txBody>
          <a:bodyPr/>
          <a:lstStyle/>
          <a:p>
            <a:pPr marL="609600" indent="-609600">
              <a:spcBef>
                <a:spcPct val="0"/>
              </a:spcBef>
              <a:buClrTx/>
              <a:buSzTx/>
              <a:buFontTx/>
              <a:buNone/>
            </a:pPr>
            <a:endParaRPr lang="nl-NL" sz="2400" dirty="0"/>
          </a:p>
          <a:p>
            <a:pPr marL="609600" indent="-609600">
              <a:spcBef>
                <a:spcPct val="0"/>
              </a:spcBef>
              <a:buClrTx/>
              <a:buSzTx/>
            </a:pPr>
            <a:r>
              <a:rPr lang="nl-NL" sz="2400" dirty="0" err="1"/>
              <a:t>Aryan</a:t>
            </a:r>
            <a:r>
              <a:rPr lang="nl-NL" sz="2400" dirty="0"/>
              <a:t> van der </a:t>
            </a:r>
            <a:r>
              <a:rPr lang="nl-NL" sz="2400" dirty="0" err="1"/>
              <a:t>Leij</a:t>
            </a:r>
            <a:endParaRPr lang="nl-NL" sz="2400" dirty="0"/>
          </a:p>
          <a:p>
            <a:pPr marL="609600" indent="-609600">
              <a:spcBef>
                <a:spcPct val="0"/>
              </a:spcBef>
              <a:buClrTx/>
              <a:buSzTx/>
            </a:pPr>
            <a:r>
              <a:rPr lang="nl-NL" sz="2400" dirty="0" smtClean="0"/>
              <a:t>2016</a:t>
            </a:r>
          </a:p>
          <a:p>
            <a:pPr marL="609600" indent="-609600">
              <a:spcBef>
                <a:spcPct val="0"/>
              </a:spcBef>
              <a:buClrTx/>
              <a:buSzTx/>
            </a:pPr>
            <a:r>
              <a:rPr lang="nl-NL" sz="2400" dirty="0" smtClean="0"/>
              <a:t>(bewerkt </a:t>
            </a:r>
            <a:r>
              <a:rPr lang="nl-NL" sz="2400" dirty="0" smtClean="0"/>
              <a:t>door José Bruining </a:t>
            </a:r>
            <a:r>
              <a:rPr lang="nl-NL" sz="2400" dirty="0" smtClean="0"/>
              <a:t>13-05-2018</a:t>
            </a:r>
            <a:r>
              <a:rPr lang="nl-NL" sz="2400" dirty="0" smtClean="0"/>
              <a:t>)</a:t>
            </a:r>
            <a:endParaRPr lang="nl-NL" sz="2400" dirty="0"/>
          </a:p>
          <a:p>
            <a:pPr marL="609600" indent="-609600">
              <a:spcBef>
                <a:spcPct val="0"/>
              </a:spcBef>
              <a:buClrTx/>
              <a:buSzTx/>
              <a:buFontTx/>
              <a:buNone/>
            </a:pPr>
            <a:endParaRPr lang="nl-NL" sz="2400" dirty="0"/>
          </a:p>
          <a:p>
            <a:pPr marL="609600" indent="-609600">
              <a:spcBef>
                <a:spcPct val="0"/>
              </a:spcBef>
              <a:buClrTx/>
              <a:buSzTx/>
              <a:buFontTx/>
              <a:buNone/>
            </a:pPr>
            <a:endParaRPr lang="nl-NL" sz="2400" dirty="0"/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6219" cy="1600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sz="2800" dirty="0"/>
              <a:t>Leesproblemen en dyslexie bestrijden </a:t>
            </a:r>
            <a:br>
              <a:rPr lang="nl-NL" sz="2800" dirty="0"/>
            </a:br>
            <a:r>
              <a:rPr lang="nl-NL" sz="2800" dirty="0"/>
              <a:t>met middelen uit de 21</a:t>
            </a:r>
            <a:r>
              <a:rPr lang="nl-NL" sz="2800" baseline="30000" dirty="0"/>
              <a:t>ste</a:t>
            </a:r>
            <a:r>
              <a:rPr lang="nl-NL" sz="2800" dirty="0"/>
              <a:t> eeuw</a:t>
            </a:r>
            <a:br>
              <a:rPr lang="nl-NL" sz="2800" dirty="0"/>
            </a:br>
            <a:r>
              <a:rPr lang="nl-NL" sz="2800" dirty="0">
                <a:solidFill>
                  <a:srgbClr val="FF0000"/>
                </a:solidFill>
              </a:rPr>
              <a:t/>
            </a:r>
            <a:br>
              <a:rPr lang="nl-NL" sz="2800" dirty="0">
                <a:solidFill>
                  <a:srgbClr val="FF0000"/>
                </a:solidFill>
              </a:rPr>
            </a:b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2292" name="Picture 5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32656"/>
            <a:ext cx="611188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539552" y="620688"/>
            <a:ext cx="799288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Na een paar jaar van informeel, </a:t>
            </a:r>
            <a:r>
              <a:rPr lang="nl-NL" sz="2400" b="1" dirty="0" err="1">
                <a:solidFill>
                  <a:srgbClr val="FF0000"/>
                </a:solidFill>
              </a:rPr>
              <a:t>kindvolgend</a:t>
            </a:r>
            <a:r>
              <a:rPr lang="nl-NL" sz="2400" b="1" dirty="0">
                <a:solidFill>
                  <a:srgbClr val="FF0000"/>
                </a:solidFill>
              </a:rPr>
              <a:t> onderwijs volgt het </a:t>
            </a:r>
            <a:r>
              <a:rPr lang="nl-NL" sz="2400" b="1" dirty="0" err="1" smtClean="0">
                <a:solidFill>
                  <a:srgbClr val="FF0000"/>
                </a:solidFill>
              </a:rPr>
              <a:t>leerstof-jaarklassensysteem</a:t>
            </a:r>
            <a:endParaRPr lang="nl-NL" sz="2400" dirty="0">
              <a:solidFill>
                <a:srgbClr val="FF0000"/>
              </a:solidFill>
            </a:endParaRPr>
          </a:p>
          <a:p>
            <a:endParaRPr lang="nl-NL" sz="2400" dirty="0"/>
          </a:p>
          <a:p>
            <a:r>
              <a:rPr lang="nl-NL" sz="2400" dirty="0" smtClean="0"/>
              <a:t>- ieder jaar krijgt kind les</a:t>
            </a:r>
          </a:p>
          <a:p>
            <a:r>
              <a:rPr lang="nl-NL" sz="2400" dirty="0" smtClean="0"/>
              <a:t>- les = de leerstof van dat jaar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Aannames</a:t>
            </a:r>
            <a:r>
              <a:rPr lang="nl-NL" sz="2400" dirty="0"/>
              <a:t>:</a:t>
            </a:r>
          </a:p>
          <a:p>
            <a:pPr marL="400050" indent="-400050">
              <a:buAutoNum type="romanUcPeriod"/>
            </a:pPr>
            <a:r>
              <a:rPr lang="nl-NL" sz="2400" dirty="0"/>
              <a:t>leerlingen beginnen het schooljaar op gelijk niveau </a:t>
            </a:r>
          </a:p>
          <a:p>
            <a:pPr marL="400050" indent="-400050">
              <a:buAutoNum type="romanUcPeriod"/>
            </a:pPr>
            <a:r>
              <a:rPr lang="nl-NL" sz="2400" dirty="0"/>
              <a:t>hebben behoefte aan dezelfde methodiek</a:t>
            </a:r>
          </a:p>
          <a:p>
            <a:pPr marL="400050" indent="-400050">
              <a:buAutoNum type="romanUcPeriod"/>
            </a:pPr>
            <a:r>
              <a:rPr lang="nl-NL" sz="2400" dirty="0"/>
              <a:t>bereiken in een jaar hetzelfde doel</a:t>
            </a:r>
          </a:p>
        </p:txBody>
      </p:sp>
    </p:spTree>
    <p:extLst>
      <p:ext uri="{BB962C8B-B14F-4D97-AF65-F5344CB8AC3E}">
        <p14:creationId xmlns:p14="http://schemas.microsoft.com/office/powerpoint/2010/main" val="86571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539552" y="62068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Na een paar jaar van informeel, </a:t>
            </a:r>
            <a:r>
              <a:rPr lang="nl-NL" sz="2400" b="1" dirty="0" err="1">
                <a:solidFill>
                  <a:srgbClr val="FF0000"/>
                </a:solidFill>
              </a:rPr>
              <a:t>kindvolgend</a:t>
            </a:r>
            <a:r>
              <a:rPr lang="nl-NL" sz="2400" b="1" dirty="0">
                <a:solidFill>
                  <a:srgbClr val="FF0000"/>
                </a:solidFill>
              </a:rPr>
              <a:t> onderwijs volgt het </a:t>
            </a:r>
            <a:r>
              <a:rPr lang="nl-NL" sz="2400" b="1" dirty="0" err="1" smtClean="0">
                <a:solidFill>
                  <a:srgbClr val="FF0000"/>
                </a:solidFill>
              </a:rPr>
              <a:t>leerstof-jaarklassensysteem</a:t>
            </a:r>
            <a:endParaRPr lang="nl-NL" sz="2400" dirty="0">
              <a:solidFill>
                <a:srgbClr val="FF0000"/>
              </a:solidFill>
            </a:endParaRP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35815" y="1772816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/>
              <a:t>Alle drie onjuist want:</a:t>
            </a:r>
          </a:p>
          <a:p>
            <a:r>
              <a:rPr lang="nl-NL" sz="2400" dirty="0" smtClean="0"/>
              <a:t>I</a:t>
            </a:r>
            <a:r>
              <a:rPr lang="nl-NL" sz="2400" dirty="0"/>
              <a:t>. </a:t>
            </a:r>
            <a:r>
              <a:rPr lang="nl-NL" sz="2400" dirty="0" smtClean="0"/>
              <a:t>Niveau o</a:t>
            </a:r>
            <a:r>
              <a:rPr lang="nl-NL" sz="2400" dirty="0" smtClean="0"/>
              <a:t>vergang </a:t>
            </a:r>
            <a:r>
              <a:rPr lang="nl-NL" sz="2400" dirty="0"/>
              <a:t>groep 2 naar 3:</a:t>
            </a:r>
          </a:p>
          <a:p>
            <a:r>
              <a:rPr lang="nl-NL" sz="2400" dirty="0" smtClean="0"/>
              <a:t>- </a:t>
            </a:r>
            <a:r>
              <a:rPr lang="nl-NL" sz="2400" dirty="0" smtClean="0"/>
              <a:t>± 25% leerlingen kent nog maar 5 letters of minder</a:t>
            </a:r>
          </a:p>
          <a:p>
            <a:r>
              <a:rPr lang="nl-NL" sz="2400" dirty="0" smtClean="0"/>
              <a:t>- </a:t>
            </a:r>
            <a:r>
              <a:rPr lang="nl-NL" sz="2400" dirty="0" smtClean="0"/>
              <a:t>± 25% leerlingen kent &gt;20 </a:t>
            </a:r>
          </a:p>
          <a:p>
            <a:endParaRPr lang="nl-NL" sz="2400" dirty="0" smtClean="0"/>
          </a:p>
          <a:p>
            <a:r>
              <a:rPr lang="nl-NL" sz="2400" dirty="0" smtClean="0"/>
              <a:t>II</a:t>
            </a:r>
            <a:r>
              <a:rPr lang="nl-NL" sz="2400" dirty="0"/>
              <a:t>. </a:t>
            </a:r>
            <a:r>
              <a:rPr lang="nl-NL" sz="2400" dirty="0" smtClean="0"/>
              <a:t>Methodiek</a:t>
            </a:r>
            <a:endParaRPr lang="nl-NL" sz="2400" dirty="0"/>
          </a:p>
          <a:p>
            <a:r>
              <a:rPr lang="nl-NL" sz="2400" dirty="0" smtClean="0"/>
              <a:t>Grote </a:t>
            </a:r>
            <a:r>
              <a:rPr lang="nl-NL" sz="2400" dirty="0"/>
              <a:t>verschillen in pedagogisch-didactische behoeften, </a:t>
            </a:r>
            <a:r>
              <a:rPr lang="nl-NL" sz="2400" dirty="0" smtClean="0"/>
              <a:t>vooral </a:t>
            </a:r>
            <a:r>
              <a:rPr lang="nl-NL" sz="2400" dirty="0" smtClean="0"/>
              <a:t>aan </a:t>
            </a:r>
            <a:r>
              <a:rPr lang="nl-NL" sz="2400" dirty="0"/>
              <a:t>herhaling </a:t>
            </a:r>
            <a:r>
              <a:rPr lang="nl-NL" sz="2400" dirty="0" smtClean="0"/>
              <a:t>+ feedback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 smtClean="0"/>
              <a:t>III</a:t>
            </a:r>
            <a:r>
              <a:rPr lang="nl-NL" sz="2400" dirty="0"/>
              <a:t>. </a:t>
            </a:r>
            <a:r>
              <a:rPr lang="nl-NL" sz="2400" dirty="0" smtClean="0"/>
              <a:t>Hetzelfde doel</a:t>
            </a:r>
            <a:endParaRPr lang="nl-NL" sz="2400" dirty="0"/>
          </a:p>
          <a:p>
            <a:r>
              <a:rPr lang="nl-NL" sz="2400" dirty="0" smtClean="0"/>
              <a:t>Eind schooljaar verschillen </a:t>
            </a:r>
            <a:r>
              <a:rPr lang="nl-NL" sz="2400" dirty="0"/>
              <a:t>nog groter dan aan het begin</a:t>
            </a:r>
          </a:p>
        </p:txBody>
      </p:sp>
    </p:spTree>
    <p:extLst>
      <p:ext uri="{BB962C8B-B14F-4D97-AF65-F5344CB8AC3E}">
        <p14:creationId xmlns:p14="http://schemas.microsoft.com/office/powerpoint/2010/main" val="346565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467544" y="188640"/>
            <a:ext cx="7992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/>
              <a:t>XX</a:t>
            </a:r>
            <a:endParaRPr lang="nl-NL" sz="1400" dirty="0"/>
          </a:p>
        </p:txBody>
      </p:sp>
      <p:pic>
        <p:nvPicPr>
          <p:cNvPr id="25602" name="Picture 2" descr="C:\Users\dvdleij1\Pictures\2016-02-29\007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811" y="0"/>
            <a:ext cx="8209390" cy="6511396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107503" y="188640"/>
            <a:ext cx="6768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Ad III. Welke verschillen zijn er in leesontwikkeling?</a:t>
            </a:r>
          </a:p>
        </p:txBody>
      </p:sp>
      <p:sp>
        <p:nvSpPr>
          <p:cNvPr id="5" name="Lijnbijschrift 2 4"/>
          <p:cNvSpPr/>
          <p:nvPr/>
        </p:nvSpPr>
        <p:spPr>
          <a:xfrm>
            <a:off x="6857783" y="4072403"/>
            <a:ext cx="2027526" cy="4747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51"/>
              <a:gd name="adj6" fmla="val -55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E: laagste 10 %</a:t>
            </a:r>
          </a:p>
        </p:txBody>
      </p:sp>
      <p:sp>
        <p:nvSpPr>
          <p:cNvPr id="9" name="Lijnbijschrift 2 8"/>
          <p:cNvSpPr/>
          <p:nvPr/>
        </p:nvSpPr>
        <p:spPr>
          <a:xfrm>
            <a:off x="6857783" y="2728354"/>
            <a:ext cx="1990580" cy="47477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51"/>
              <a:gd name="adj6" fmla="val -55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D: laagste 11-25 %</a:t>
            </a:r>
          </a:p>
        </p:txBody>
      </p:sp>
      <p:sp>
        <p:nvSpPr>
          <p:cNvPr id="10" name="Lijnbijschrift 2 9"/>
          <p:cNvSpPr/>
          <p:nvPr/>
        </p:nvSpPr>
        <p:spPr>
          <a:xfrm>
            <a:off x="6876256" y="1617800"/>
            <a:ext cx="1990580" cy="4012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51"/>
              <a:gd name="adj6" fmla="val -55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C: 26-50 %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707904" y="6309320"/>
            <a:ext cx="568431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/>
              <a:t>(overgenomen uit Van der Leij (2016), </a:t>
            </a:r>
            <a:r>
              <a:rPr lang="nl-NL" i="1" dirty="0"/>
              <a:t>Dit is dyslexie</a:t>
            </a:r>
            <a:r>
              <a:rPr lang="nl-NL" dirty="0"/>
              <a:t>, p. 55)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91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301774" y="476672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Conclusie </a:t>
            </a:r>
            <a:r>
              <a:rPr lang="nl-NL" sz="2400" b="1" dirty="0">
                <a:solidFill>
                  <a:srgbClr val="FF0000"/>
                </a:solidFill>
              </a:rPr>
              <a:t>(1)</a:t>
            </a:r>
          </a:p>
          <a:p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83874" y="1646525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Vanaf 1969 </a:t>
            </a:r>
            <a:r>
              <a:rPr lang="nl-NL" sz="2400" b="1" dirty="0" smtClean="0">
                <a:solidFill>
                  <a:srgbClr val="FF0000"/>
                </a:solidFill>
              </a:rPr>
              <a:t>kleinere klassen + langere leerplicht, </a:t>
            </a:r>
            <a:r>
              <a:rPr lang="nl-NL" sz="2400" b="1" dirty="0">
                <a:solidFill>
                  <a:srgbClr val="FF0000"/>
                </a:solidFill>
              </a:rPr>
              <a:t>maar verder </a:t>
            </a:r>
            <a:r>
              <a:rPr lang="nl-NL" sz="2400" b="1" dirty="0" smtClean="0">
                <a:solidFill>
                  <a:srgbClr val="FF0000"/>
                </a:solidFill>
              </a:rPr>
              <a:t>leerstofjaarklassensysteem nauwelijks anders:</a:t>
            </a:r>
            <a:endParaRPr lang="nl-NL" sz="2400" b="1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2400" dirty="0"/>
              <a:t>veel externe differentiatie achteraf (zittenblijven, verwijzing speciaal onderwijs, doorverwijzing naar lagere vormen van voortgezet onderwijs)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eerst </a:t>
            </a:r>
            <a:r>
              <a:rPr lang="nl-NL" sz="2400" dirty="0"/>
              <a:t>falen, dan actie</a:t>
            </a:r>
          </a:p>
          <a:p>
            <a:pPr marL="285750" indent="-285750">
              <a:buFontTx/>
              <a:buChar char="-"/>
            </a:pPr>
            <a:r>
              <a:rPr lang="nl-NL" sz="2400" dirty="0"/>
              <a:t>nog steeds veel laaggeletterdheid en toenemende dyslexie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r>
              <a:rPr lang="nl-NL" sz="2400" b="1" dirty="0"/>
              <a:t>Het</a:t>
            </a:r>
            <a:r>
              <a:rPr lang="nl-NL" sz="2400" dirty="0"/>
              <a:t> </a:t>
            </a:r>
            <a:r>
              <a:rPr lang="nl-NL" sz="2400" b="1" dirty="0"/>
              <a:t>lukt </a:t>
            </a:r>
            <a:r>
              <a:rPr lang="nl-NL" sz="2400" b="1" dirty="0" smtClean="0"/>
              <a:t>dus </a:t>
            </a:r>
            <a:r>
              <a:rPr lang="nl-NL" sz="2400" b="1" dirty="0"/>
              <a:t>nog steeds </a:t>
            </a:r>
            <a:r>
              <a:rPr lang="nl-NL" sz="2400" b="1" dirty="0" smtClean="0"/>
              <a:t>niet.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61811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467544" y="476672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Conclusie (2) - Grote </a:t>
            </a:r>
            <a:r>
              <a:rPr lang="nl-NL" sz="2400" b="1" dirty="0">
                <a:solidFill>
                  <a:srgbClr val="FF0000"/>
                </a:solidFill>
              </a:rPr>
              <a:t>verschillen tussen en binnen scholen</a:t>
            </a:r>
          </a:p>
          <a:p>
            <a:endParaRPr lang="nl-NL" sz="2400" dirty="0"/>
          </a:p>
          <a:p>
            <a:r>
              <a:rPr lang="nl-NL" sz="2400" dirty="0" smtClean="0"/>
              <a:t>Niet achter­grond leerlingen maar </a:t>
            </a:r>
            <a:r>
              <a:rPr lang="nl-NL" sz="2400" i="1" dirty="0" smtClean="0"/>
              <a:t>kwaliteit </a:t>
            </a:r>
            <a:r>
              <a:rPr lang="nl-NL" sz="2400" i="1" dirty="0"/>
              <a:t>van lesgeven door de leerkracht </a:t>
            </a:r>
            <a:r>
              <a:rPr lang="nl-NL" sz="2400" dirty="0" smtClean="0"/>
              <a:t>bepalend. (Inspectie</a:t>
            </a:r>
            <a:r>
              <a:rPr lang="nl-NL" sz="2400" dirty="0"/>
              <a:t>, 2007) 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(</a:t>
            </a:r>
            <a:r>
              <a:rPr lang="nl-NL" sz="2400" u="sng" dirty="0" smtClean="0"/>
              <a:t>achtergrond</a:t>
            </a:r>
            <a:r>
              <a:rPr lang="nl-NL" sz="2400" dirty="0" smtClean="0"/>
              <a:t> = </a:t>
            </a:r>
            <a:r>
              <a:rPr lang="nl-NL" sz="2400" dirty="0"/>
              <a:t>opleidingsniveau van de ouders, etnische achtergrond, thuistaal)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30 % van de leerlingen leert in groep 3 niet goed lezen (</a:t>
            </a:r>
            <a:r>
              <a:rPr lang="nl-NL" sz="2400" dirty="0" err="1"/>
              <a:t>Vernooy</a:t>
            </a:r>
            <a:r>
              <a:rPr lang="nl-NL" sz="2400" dirty="0"/>
              <a:t>, 2016)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4548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 smtClean="0"/>
              <a:t>1. Enkele feiten</a:t>
            </a:r>
          </a:p>
          <a:p>
            <a:pPr marL="0" indent="0">
              <a:buNone/>
            </a:pPr>
            <a:r>
              <a:rPr lang="nl-NL" strike="sngStrike" dirty="0" smtClean="0"/>
              <a:t>2. Risicofactoren</a:t>
            </a:r>
          </a:p>
          <a:p>
            <a:pPr marL="0" indent="0">
              <a:buNone/>
            </a:pPr>
            <a:r>
              <a:rPr lang="nl-NL" strike="sngStrike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dirty="0" smtClean="0"/>
              <a:t>4. Continuüm van zorg</a:t>
            </a:r>
          </a:p>
          <a:p>
            <a:pPr marL="0" indent="0">
              <a:buNone/>
            </a:pPr>
            <a:r>
              <a:rPr lang="nl-NL" dirty="0" smtClean="0"/>
              <a:t>5. Preventieve aanpak</a:t>
            </a:r>
          </a:p>
          <a:p>
            <a:pPr marL="0" indent="0">
              <a:buNone/>
            </a:pPr>
            <a:r>
              <a:rPr lang="nl-NL" dirty="0" smtClean="0"/>
              <a:t>6. Digitale oefenprogramma’s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0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11560" y="1484784"/>
            <a:ext cx="80660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BE" dirty="0"/>
              <a:t>Niveau 1: reguliere instructie en oefening binnen de klas</a:t>
            </a:r>
            <a:endParaRPr lang="nl-NL" dirty="0"/>
          </a:p>
          <a:p>
            <a:r>
              <a:rPr lang="nl-BE" dirty="0"/>
              <a:t>Niveau 2: hulp binnen de klas aan de zwakste lezers</a:t>
            </a:r>
            <a:endParaRPr lang="nl-NL" dirty="0"/>
          </a:p>
          <a:p>
            <a:r>
              <a:rPr lang="nl-BE" dirty="0"/>
              <a:t>Niveau 3: hulp buiten de klas aan leerlingen die onvoldoende profiteren</a:t>
            </a:r>
            <a:endParaRPr lang="nl-NL" dirty="0"/>
          </a:p>
          <a:p>
            <a:r>
              <a:rPr lang="nl-NL" dirty="0"/>
              <a:t>Niveau 4: hulp of maatregelen binnen of buiten de school voor leerlingen met een dyslexieverklaring</a:t>
            </a:r>
          </a:p>
          <a:p>
            <a:pPr marL="0" indent="0">
              <a:buNone/>
            </a:pPr>
            <a:r>
              <a:rPr lang="nl-NL" dirty="0" smtClean="0"/>
              <a:t>1-2</a:t>
            </a:r>
            <a:r>
              <a:rPr lang="nl-NL" dirty="0"/>
              <a:t>: </a:t>
            </a:r>
            <a:r>
              <a:rPr lang="nl-NL" dirty="0" smtClean="0"/>
              <a:t>interne differentiatie, 3-4 </a:t>
            </a:r>
            <a:r>
              <a:rPr lang="nl-NL" dirty="0"/>
              <a:t>externe </a:t>
            </a:r>
            <a:r>
              <a:rPr lang="nl-NL" dirty="0" err="1"/>
              <a:t>diff</a:t>
            </a:r>
            <a:r>
              <a:rPr lang="nl-NL" dirty="0"/>
              <a:t>.</a:t>
            </a:r>
          </a:p>
          <a:p>
            <a:pPr lvl="1" defTabSz="217488"/>
            <a:endParaRPr lang="en-GB" sz="1600" dirty="0"/>
          </a:p>
          <a:p>
            <a:pPr lvl="2" defTabSz="217488"/>
            <a:endParaRPr lang="en-GB" sz="2400" dirty="0"/>
          </a:p>
          <a:p>
            <a:pPr lvl="1" defTabSz="217488"/>
            <a:endParaRPr lang="en-GB" sz="2400" dirty="0"/>
          </a:p>
          <a:p>
            <a:pPr marL="449263" lvl="1" indent="0" defTabSz="217488">
              <a:buNone/>
            </a:pPr>
            <a:endParaRPr lang="en-GB" sz="2400" dirty="0"/>
          </a:p>
          <a:p>
            <a:pPr marL="449263" lvl="1" indent="0" defTabSz="217488">
              <a:buNone/>
            </a:pPr>
            <a:endParaRPr lang="en-GB" sz="24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42828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Continuüm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 </a:t>
            </a: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zorg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nu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49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11560" y="1484784"/>
            <a:ext cx="80660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47675" indent="-4476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0" indent="-4397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sz="2800">
                <a:solidFill>
                  <a:schemeClr val="tx1"/>
                </a:solidFill>
                <a:latin typeface="+mn-lt"/>
              </a:defRPr>
            </a:lvl2pPr>
            <a:lvl3pPr marL="1293813" indent="-4032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81163" indent="-385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sz="2000">
                <a:solidFill>
                  <a:schemeClr val="tx1"/>
                </a:solidFill>
                <a:latin typeface="+mn-lt"/>
              </a:defRPr>
            </a:lvl4pPr>
            <a:lvl5pPr marL="207010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273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845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417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98900" indent="-3873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l-BE" dirty="0"/>
              <a:t>Niveau 3a: preventieve hulp buiten de klas aan leerlingen die risico lopen</a:t>
            </a:r>
            <a:endParaRPr lang="nl-NL" dirty="0"/>
          </a:p>
          <a:p>
            <a:r>
              <a:rPr lang="nl-BE" dirty="0"/>
              <a:t>Niveau 1: reguliere instructie en oefening binnen de klas</a:t>
            </a:r>
            <a:endParaRPr lang="nl-NL" dirty="0"/>
          </a:p>
          <a:p>
            <a:r>
              <a:rPr lang="nl-BE" dirty="0"/>
              <a:t>Niveau 2: hulp binnen de klas aan de zwakste lezen</a:t>
            </a:r>
          </a:p>
          <a:p>
            <a:r>
              <a:rPr lang="nl-BE" dirty="0"/>
              <a:t>Niveau 3b: hulp buiten de klas aan leerlingen die onvoldoende profiteren</a:t>
            </a:r>
            <a:endParaRPr lang="nl-NL" dirty="0"/>
          </a:p>
          <a:p>
            <a:r>
              <a:rPr lang="nl-NL" dirty="0"/>
              <a:t>Niveau 4: …</a:t>
            </a:r>
          </a:p>
          <a:p>
            <a:pPr lvl="1" defTabSz="217488"/>
            <a:endParaRPr lang="en-GB" sz="1600" dirty="0"/>
          </a:p>
          <a:p>
            <a:pPr lvl="2" defTabSz="217488"/>
            <a:endParaRPr lang="en-GB" sz="2400" dirty="0"/>
          </a:p>
          <a:p>
            <a:pPr lvl="1" defTabSz="217488"/>
            <a:endParaRPr lang="en-GB" sz="2400" dirty="0"/>
          </a:p>
          <a:p>
            <a:pPr marL="449263" lvl="1" indent="0" defTabSz="217488">
              <a:buNone/>
            </a:pPr>
            <a:endParaRPr lang="en-GB" sz="2400" dirty="0"/>
          </a:p>
          <a:p>
            <a:pPr marL="449263" lvl="1" indent="0" defTabSz="217488">
              <a:buNone/>
            </a:pPr>
            <a:endParaRPr lang="en-GB" sz="24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842828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Continu</a:t>
            </a:r>
            <a:r>
              <a:rPr lang="en-GB" sz="4000" dirty="0"/>
              <a:t>ü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van </a:t>
            </a: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zorg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verbetering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fgeronde rechthoek 5"/>
          <p:cNvSpPr/>
          <p:nvPr/>
        </p:nvSpPr>
        <p:spPr bwMode="auto">
          <a:xfrm>
            <a:off x="1008200" y="1594698"/>
            <a:ext cx="7669448" cy="936104"/>
          </a:xfrm>
          <a:prstGeom prst="roundRect">
            <a:avLst/>
          </a:prstGeom>
          <a:noFill/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49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539552" y="620688"/>
            <a:ext cx="799288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Bestrijding laaggeletterdheid en leesproblemen/dyslexie:</a:t>
            </a:r>
          </a:p>
          <a:p>
            <a:endParaRPr lang="nl-NL" sz="2400" dirty="0"/>
          </a:p>
          <a:p>
            <a:r>
              <a:rPr lang="nl-NL" sz="2400" dirty="0" smtClean="0"/>
              <a:t>1. zo </a:t>
            </a:r>
            <a:r>
              <a:rPr lang="nl-NL" sz="2400" dirty="0"/>
              <a:t>vroeg mogelijk </a:t>
            </a:r>
            <a:r>
              <a:rPr lang="nl-NL" sz="2400" i="1" dirty="0" smtClean="0"/>
              <a:t>onderkennen</a:t>
            </a:r>
            <a:endParaRPr lang="nl-NL" sz="2400" dirty="0"/>
          </a:p>
          <a:p>
            <a:r>
              <a:rPr lang="nl-NL" sz="2400" dirty="0" smtClean="0"/>
              <a:t>2. z</a:t>
            </a:r>
            <a:r>
              <a:rPr lang="nl-NL" sz="2400" dirty="0" smtClean="0"/>
              <a:t>o </a:t>
            </a:r>
            <a:r>
              <a:rPr lang="nl-NL" sz="2400" dirty="0"/>
              <a:t>vroeg mogelijk beginnen met </a:t>
            </a:r>
            <a:r>
              <a:rPr lang="nl-NL" sz="2400" i="1" dirty="0"/>
              <a:t>individueel maatwerk </a:t>
            </a:r>
            <a:endParaRPr lang="nl-NL" sz="2400" i="1" dirty="0" smtClean="0"/>
          </a:p>
          <a:p>
            <a:r>
              <a:rPr lang="nl-NL" sz="2400" dirty="0" smtClean="0"/>
              <a:t>3. </a:t>
            </a:r>
            <a:r>
              <a:rPr lang="nl-NL" sz="2400" dirty="0" smtClean="0"/>
              <a:t>hulp </a:t>
            </a:r>
            <a:r>
              <a:rPr lang="nl-NL" sz="2400" i="1" dirty="0"/>
              <a:t>volhouden</a:t>
            </a:r>
            <a:r>
              <a:rPr lang="nl-NL" sz="2400" dirty="0"/>
              <a:t> tot </a:t>
            </a:r>
            <a:r>
              <a:rPr lang="nl-NL" sz="2400" dirty="0" smtClean="0"/>
              <a:t>fase </a:t>
            </a:r>
            <a:r>
              <a:rPr lang="nl-NL" sz="2400" dirty="0" smtClean="0"/>
              <a:t>automatisering</a:t>
            </a:r>
          </a:p>
          <a:p>
            <a:r>
              <a:rPr lang="nl-NL" sz="2400" dirty="0" smtClean="0"/>
              <a:t>4. </a:t>
            </a:r>
            <a:r>
              <a:rPr lang="nl-NL" sz="2400" dirty="0"/>
              <a:t>de voordelen van </a:t>
            </a:r>
            <a:r>
              <a:rPr lang="nl-NL" sz="2400" i="1" dirty="0"/>
              <a:t>digitalisering</a:t>
            </a:r>
            <a:r>
              <a:rPr lang="nl-NL" sz="2400" dirty="0"/>
              <a:t> benutten</a:t>
            </a:r>
          </a:p>
          <a:p>
            <a:endParaRPr lang="nl-NL" sz="2400" dirty="0"/>
          </a:p>
          <a:p>
            <a:pPr algn="r"/>
            <a:r>
              <a:rPr lang="nl-NL" dirty="0"/>
              <a:t>(Al </a:t>
            </a:r>
            <a:r>
              <a:rPr lang="nl-NL" dirty="0" err="1"/>
              <a:t>Otaiba</a:t>
            </a:r>
            <a:r>
              <a:rPr lang="nl-NL" dirty="0"/>
              <a:t> e.a., 2009, 2014; </a:t>
            </a:r>
            <a:r>
              <a:rPr lang="nl-NL" dirty="0" err="1"/>
              <a:t>Partanen</a:t>
            </a:r>
            <a:r>
              <a:rPr lang="nl-NL" dirty="0"/>
              <a:t> &amp; </a:t>
            </a:r>
            <a:r>
              <a:rPr lang="nl-NL" dirty="0" err="1"/>
              <a:t>Siegel</a:t>
            </a:r>
            <a:r>
              <a:rPr lang="nl-NL" dirty="0"/>
              <a:t>, 2014; </a:t>
            </a:r>
            <a:r>
              <a:rPr lang="nl-NL" dirty="0" err="1"/>
              <a:t>Scanlon</a:t>
            </a:r>
            <a:r>
              <a:rPr lang="nl-NL" dirty="0"/>
              <a:t> e.a., 2005; </a:t>
            </a:r>
            <a:r>
              <a:rPr lang="nl-NL" dirty="0" err="1"/>
              <a:t>Vellutino</a:t>
            </a:r>
            <a:r>
              <a:rPr lang="nl-NL" dirty="0"/>
              <a:t> e.a., 1996; </a:t>
            </a:r>
            <a:r>
              <a:rPr lang="nl-NL" dirty="0" err="1"/>
              <a:t>Regtvoort</a:t>
            </a:r>
            <a:r>
              <a:rPr lang="nl-NL" dirty="0"/>
              <a:t> e.a., 2013; Zijlstra, 2015)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67544" y="1886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Preventieve aanpak</a:t>
            </a:r>
            <a:endParaRPr lang="nl-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4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486137" y="798447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/>
              <a:t>Signaleringslijst voor </a:t>
            </a:r>
            <a:r>
              <a:rPr lang="nl-NL" sz="2400" i="1" dirty="0" smtClean="0"/>
              <a:t>kleuters </a:t>
            </a:r>
            <a:r>
              <a:rPr lang="nl-NL" sz="2400" i="1" dirty="0"/>
              <a:t>(Smits, 2002), </a:t>
            </a:r>
            <a:r>
              <a:rPr lang="nl-NL" sz="2400" dirty="0"/>
              <a:t>risico’s:</a:t>
            </a:r>
          </a:p>
          <a:p>
            <a:r>
              <a:rPr lang="nl-NL" sz="2400" dirty="0"/>
              <a:t>	</a:t>
            </a:r>
          </a:p>
          <a:p>
            <a:r>
              <a:rPr lang="nl-NL" sz="2400" dirty="0" smtClean="0"/>
              <a:t>- </a:t>
            </a:r>
            <a:r>
              <a:rPr lang="nl-NL" sz="2400" dirty="0" smtClean="0"/>
              <a:t>opgroeien </a:t>
            </a:r>
            <a:r>
              <a:rPr lang="nl-NL" sz="2400" dirty="0"/>
              <a:t>in een beperkt geletterde thuisomgeving</a:t>
            </a:r>
          </a:p>
          <a:p>
            <a:r>
              <a:rPr lang="nl-NL" sz="2400" dirty="0" smtClean="0"/>
              <a:t>- </a:t>
            </a:r>
            <a:r>
              <a:rPr lang="nl-NL" sz="2400" dirty="0" smtClean="0"/>
              <a:t>onvoldoende </a:t>
            </a:r>
            <a:r>
              <a:rPr lang="nl-NL" sz="2400" dirty="0"/>
              <a:t>beheersing van het Nederlands</a:t>
            </a:r>
          </a:p>
          <a:p>
            <a:r>
              <a:rPr lang="nl-NL" sz="2400" dirty="0" smtClean="0"/>
              <a:t>- lees- </a:t>
            </a:r>
            <a:r>
              <a:rPr lang="nl-NL" sz="2400" dirty="0"/>
              <a:t>en spellingsproblemen in </a:t>
            </a:r>
            <a:r>
              <a:rPr lang="nl-NL" sz="2400" dirty="0" smtClean="0"/>
              <a:t>de familie</a:t>
            </a:r>
            <a:r>
              <a:rPr lang="nl-NL" sz="2400" dirty="0"/>
              <a:t>	</a:t>
            </a:r>
            <a:endParaRPr lang="nl-NL" sz="2400" dirty="0" smtClean="0"/>
          </a:p>
          <a:p>
            <a:r>
              <a:rPr lang="nl-NL" sz="2400" dirty="0" smtClean="0"/>
              <a:t>- </a:t>
            </a:r>
            <a:r>
              <a:rPr lang="nl-NL" sz="2400" dirty="0" smtClean="0"/>
              <a:t>een </a:t>
            </a:r>
            <a:r>
              <a:rPr lang="nl-NL" sz="2400" dirty="0"/>
              <a:t>vertraagde spraak- en/of </a:t>
            </a:r>
            <a:r>
              <a:rPr lang="nl-NL" sz="2400" dirty="0" smtClean="0"/>
              <a:t>taalontwikkeling </a:t>
            </a:r>
            <a:endParaRPr lang="nl-NL" sz="2400" dirty="0" smtClean="0"/>
          </a:p>
          <a:p>
            <a:endParaRPr lang="nl-NL" sz="2400" dirty="0"/>
          </a:p>
          <a:p>
            <a:endParaRPr lang="nl-NL" sz="2400" dirty="0"/>
          </a:p>
        </p:txBody>
      </p:sp>
      <p:sp>
        <p:nvSpPr>
          <p:cNvPr id="5" name="Tekstvak 4"/>
          <p:cNvSpPr txBox="1"/>
          <p:nvPr/>
        </p:nvSpPr>
        <p:spPr>
          <a:xfrm>
            <a:off x="467544" y="1886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Preventie begint met vroegtijdig signaleren</a:t>
            </a:r>
            <a:endParaRPr lang="nl-NL" sz="2400" cap="small" dirty="0"/>
          </a:p>
        </p:txBody>
      </p:sp>
    </p:spTree>
    <p:extLst>
      <p:ext uri="{BB962C8B-B14F-4D97-AF65-F5344CB8AC3E}">
        <p14:creationId xmlns:p14="http://schemas.microsoft.com/office/powerpoint/2010/main" val="161355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Enkele feiten</a:t>
            </a:r>
          </a:p>
          <a:p>
            <a:pPr marL="0" indent="0">
              <a:buNone/>
            </a:pPr>
            <a:r>
              <a:rPr lang="nl-NL" dirty="0" smtClean="0"/>
              <a:t>2. Risicofactoren</a:t>
            </a:r>
          </a:p>
          <a:p>
            <a:pPr marL="0" indent="0">
              <a:buNone/>
            </a:pPr>
            <a:r>
              <a:rPr lang="nl-NL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dirty="0" smtClean="0"/>
              <a:t>4. Continuüm van zorg</a:t>
            </a:r>
          </a:p>
          <a:p>
            <a:pPr marL="0" indent="0">
              <a:buNone/>
            </a:pPr>
            <a:r>
              <a:rPr lang="nl-NL" dirty="0" smtClean="0"/>
              <a:t>5. Preventieve aanpak</a:t>
            </a:r>
          </a:p>
          <a:p>
            <a:pPr marL="0" indent="0">
              <a:buNone/>
            </a:pPr>
            <a:r>
              <a:rPr lang="nl-NL" dirty="0" smtClean="0"/>
              <a:t>6. Digitale oefenprogramma’s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2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467544" y="1886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Preventie begint met vroegtijdig signaleren</a:t>
            </a:r>
            <a:endParaRPr lang="nl-NL" sz="2400" cap="small" dirty="0"/>
          </a:p>
        </p:txBody>
      </p:sp>
      <p:sp>
        <p:nvSpPr>
          <p:cNvPr id="4" name="Tekstvak 3"/>
          <p:cNvSpPr txBox="1"/>
          <p:nvPr/>
        </p:nvSpPr>
        <p:spPr>
          <a:xfrm>
            <a:off x="547011" y="1052736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err="1"/>
              <a:t>Screeningsinstrument</a:t>
            </a:r>
            <a:r>
              <a:rPr lang="nl-NL" sz="2400" i="1" dirty="0"/>
              <a:t> beginnende geletterdheid (CITO)</a:t>
            </a:r>
          </a:p>
          <a:p>
            <a:r>
              <a:rPr lang="nl-NL" sz="2400" dirty="0"/>
              <a:t>	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- klankbewustzijn</a:t>
            </a:r>
          </a:p>
          <a:p>
            <a:r>
              <a:rPr lang="nl-NL" sz="2400" dirty="0" smtClean="0"/>
              <a:t>	- receptieve letterkennis</a:t>
            </a:r>
          </a:p>
          <a:p>
            <a:r>
              <a:rPr lang="nl-NL" sz="2400" dirty="0" smtClean="0"/>
              <a:t>	- productieve letterkennis</a:t>
            </a:r>
          </a:p>
          <a:p>
            <a:endParaRPr lang="nl-NL" sz="2400" dirty="0" smtClean="0"/>
          </a:p>
          <a:p>
            <a:r>
              <a:rPr lang="nl-NL" sz="2400" dirty="0" smtClean="0"/>
              <a:t>toetsmomenten:</a:t>
            </a:r>
          </a:p>
          <a:p>
            <a:r>
              <a:rPr lang="nl-NL" sz="2400" dirty="0" smtClean="0"/>
              <a:t>- </a:t>
            </a:r>
            <a:r>
              <a:rPr lang="nl-NL" sz="2400" dirty="0" smtClean="0"/>
              <a:t>oktober/november groep 2</a:t>
            </a:r>
          </a:p>
          <a:p>
            <a:r>
              <a:rPr lang="nl-NL" sz="2400" dirty="0" smtClean="0"/>
              <a:t>- maart/april </a:t>
            </a:r>
            <a:r>
              <a:rPr lang="nl-NL" sz="2400" dirty="0"/>
              <a:t>groep 2</a:t>
            </a:r>
          </a:p>
          <a:p>
            <a:r>
              <a:rPr lang="nl-NL" sz="2400" dirty="0" smtClean="0"/>
              <a:t>- (</a:t>
            </a:r>
            <a:r>
              <a:rPr lang="nl-NL" sz="2400" dirty="0"/>
              <a:t>halverwege/eind groep 3)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4350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467544" y="1886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Preventie begint met vroegtijdig signaleren</a:t>
            </a:r>
            <a:endParaRPr lang="nl-NL" sz="2400" cap="small" dirty="0"/>
          </a:p>
        </p:txBody>
      </p:sp>
      <p:sp>
        <p:nvSpPr>
          <p:cNvPr id="4" name="Tekstvak 3"/>
          <p:cNvSpPr txBox="1"/>
          <p:nvPr/>
        </p:nvSpPr>
        <p:spPr>
          <a:xfrm>
            <a:off x="547011" y="105273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Ouders verzuchten vaak: 'Die kleine kinderen moeten al zó vaak toetsen maken, laat ze lekker spelen!'</a:t>
            </a:r>
          </a:p>
          <a:p>
            <a:endParaRPr lang="nl-NL" sz="2400" dirty="0"/>
          </a:p>
          <a:p>
            <a:r>
              <a:rPr lang="nl-NL" sz="2400" dirty="0" smtClean="0"/>
              <a:t>Eens of oneens?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617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 smtClean="0"/>
              <a:t>1. Enkele feiten</a:t>
            </a:r>
          </a:p>
          <a:p>
            <a:pPr marL="0" indent="0">
              <a:buNone/>
            </a:pPr>
            <a:r>
              <a:rPr lang="nl-NL" strike="sngStrike" dirty="0" smtClean="0"/>
              <a:t>2. Risicofactoren</a:t>
            </a:r>
          </a:p>
          <a:p>
            <a:pPr marL="0" indent="0">
              <a:buNone/>
            </a:pPr>
            <a:r>
              <a:rPr lang="nl-NL" strike="sngStrike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strike="sngStrike" dirty="0" smtClean="0"/>
              <a:t>4. Continuüm van zorg</a:t>
            </a:r>
          </a:p>
          <a:p>
            <a:pPr marL="0" indent="0">
              <a:buNone/>
            </a:pPr>
            <a:r>
              <a:rPr lang="nl-NL" strike="sngStrike" dirty="0" smtClean="0"/>
              <a:t>5. Preventieve aanpak</a:t>
            </a:r>
          </a:p>
          <a:p>
            <a:pPr marL="0" indent="0">
              <a:buNone/>
            </a:pPr>
            <a:r>
              <a:rPr lang="nl-NL" dirty="0" smtClean="0"/>
              <a:t>6. Digitale oefenprogramma’s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79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395536" y="11663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Voorbeeld van feedback in het programma </a:t>
            </a:r>
            <a:r>
              <a:rPr lang="nl-NL" b="1" i="1" dirty="0">
                <a:solidFill>
                  <a:srgbClr val="FF0000"/>
                </a:solidFill>
              </a:rPr>
              <a:t>Letters in Beweging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Afbeelding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47664" y="692696"/>
            <a:ext cx="5760720" cy="3238644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55576" y="4272677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Marco moet het woordje kiezen dat met dezelfde klank begint als zijn naam. </a:t>
            </a:r>
            <a:endParaRPr lang="nl-NL" dirty="0" smtClean="0"/>
          </a:p>
          <a:p>
            <a:r>
              <a:rPr lang="nl-NL" dirty="0" smtClean="0"/>
              <a:t>- 1</a:t>
            </a:r>
            <a:r>
              <a:rPr lang="nl-NL" baseline="30000" dirty="0" smtClean="0"/>
              <a:t>e</a:t>
            </a:r>
            <a:r>
              <a:rPr lang="nl-NL" dirty="0" smtClean="0"/>
              <a:t> x fout (klikt op beer): nog een keer proberen</a:t>
            </a:r>
          </a:p>
          <a:p>
            <a:r>
              <a:rPr lang="nl-NL" dirty="0" smtClean="0"/>
              <a:t>- 2</a:t>
            </a:r>
            <a:r>
              <a:rPr lang="nl-NL" baseline="30000" dirty="0" smtClean="0"/>
              <a:t>e</a:t>
            </a:r>
            <a:r>
              <a:rPr lang="nl-NL" dirty="0" smtClean="0"/>
              <a:t> x fout: suggestie (“</a:t>
            </a:r>
            <a:r>
              <a:rPr lang="nl-NL" dirty="0"/>
              <a:t>luister goed, hoe begint jouw naam</a:t>
            </a:r>
            <a:r>
              <a:rPr lang="nl-NL" dirty="0" smtClean="0"/>
              <a:t>?”)</a:t>
            </a:r>
          </a:p>
          <a:p>
            <a:r>
              <a:rPr lang="nl-NL" dirty="0" smtClean="0"/>
              <a:t>- 3</a:t>
            </a:r>
            <a:r>
              <a:rPr lang="nl-NL" baseline="30000" dirty="0" smtClean="0"/>
              <a:t>e</a:t>
            </a:r>
            <a:r>
              <a:rPr lang="nl-NL" dirty="0" smtClean="0"/>
              <a:t> x fout: cursus </a:t>
            </a:r>
            <a:r>
              <a:rPr lang="nl-NL" dirty="0" smtClean="0"/>
              <a:t>wijst naar </a:t>
            </a:r>
            <a:r>
              <a:rPr lang="nl-NL" dirty="0"/>
              <a:t>‘muis</a:t>
            </a:r>
            <a:r>
              <a:rPr lang="nl-NL" dirty="0" smtClean="0"/>
              <a:t>’, uitleg (“</a:t>
            </a:r>
            <a:r>
              <a:rPr lang="nl-NL" dirty="0"/>
              <a:t>in dat woord hoor je de /m/ van ‘Marco</a:t>
            </a:r>
            <a:r>
              <a:rPr lang="nl-NL" dirty="0" smtClean="0"/>
              <a:t>/”).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25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395536" y="26064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Voorbeelden van het programma </a:t>
            </a:r>
            <a:r>
              <a:rPr lang="nl-NL" b="1" i="1" dirty="0"/>
              <a:t>Bouw!</a:t>
            </a:r>
            <a:endParaRPr lang="nl-NL" dirty="0"/>
          </a:p>
        </p:txBody>
      </p:sp>
      <p:pic>
        <p:nvPicPr>
          <p:cNvPr id="9217" name="Picture 1" descr="C:\Users\dvdleij1\Desktop\Dit is dyslexie\Bouw Arjan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7632848" cy="5589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572468" y="1268760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- </a:t>
            </a:r>
            <a:r>
              <a:rPr lang="nl-NL" dirty="0" smtClean="0"/>
              <a:t>Kernprobleem dyslexie (lezen </a:t>
            </a:r>
            <a:r>
              <a:rPr lang="nl-NL" dirty="0"/>
              <a:t>op </a:t>
            </a:r>
            <a:r>
              <a:rPr lang="nl-NL" dirty="0" smtClean="0"/>
              <a:t>woordniveau) aangepakt.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- </a:t>
            </a:r>
            <a:r>
              <a:rPr lang="nl-NL" dirty="0" smtClean="0"/>
              <a:t>Geschikt voor thuisonderwijs</a:t>
            </a:r>
            <a:r>
              <a:rPr lang="nl-NL" dirty="0"/>
              <a:t>, ouderparticipatie op school </a:t>
            </a:r>
            <a:r>
              <a:rPr lang="nl-NL" dirty="0" smtClean="0"/>
              <a:t>+ inzet non-professionals, bv. vrijwilligers</a:t>
            </a:r>
            <a:r>
              <a:rPr lang="nl-NL" dirty="0"/>
              <a:t>, oudere leerlingen of klassenassistenten. </a:t>
            </a:r>
          </a:p>
          <a:p>
            <a:endParaRPr lang="nl-NL" dirty="0"/>
          </a:p>
          <a:p>
            <a:r>
              <a:rPr lang="nl-NL" dirty="0" smtClean="0"/>
              <a:t>- Dus </a:t>
            </a:r>
            <a:r>
              <a:rPr lang="nl-NL" dirty="0"/>
              <a:t>ook voor continu gebruik </a:t>
            </a:r>
            <a:r>
              <a:rPr lang="nl-NL" i="1" dirty="0"/>
              <a:t>(vakanties), </a:t>
            </a:r>
            <a:r>
              <a:rPr lang="nl-NL" dirty="0" smtClean="0"/>
              <a:t>zo wegzakken stof voorkomen.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- Ontwikkeld </a:t>
            </a:r>
            <a:r>
              <a:rPr lang="nl-NL" dirty="0"/>
              <a:t>als </a:t>
            </a:r>
            <a:r>
              <a:rPr lang="nl-NL" dirty="0" smtClean="0"/>
              <a:t>voorloper leesmethode</a:t>
            </a:r>
            <a:r>
              <a:rPr lang="nl-NL" dirty="0" smtClean="0"/>
              <a:t> </a:t>
            </a:r>
            <a:r>
              <a:rPr lang="nl-NL" dirty="0"/>
              <a:t>(groep 2</a:t>
            </a:r>
            <a:r>
              <a:rPr lang="nl-NL" dirty="0" smtClean="0"/>
              <a:t>) + aanvulling op leesmethode </a:t>
            </a:r>
            <a:r>
              <a:rPr lang="nl-NL" dirty="0"/>
              <a:t>(groep 3 en 4</a:t>
            </a:r>
            <a:r>
              <a:rPr lang="nl-NL" dirty="0" smtClean="0"/>
              <a:t>). Ook als zelfstandige </a:t>
            </a:r>
            <a:r>
              <a:rPr lang="nl-NL" dirty="0"/>
              <a:t>leesmethode </a:t>
            </a:r>
            <a:r>
              <a:rPr lang="nl-NL" dirty="0" smtClean="0"/>
              <a:t>thuis + op school te gebruiken.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- </a:t>
            </a:r>
            <a:r>
              <a:rPr lang="nl-NL" dirty="0" smtClean="0"/>
              <a:t>Grote kostenbesparing.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			(</a:t>
            </a:r>
            <a:r>
              <a:rPr lang="nl-NL" dirty="0"/>
              <a:t>zie ook Van der Leij (2016), </a:t>
            </a:r>
            <a:r>
              <a:rPr lang="nl-NL" i="1" dirty="0"/>
              <a:t>Dit is dyslexie</a:t>
            </a:r>
            <a:r>
              <a:rPr lang="nl-NL" dirty="0"/>
              <a:t>, </a:t>
            </a:r>
            <a:r>
              <a:rPr lang="nl-NL" dirty="0" smtClean="0"/>
              <a:t>hst. 12</a:t>
            </a:r>
            <a:r>
              <a:rPr lang="nl-NL" dirty="0"/>
              <a:t>)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92560" y="69269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Gebruik in de praktijk</a:t>
            </a:r>
            <a:endParaRPr lang="nl-NL" b="1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539552" y="1628800"/>
            <a:ext cx="79928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Moderniseer de aanpak  op school door het leerstofjaarklassensysteem aan te </a:t>
            </a:r>
            <a:r>
              <a:rPr lang="nl-NL" dirty="0" smtClean="0">
                <a:solidFill>
                  <a:srgbClr val="FF0000"/>
                </a:solidFill>
              </a:rPr>
              <a:t>vullen</a:t>
            </a:r>
          </a:p>
          <a:p>
            <a:r>
              <a:rPr lang="nl-NL" dirty="0" smtClean="0"/>
              <a:t>- Preventie i.p.v. brandjes blussen.</a:t>
            </a:r>
          </a:p>
          <a:p>
            <a:r>
              <a:rPr lang="nl-NL" i="1" dirty="0" smtClean="0"/>
              <a:t>- </a:t>
            </a:r>
            <a:r>
              <a:rPr lang="nl-NL" dirty="0" smtClean="0"/>
              <a:t>Met </a:t>
            </a:r>
            <a:r>
              <a:rPr lang="nl-NL" dirty="0"/>
              <a:t>het omarmen van de principes om dyslexie te bestrijden, wordt tegelijk de strijd tegen laaggeletterdheid zo vroeg mogelijk ingezet. </a:t>
            </a:r>
          </a:p>
          <a:p>
            <a:endParaRPr lang="nl-NL" dirty="0"/>
          </a:p>
          <a:p>
            <a:r>
              <a:rPr lang="nl-NL" sz="4400" dirty="0"/>
              <a:t>Dyslexie is wat er overblijft nadat laaggeletterdheid is bestreden. </a:t>
            </a:r>
          </a:p>
          <a:p>
            <a:r>
              <a:rPr lang="nl-NL" dirty="0"/>
              <a:t> 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39552" y="235107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FF0000"/>
                </a:solidFill>
              </a:rPr>
              <a:t>Conclusie: Leesproblemen </a:t>
            </a:r>
            <a:r>
              <a:rPr lang="nl-NL" sz="2400" dirty="0">
                <a:solidFill>
                  <a:srgbClr val="FF0000"/>
                </a:solidFill>
              </a:rPr>
              <a:t>en dyslexie bestrijden met middelen uit de 21</a:t>
            </a:r>
            <a:r>
              <a:rPr lang="nl-NL" sz="2400" baseline="30000" dirty="0">
                <a:solidFill>
                  <a:srgbClr val="FF0000"/>
                </a:solidFill>
              </a:rPr>
              <a:t>ste</a:t>
            </a:r>
            <a:r>
              <a:rPr lang="nl-NL" sz="2400" dirty="0">
                <a:solidFill>
                  <a:srgbClr val="FF0000"/>
                </a:solidFill>
              </a:rPr>
              <a:t> eeuw: hoe</a:t>
            </a:r>
            <a:r>
              <a:rPr lang="nl-NL" sz="2400" dirty="0" smtClean="0">
                <a:solidFill>
                  <a:srgbClr val="FF0000"/>
                </a:solidFill>
              </a:rPr>
              <a:t>?</a:t>
            </a:r>
            <a:endParaRPr lang="nl-NL" sz="24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9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 smtClean="0"/>
              <a:t>1. Enkele feiten</a:t>
            </a:r>
          </a:p>
          <a:p>
            <a:pPr marL="0" indent="0">
              <a:buNone/>
            </a:pPr>
            <a:r>
              <a:rPr lang="nl-NL" strike="sngStrike" dirty="0" smtClean="0"/>
              <a:t>2. Risicofactoren</a:t>
            </a:r>
          </a:p>
          <a:p>
            <a:pPr marL="0" indent="0">
              <a:buNone/>
            </a:pPr>
            <a:r>
              <a:rPr lang="nl-NL" strike="sngStrike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strike="sngStrike" dirty="0" smtClean="0"/>
              <a:t>4. Continuüm van zorg</a:t>
            </a:r>
          </a:p>
          <a:p>
            <a:pPr marL="0" indent="0">
              <a:buNone/>
            </a:pPr>
            <a:r>
              <a:rPr lang="nl-NL" strike="sngStrike" dirty="0" smtClean="0"/>
              <a:t>5. Preventieve aanpak</a:t>
            </a:r>
          </a:p>
          <a:p>
            <a:pPr marL="0" indent="0">
              <a:buNone/>
            </a:pPr>
            <a:r>
              <a:rPr lang="nl-NL" strike="sngStrike" dirty="0" smtClean="0"/>
              <a:t>6. Digitale oefenprogramma’s</a:t>
            </a:r>
            <a:endParaRPr lang="nl-NL" strike="sngStrik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539552" y="620688"/>
            <a:ext cx="835292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Enkele feiten</a:t>
            </a:r>
          </a:p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/>
              <a:t>Laaggeletterdheid: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- Ongeveer </a:t>
            </a:r>
            <a:r>
              <a:rPr lang="nl-NL" sz="2400" dirty="0"/>
              <a:t>een kwart van de leerlingen verlaat de </a:t>
            </a:r>
            <a:r>
              <a:rPr lang="nl-NL" sz="2400" dirty="0" smtClean="0"/>
              <a:t>	</a:t>
            </a:r>
            <a:r>
              <a:rPr lang="nl-NL" sz="2400" u="sng" dirty="0" smtClean="0"/>
              <a:t>basisschool</a:t>
            </a:r>
            <a:r>
              <a:rPr lang="nl-NL" sz="2400" dirty="0" smtClean="0"/>
              <a:t> </a:t>
            </a:r>
            <a:r>
              <a:rPr lang="nl-NL" sz="2400" dirty="0"/>
              <a:t>met een </a:t>
            </a:r>
            <a:r>
              <a:rPr lang="nl-NL" sz="2400" dirty="0" smtClean="0"/>
              <a:t>leesachterstand </a:t>
            </a:r>
            <a:r>
              <a:rPr lang="nl-NL" sz="2400" dirty="0"/>
              <a:t>van twee of meer </a:t>
            </a:r>
            <a:r>
              <a:rPr lang="nl-NL" sz="2400" dirty="0" smtClean="0"/>
              <a:t>	jaar </a:t>
            </a:r>
            <a:r>
              <a:rPr lang="nl-NL" sz="2400" dirty="0"/>
              <a:t>(Inspectie, 2007; Schijf, 2009</a:t>
            </a:r>
            <a:r>
              <a:rPr lang="nl-NL" sz="2400" dirty="0" smtClean="0"/>
              <a:t>) </a:t>
            </a:r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- 50.000 </a:t>
            </a:r>
            <a:r>
              <a:rPr lang="nl-NL" sz="2400" dirty="0"/>
              <a:t>laaggeletterden, elk jaar 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- 14 </a:t>
            </a:r>
            <a:r>
              <a:rPr lang="nl-NL" sz="2400" dirty="0"/>
              <a:t>% 15-jarigen functioneel analfabeet (</a:t>
            </a:r>
            <a:r>
              <a:rPr lang="nl-NL" sz="2400" dirty="0" err="1"/>
              <a:t>Vernooy</a:t>
            </a:r>
            <a:r>
              <a:rPr lang="nl-NL" sz="2400" dirty="0"/>
              <a:t>, 2016)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→ de </a:t>
            </a:r>
            <a:r>
              <a:rPr lang="nl-NL" sz="2400" dirty="0"/>
              <a:t>achterstand is opgelopen tot meer dan drie jaar 	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724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539552" y="620688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Enkele feiten</a:t>
            </a:r>
          </a:p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 smtClean="0"/>
              <a:t>Dyslexie:</a:t>
            </a:r>
            <a:r>
              <a:rPr lang="nl-NL" sz="2400" dirty="0"/>
              <a:t> </a:t>
            </a:r>
            <a:r>
              <a:rPr lang="nl-NL" sz="2400" dirty="0" smtClean="0"/>
              <a:t> </a:t>
            </a:r>
          </a:p>
          <a:p>
            <a:endParaRPr lang="nl-NL" sz="2400" dirty="0" smtClean="0"/>
          </a:p>
          <a:p>
            <a:r>
              <a:rPr lang="nl-NL" sz="2400" dirty="0" smtClean="0"/>
              <a:t>7 tot 12 jaar:</a:t>
            </a:r>
            <a:endParaRPr lang="nl-NL" sz="2400" dirty="0"/>
          </a:p>
          <a:p>
            <a:r>
              <a:rPr lang="nl-NL" sz="2400" dirty="0" smtClean="0"/>
              <a:t>●</a:t>
            </a:r>
            <a:r>
              <a:rPr lang="nl-NL" sz="2400" dirty="0" smtClean="0"/>
              <a:t>7 </a:t>
            </a:r>
            <a:r>
              <a:rPr lang="nl-NL" sz="2400" dirty="0"/>
              <a:t>% (13.000) jaarlijks aangemeld buitenschoolse zorg </a:t>
            </a:r>
          </a:p>
          <a:p>
            <a:r>
              <a:rPr lang="nl-NL" sz="2400" dirty="0" smtClean="0"/>
              <a:t>● </a:t>
            </a:r>
            <a:r>
              <a:rPr lang="nl-NL" sz="2400" dirty="0"/>
              <a:t>6.5 % (12.000) diagnose ‘ernstige enkelvoudige dyslexie’</a:t>
            </a:r>
          </a:p>
          <a:p>
            <a:r>
              <a:rPr lang="nl-NL" sz="2400" dirty="0" smtClean="0"/>
              <a:t>● </a:t>
            </a:r>
            <a:r>
              <a:rPr lang="nl-NL" sz="2400" dirty="0"/>
              <a:t>5.5 % (10.500) in behandeling (1.500 wachtlijst)</a:t>
            </a:r>
          </a:p>
          <a:p>
            <a:endParaRPr lang="nl-NL" sz="2400" dirty="0" smtClean="0"/>
          </a:p>
          <a:p>
            <a:r>
              <a:rPr lang="nl-NL" sz="2400" dirty="0" smtClean="0"/>
              <a:t> </a:t>
            </a:r>
            <a:r>
              <a:rPr lang="nl-NL" sz="2400" dirty="0" smtClean="0"/>
              <a:t>VO-leerlingen </a:t>
            </a:r>
            <a:r>
              <a:rPr lang="nl-NL" sz="2400" dirty="0"/>
              <a:t>bij </a:t>
            </a:r>
            <a:r>
              <a:rPr lang="nl-NL" sz="2400" dirty="0" smtClean="0"/>
              <a:t>eindexame</a:t>
            </a:r>
            <a:r>
              <a:rPr lang="nl-NL" sz="2400" dirty="0" smtClean="0"/>
              <a:t>n:</a:t>
            </a:r>
            <a:r>
              <a:rPr lang="nl-NL" sz="2400" dirty="0" smtClean="0"/>
              <a:t> totaal 12 </a:t>
            </a:r>
            <a:r>
              <a:rPr lang="nl-NL" sz="2400" dirty="0"/>
              <a:t>% met dyslexieverklaring</a:t>
            </a:r>
          </a:p>
          <a:p>
            <a:r>
              <a:rPr lang="nl-NL" sz="2400" dirty="0" smtClean="0"/>
              <a:t> </a:t>
            </a:r>
            <a:r>
              <a:rPr lang="nl-NL" sz="2400" dirty="0"/>
              <a:t>● 15 % vmbo</a:t>
            </a:r>
          </a:p>
          <a:p>
            <a:r>
              <a:rPr lang="nl-NL" sz="2400" dirty="0" smtClean="0"/>
              <a:t> </a:t>
            </a:r>
            <a:r>
              <a:rPr lang="nl-NL" sz="2400" dirty="0"/>
              <a:t>● 10 % havo</a:t>
            </a:r>
          </a:p>
          <a:p>
            <a:r>
              <a:rPr lang="nl-NL" sz="2400" dirty="0" smtClean="0"/>
              <a:t> </a:t>
            </a:r>
            <a:r>
              <a:rPr lang="nl-NL" sz="2400" dirty="0"/>
              <a:t>● 4-6 % </a:t>
            </a:r>
            <a:r>
              <a:rPr lang="nl-NL" sz="2400" dirty="0" smtClean="0"/>
              <a:t>vwo</a:t>
            </a:r>
            <a:endParaRPr lang="nl-NL" sz="2400" dirty="0"/>
          </a:p>
          <a:p>
            <a:r>
              <a:rPr lang="nl-NL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723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539552" y="620688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Enkele feiten</a:t>
            </a:r>
          </a:p>
          <a:p>
            <a:r>
              <a:rPr lang="nl-NL" sz="2400" dirty="0"/>
              <a:t/>
            </a:r>
            <a:br>
              <a:rPr lang="nl-NL" sz="2400" dirty="0"/>
            </a:br>
            <a:r>
              <a:rPr lang="nl-NL" sz="2400" b="1" dirty="0"/>
              <a:t>Laaggeletterden extreem kwetsbaar voor: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● onderbenutting </a:t>
            </a:r>
            <a:r>
              <a:rPr lang="nl-NL" sz="2400" dirty="0"/>
              <a:t>van talent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● demotivatie</a:t>
            </a:r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● schooluitval</a:t>
            </a:r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● werkloosheid</a:t>
            </a:r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● </a:t>
            </a:r>
            <a:r>
              <a:rPr lang="nl-NL" sz="2400" dirty="0" smtClean="0"/>
              <a:t>criminaliteit</a:t>
            </a:r>
            <a:endParaRPr lang="nl-NL" sz="2400" dirty="0"/>
          </a:p>
          <a:p>
            <a:r>
              <a:rPr lang="nl-NL" sz="2400" dirty="0"/>
              <a:t>	 </a:t>
            </a:r>
            <a:r>
              <a:rPr lang="nl-NL" sz="2400" dirty="0"/>
              <a:t>● </a:t>
            </a:r>
            <a:r>
              <a:rPr lang="nl-NL" sz="2400" dirty="0" err="1"/>
              <a:t>psycho-sociale</a:t>
            </a:r>
            <a:r>
              <a:rPr lang="nl-NL" sz="2400" dirty="0"/>
              <a:t> </a:t>
            </a:r>
            <a:r>
              <a:rPr lang="nl-NL" sz="2400" dirty="0"/>
              <a:t>en medische problemen </a:t>
            </a:r>
          </a:p>
          <a:p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kortom: </a:t>
            </a:r>
            <a:r>
              <a:rPr lang="nl-NL" sz="2400" dirty="0"/>
              <a:t>‘</a:t>
            </a:r>
            <a:r>
              <a:rPr lang="nl-NL" sz="2400" dirty="0" err="1"/>
              <a:t>kansloosheid</a:t>
            </a:r>
            <a:r>
              <a:rPr lang="nl-NL" sz="2400" dirty="0"/>
              <a:t>’</a:t>
            </a:r>
            <a:br>
              <a:rPr lang="nl-NL" sz="2400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26397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 smtClean="0"/>
              <a:t>1. Enkele feiten</a:t>
            </a:r>
          </a:p>
          <a:p>
            <a:pPr marL="0" indent="0">
              <a:buNone/>
            </a:pPr>
            <a:r>
              <a:rPr lang="nl-NL" dirty="0" smtClean="0"/>
              <a:t>2. Risicofactoren</a:t>
            </a:r>
          </a:p>
          <a:p>
            <a:pPr marL="0" indent="0">
              <a:buNone/>
            </a:pPr>
            <a:r>
              <a:rPr lang="nl-NL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dirty="0" smtClean="0"/>
              <a:t>4. Continuüm van zorg</a:t>
            </a:r>
          </a:p>
          <a:p>
            <a:pPr marL="0" indent="0">
              <a:buNone/>
            </a:pPr>
            <a:r>
              <a:rPr lang="nl-NL" dirty="0" smtClean="0"/>
              <a:t>5. Preventieve aanpak</a:t>
            </a:r>
          </a:p>
          <a:p>
            <a:pPr marL="0" indent="0">
              <a:buNone/>
            </a:pPr>
            <a:r>
              <a:rPr lang="nl-NL" dirty="0" smtClean="0"/>
              <a:t>6. Digitale oefenprogramma’s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95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539552" y="620688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Algemene risicofactoren: </a:t>
            </a:r>
          </a:p>
          <a:p>
            <a:endParaRPr lang="nl-NL" sz="2400" b="1" dirty="0">
              <a:solidFill>
                <a:srgbClr val="FF0000"/>
              </a:solidFill>
            </a:endParaRPr>
          </a:p>
          <a:p>
            <a:r>
              <a:rPr lang="nl-NL" sz="2400" dirty="0"/>
              <a:t>	</a:t>
            </a:r>
            <a:r>
              <a:rPr lang="nl-NL" sz="2400" dirty="0" smtClean="0"/>
              <a:t>- lage </a:t>
            </a:r>
            <a:r>
              <a:rPr lang="nl-NL" sz="2400" dirty="0" err="1"/>
              <a:t>sociaal-economische</a:t>
            </a:r>
            <a:r>
              <a:rPr lang="nl-NL" sz="2400" dirty="0"/>
              <a:t> achtergrond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- thuisomgeving </a:t>
            </a:r>
            <a:r>
              <a:rPr lang="nl-NL" sz="2400" dirty="0"/>
              <a:t>met weinig geletterdheidscultuur </a:t>
            </a:r>
            <a:br>
              <a:rPr lang="nl-NL" sz="2400" dirty="0"/>
            </a:br>
            <a:r>
              <a:rPr lang="nl-NL" sz="2400" dirty="0"/>
              <a:t>	</a:t>
            </a:r>
            <a:r>
              <a:rPr lang="nl-NL" sz="2400" dirty="0" smtClean="0"/>
              <a:t>- zwakke </a:t>
            </a:r>
            <a:r>
              <a:rPr lang="nl-NL" sz="2400" dirty="0"/>
              <a:t>taalvaardigheid (o.a. woordenschat), 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- vaak </a:t>
            </a:r>
            <a:r>
              <a:rPr lang="nl-NL" sz="2400" dirty="0"/>
              <a:t>in combinatie met motivatie- en </a:t>
            </a:r>
            <a:r>
              <a:rPr lang="nl-NL" sz="2400" dirty="0" smtClean="0"/>
              <a:t>	taakoriëntatieproblemen</a:t>
            </a:r>
            <a:endParaRPr lang="nl-NL" sz="2400" dirty="0"/>
          </a:p>
          <a:p>
            <a:r>
              <a:rPr lang="nl-NL" sz="2400" dirty="0"/>
              <a:t>	</a:t>
            </a:r>
            <a:r>
              <a:rPr lang="nl-NL" sz="2400" dirty="0" smtClean="0"/>
              <a:t>- zwakke </a:t>
            </a:r>
            <a:r>
              <a:rPr lang="nl-NL" sz="2400" dirty="0"/>
              <a:t>letterkennis en klankbewustzijn </a:t>
            </a:r>
          </a:p>
          <a:p>
            <a:r>
              <a:rPr lang="nl-NL" sz="2400" dirty="0"/>
              <a:t>	</a:t>
            </a:r>
            <a:r>
              <a:rPr lang="nl-NL" sz="2400" u="sng" dirty="0" smtClean="0"/>
              <a:t>door </a:t>
            </a:r>
            <a:r>
              <a:rPr lang="nl-NL" sz="2400" i="1" u="sng" dirty="0"/>
              <a:t>gebrek aan </a:t>
            </a:r>
            <a:r>
              <a:rPr lang="nl-NL" sz="2400" u="sng" dirty="0"/>
              <a:t>mogelijkheid om die op te pikken </a:t>
            </a:r>
            <a:br>
              <a:rPr lang="nl-NL" sz="2400" u="sng" dirty="0"/>
            </a:br>
            <a:r>
              <a:rPr lang="nl-NL" sz="24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210998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/>
          <p:cNvSpPr txBox="1"/>
          <p:nvPr/>
        </p:nvSpPr>
        <p:spPr>
          <a:xfrm>
            <a:off x="539552" y="62068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			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11560" y="90872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Specifieke risicofactoren: </a:t>
            </a:r>
          </a:p>
          <a:p>
            <a:endParaRPr lang="nl-NL" sz="2400" b="1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	- dyslexie in de familie</a:t>
            </a:r>
          </a:p>
          <a:p>
            <a:r>
              <a:rPr lang="nl-NL" sz="2400" dirty="0" smtClean="0"/>
              <a:t>	- zwakke letterkennis en klankbewustzijn </a:t>
            </a:r>
          </a:p>
          <a:p>
            <a:r>
              <a:rPr lang="nl-NL" sz="2400" dirty="0" smtClean="0"/>
              <a:t>	</a:t>
            </a:r>
            <a:r>
              <a:rPr lang="nl-NL" sz="2400" i="1" u="sng" dirty="0" smtClean="0"/>
              <a:t>ondanks</a:t>
            </a:r>
            <a:r>
              <a:rPr lang="nl-NL" sz="2400" u="sng" dirty="0" smtClean="0"/>
              <a:t> mogelijkheid om die op te pikken</a:t>
            </a:r>
            <a:endParaRPr lang="nl-NL" sz="2400" u="sng" dirty="0"/>
          </a:p>
        </p:txBody>
      </p:sp>
    </p:spTree>
    <p:extLst>
      <p:ext uri="{BB962C8B-B14F-4D97-AF65-F5344CB8AC3E}">
        <p14:creationId xmlns:p14="http://schemas.microsoft.com/office/powerpoint/2010/main" val="40628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trike="sngStrike" dirty="0" smtClean="0"/>
              <a:t>1. Enkele feiten</a:t>
            </a:r>
          </a:p>
          <a:p>
            <a:pPr marL="0" indent="0">
              <a:buNone/>
            </a:pPr>
            <a:r>
              <a:rPr lang="nl-NL" strike="sngStrike" dirty="0" smtClean="0"/>
              <a:t>2. Risicofactoren</a:t>
            </a:r>
          </a:p>
          <a:p>
            <a:pPr marL="0" indent="0">
              <a:buNone/>
            </a:pPr>
            <a:r>
              <a:rPr lang="nl-NL" dirty="0" smtClean="0"/>
              <a:t>3. Opbouw onderwijs: jaarklassensysteem</a:t>
            </a:r>
          </a:p>
          <a:p>
            <a:pPr marL="0" indent="0">
              <a:buNone/>
            </a:pPr>
            <a:r>
              <a:rPr lang="nl-NL" dirty="0" smtClean="0"/>
              <a:t>4. Continuüm van zorg</a:t>
            </a:r>
          </a:p>
          <a:p>
            <a:pPr marL="0" indent="0">
              <a:buNone/>
            </a:pPr>
            <a:r>
              <a:rPr lang="nl-NL" dirty="0" smtClean="0"/>
              <a:t>5. Preventieve aanpak</a:t>
            </a:r>
          </a:p>
          <a:p>
            <a:pPr marL="0" indent="0">
              <a:buNone/>
            </a:pPr>
            <a:r>
              <a:rPr lang="nl-NL" dirty="0" smtClean="0"/>
              <a:t>6. Digitale oefenprogramma’s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EBF1D-D60E-4940-8FA0-F919F241B697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3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3763</TotalTime>
  <Words>1244</Words>
  <Application>Microsoft Office PowerPoint</Application>
  <PresentationFormat>Diavoorstelling (4:3)</PresentationFormat>
  <Paragraphs>247</Paragraphs>
  <Slides>27</Slides>
  <Notes>27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Office-thema</vt:lpstr>
      <vt:lpstr>Leesproblemen en dyslexie bestrijden  met middelen uit de 21ste eeuw  </vt:lpstr>
      <vt:lpstr>Inhoud presentatie</vt:lpstr>
      <vt:lpstr>PowerPoint-presentatie</vt:lpstr>
      <vt:lpstr>PowerPoint-presentatie</vt:lpstr>
      <vt:lpstr>PowerPoint-presentatie</vt:lpstr>
      <vt:lpstr>Inhoud presentatie</vt:lpstr>
      <vt:lpstr>PowerPoint-presentatie</vt:lpstr>
      <vt:lpstr>PowerPoint-presentatie</vt:lpstr>
      <vt:lpstr>Inhoud 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Inhoud 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Inhoud presentatie</vt:lpstr>
      <vt:lpstr>PowerPoint-presentatie</vt:lpstr>
      <vt:lpstr>PowerPoint-presentatie</vt:lpstr>
      <vt:lpstr>PowerPoint-presentatie</vt:lpstr>
      <vt:lpstr>PowerPoint-presentatie</vt:lpstr>
      <vt:lpstr>Inhoud 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Leesproblemen en dyslexie bestrijden  met middelen uit de 21ste eeuw.</dc:title>
  <dc:creator>dvdleij1</dc:creator>
  <cp:lastModifiedBy>J. Bruining</cp:lastModifiedBy>
  <cp:revision>154</cp:revision>
  <cp:lastPrinted>2017-05-12T10:37:04Z</cp:lastPrinted>
  <dcterms:created xsi:type="dcterms:W3CDTF">2016-03-02T14:11:08Z</dcterms:created>
  <dcterms:modified xsi:type="dcterms:W3CDTF">2018-05-14T11:18:21Z</dcterms:modified>
</cp:coreProperties>
</file>