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0"/>
  </p:notesMasterIdLst>
  <p:sldIdLst>
    <p:sldId id="257" r:id="rId2"/>
    <p:sldId id="374" r:id="rId3"/>
    <p:sldId id="302" r:id="rId4"/>
    <p:sldId id="301" r:id="rId5"/>
    <p:sldId id="376" r:id="rId6"/>
    <p:sldId id="315" r:id="rId7"/>
    <p:sldId id="306" r:id="rId8"/>
    <p:sldId id="305" r:id="rId9"/>
    <p:sldId id="328" r:id="rId10"/>
    <p:sldId id="377" r:id="rId11"/>
    <p:sldId id="327" r:id="rId12"/>
    <p:sldId id="318" r:id="rId13"/>
    <p:sldId id="339" r:id="rId14"/>
    <p:sldId id="341" r:id="rId15"/>
    <p:sldId id="356" r:id="rId16"/>
    <p:sldId id="338" r:id="rId17"/>
    <p:sldId id="378" r:id="rId18"/>
    <p:sldId id="358" r:id="rId19"/>
    <p:sldId id="359" r:id="rId20"/>
    <p:sldId id="314" r:id="rId21"/>
    <p:sldId id="297" r:id="rId22"/>
    <p:sldId id="357" r:id="rId23"/>
    <p:sldId id="360" r:id="rId24"/>
    <p:sldId id="379" r:id="rId25"/>
    <p:sldId id="375" r:id="rId26"/>
    <p:sldId id="343" r:id="rId27"/>
    <p:sldId id="326" r:id="rId28"/>
    <p:sldId id="319" r:id="rId29"/>
    <p:sldId id="285" r:id="rId30"/>
    <p:sldId id="316" r:id="rId31"/>
    <p:sldId id="380" r:id="rId32"/>
    <p:sldId id="320" r:id="rId33"/>
    <p:sldId id="363" r:id="rId34"/>
    <p:sldId id="364" r:id="rId35"/>
    <p:sldId id="321" r:id="rId36"/>
    <p:sldId id="365" r:id="rId37"/>
    <p:sldId id="266" r:id="rId38"/>
    <p:sldId id="329" r:id="rId39"/>
    <p:sldId id="289" r:id="rId40"/>
    <p:sldId id="290" r:id="rId41"/>
    <p:sldId id="351" r:id="rId42"/>
    <p:sldId id="369" r:id="rId43"/>
    <p:sldId id="368" r:id="rId44"/>
    <p:sldId id="371" r:id="rId45"/>
    <p:sldId id="372" r:id="rId46"/>
    <p:sldId id="352" r:id="rId47"/>
    <p:sldId id="331" r:id="rId48"/>
    <p:sldId id="381" r:id="rId4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544" autoAdjust="0"/>
    <p:restoredTop sz="94660"/>
  </p:normalViewPr>
  <p:slideViewPr>
    <p:cSldViewPr>
      <p:cViewPr varScale="1">
        <p:scale>
          <a:sx n="111" d="100"/>
          <a:sy n="111" d="100"/>
        </p:scale>
        <p:origin x="-2106" y="-78"/>
      </p:cViewPr>
      <p:guideLst>
        <p:guide orient="horz" pos="2160"/>
        <p:guide pos="2880"/>
      </p:guideLst>
    </p:cSldViewPr>
  </p:slideViewPr>
  <p:notesTextViewPr>
    <p:cViewPr>
      <p:scale>
        <a:sx n="100" d="100"/>
        <a:sy n="100" d="100"/>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6C0DCD-C1B1-4DE5-A2EA-A0D8AFA2EF15}" type="datetimeFigureOut">
              <a:rPr lang="nl-NL" smtClean="0"/>
              <a:pPr/>
              <a:t>25-5-2016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3DCE07-B462-4BF6-92E9-1DB1F7BFB7D6}" type="slidenum">
              <a:rPr lang="nl-NL" smtClean="0"/>
              <a:pPr/>
              <a:t>‹nr.›</a:t>
            </a:fld>
            <a:endParaRPr lang="nl-NL"/>
          </a:p>
        </p:txBody>
      </p:sp>
    </p:spTree>
    <p:extLst>
      <p:ext uri="{BB962C8B-B14F-4D97-AF65-F5344CB8AC3E}">
        <p14:creationId xmlns:p14="http://schemas.microsoft.com/office/powerpoint/2010/main" val="2681305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5603"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r>
              <a:rPr lang="en-GB"/>
              <a:t>Results of the first school year are presented for the kindergarten and first grade children at risk for reading problems cohort that started with the programme, respectively at a half year before first grade and at the beginning of formal reading instruction. </a:t>
            </a:r>
            <a:endParaRPr lang="nl-NL"/>
          </a:p>
        </p:txBody>
      </p:sp>
      <p:sp>
        <p:nvSpPr>
          <p:cNvPr id="25604"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9913B77-D370-49E1-A633-A6B6CDF60203}" type="slidenum">
              <a:rPr lang="nl-NL" smtClean="0"/>
              <a:pPr/>
              <a:t>1</a:t>
            </a:fld>
            <a:endParaRPr lang="nl-NL"/>
          </a:p>
        </p:txBody>
      </p:sp>
    </p:spTree>
    <p:extLst>
      <p:ext uri="{BB962C8B-B14F-4D97-AF65-F5344CB8AC3E}">
        <p14:creationId xmlns:p14="http://schemas.microsoft.com/office/powerpoint/2010/main" val="6743267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5603"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r>
              <a:rPr lang="en-GB"/>
              <a:t>Results of the first school year are presented for the kindergarten and first grade children at risk for reading problems cohort that started with the programme, respectively at a half year before first grade and at the beginning of formal reading instruction. </a:t>
            </a:r>
            <a:endParaRPr lang="nl-NL"/>
          </a:p>
        </p:txBody>
      </p:sp>
      <p:sp>
        <p:nvSpPr>
          <p:cNvPr id="25604"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9913B77-D370-49E1-A633-A6B6CDF60203}" type="slidenum">
              <a:rPr lang="nl-NL" smtClean="0"/>
              <a:pPr/>
              <a:t>3</a:t>
            </a:fld>
            <a:endParaRPr lang="nl-NL"/>
          </a:p>
        </p:txBody>
      </p:sp>
    </p:spTree>
    <p:extLst>
      <p:ext uri="{BB962C8B-B14F-4D97-AF65-F5344CB8AC3E}">
        <p14:creationId xmlns:p14="http://schemas.microsoft.com/office/powerpoint/2010/main" val="541196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5603"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r>
              <a:rPr lang="en-GB"/>
              <a:t>Results of the first school year are presented for the kindergarten and first grade children at risk for reading problems cohort that started with the programme, respectively at a half year before first grade and at the beginning of formal reading instruction. </a:t>
            </a:r>
            <a:endParaRPr lang="nl-NL"/>
          </a:p>
        </p:txBody>
      </p:sp>
      <p:sp>
        <p:nvSpPr>
          <p:cNvPr id="25604"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9913B77-D370-49E1-A633-A6B6CDF60203}" type="slidenum">
              <a:rPr lang="nl-NL" smtClean="0"/>
              <a:pPr/>
              <a:t>4</a:t>
            </a:fld>
            <a:endParaRPr lang="nl-NL"/>
          </a:p>
        </p:txBody>
      </p:sp>
    </p:spTree>
    <p:extLst>
      <p:ext uri="{BB962C8B-B14F-4D97-AF65-F5344CB8AC3E}">
        <p14:creationId xmlns:p14="http://schemas.microsoft.com/office/powerpoint/2010/main" val="19383076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5603"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r>
              <a:rPr lang="en-GB"/>
              <a:t>Results of the first school year are presented for the kindergarten and first grade children at risk for reading problems cohort that started with the programme, respectively at a half year before first grade and at the beginning of formal reading instruction. </a:t>
            </a:r>
            <a:endParaRPr lang="nl-NL"/>
          </a:p>
        </p:txBody>
      </p:sp>
      <p:sp>
        <p:nvSpPr>
          <p:cNvPr id="25604"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9913B77-D370-49E1-A633-A6B6CDF60203}" type="slidenum">
              <a:rPr lang="nl-NL" smtClean="0"/>
              <a:pPr/>
              <a:t>6</a:t>
            </a:fld>
            <a:endParaRPr lang="nl-NL"/>
          </a:p>
        </p:txBody>
      </p:sp>
    </p:spTree>
    <p:extLst>
      <p:ext uri="{BB962C8B-B14F-4D97-AF65-F5344CB8AC3E}">
        <p14:creationId xmlns:p14="http://schemas.microsoft.com/office/powerpoint/2010/main" val="39882519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5603"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r>
              <a:rPr lang="en-GB"/>
              <a:t>Results of the first school year are presented for the kindergarten and first grade children at risk for reading problems cohort that started with the programme, respectively at a half year before first grade and at the beginning of formal reading instruction. </a:t>
            </a:r>
            <a:endParaRPr lang="nl-NL"/>
          </a:p>
        </p:txBody>
      </p:sp>
      <p:sp>
        <p:nvSpPr>
          <p:cNvPr id="25604"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9913B77-D370-49E1-A633-A6B6CDF60203}" type="slidenum">
              <a:rPr lang="nl-NL" smtClean="0"/>
              <a:pPr/>
              <a:t>7</a:t>
            </a:fld>
            <a:endParaRPr lang="nl-NL"/>
          </a:p>
        </p:txBody>
      </p:sp>
    </p:spTree>
    <p:extLst>
      <p:ext uri="{BB962C8B-B14F-4D97-AF65-F5344CB8AC3E}">
        <p14:creationId xmlns:p14="http://schemas.microsoft.com/office/powerpoint/2010/main" val="23598099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5603"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r>
              <a:rPr lang="en-GB"/>
              <a:t>Results of the first school year are presented for the kindergarten and first grade children at risk for reading problems cohort that started with the programme, respectively at a half year before first grade and at the beginning of formal reading instruction. </a:t>
            </a:r>
            <a:endParaRPr lang="nl-NL"/>
          </a:p>
        </p:txBody>
      </p:sp>
      <p:sp>
        <p:nvSpPr>
          <p:cNvPr id="25604"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9913B77-D370-49E1-A633-A6B6CDF60203}" type="slidenum">
              <a:rPr lang="nl-NL" smtClean="0"/>
              <a:pPr/>
              <a:t>8</a:t>
            </a:fld>
            <a:endParaRPr lang="nl-NL"/>
          </a:p>
        </p:txBody>
      </p:sp>
    </p:spTree>
    <p:extLst>
      <p:ext uri="{BB962C8B-B14F-4D97-AF65-F5344CB8AC3E}">
        <p14:creationId xmlns:p14="http://schemas.microsoft.com/office/powerpoint/2010/main" val="3592239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5603"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r>
              <a:rPr lang="en-GB"/>
              <a:t>Results of the first school year are presented for the kindergarten and first grade children at risk for reading problems cohort that started with the programme, respectively at a half year before first grade and at the beginning of formal reading instruction. </a:t>
            </a:r>
            <a:endParaRPr lang="nl-NL"/>
          </a:p>
        </p:txBody>
      </p:sp>
      <p:sp>
        <p:nvSpPr>
          <p:cNvPr id="25604"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9913B77-D370-49E1-A633-A6B6CDF60203}" type="slidenum">
              <a:rPr lang="nl-NL" smtClean="0"/>
              <a:pPr/>
              <a:t>19</a:t>
            </a:fld>
            <a:endParaRPr lang="nl-NL"/>
          </a:p>
        </p:txBody>
      </p:sp>
    </p:spTree>
    <p:extLst>
      <p:ext uri="{BB962C8B-B14F-4D97-AF65-F5344CB8AC3E}">
        <p14:creationId xmlns:p14="http://schemas.microsoft.com/office/powerpoint/2010/main" val="12229283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5603"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r>
              <a:rPr lang="en-GB"/>
              <a:t>Results of the first school year are presented for the kindergarten and first grade children at risk for reading problems cohort that started with the programme, respectively at a half year before first grade and at the beginning of formal reading instruction. </a:t>
            </a:r>
            <a:endParaRPr lang="nl-NL"/>
          </a:p>
        </p:txBody>
      </p:sp>
      <p:sp>
        <p:nvSpPr>
          <p:cNvPr id="25604"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9913B77-D370-49E1-A633-A6B6CDF60203}" type="slidenum">
              <a:rPr lang="nl-NL" smtClean="0"/>
              <a:pPr/>
              <a:t>28</a:t>
            </a:fld>
            <a:endParaRPr lang="nl-NL"/>
          </a:p>
        </p:txBody>
      </p:sp>
    </p:spTree>
    <p:extLst>
      <p:ext uri="{BB962C8B-B14F-4D97-AF65-F5344CB8AC3E}">
        <p14:creationId xmlns:p14="http://schemas.microsoft.com/office/powerpoint/2010/main" val="13124329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5603"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r>
              <a:rPr lang="en-GB"/>
              <a:t>Results of the first school year are presented for the kindergarten and first grade children at risk for reading problems cohort that started with the programme, respectively at a half year before first grade and at the beginning of formal reading instruction. </a:t>
            </a:r>
            <a:endParaRPr lang="nl-NL"/>
          </a:p>
        </p:txBody>
      </p:sp>
      <p:sp>
        <p:nvSpPr>
          <p:cNvPr id="25604" name="Tijdelijke aanduiding voor dia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9913B77-D370-49E1-A633-A6B6CDF60203}" type="slidenum">
              <a:rPr lang="nl-NL" smtClean="0"/>
              <a:pPr/>
              <a:t>29</a:t>
            </a:fld>
            <a:endParaRPr lang="nl-NL"/>
          </a:p>
        </p:txBody>
      </p:sp>
    </p:spTree>
    <p:extLst>
      <p:ext uri="{BB962C8B-B14F-4D97-AF65-F5344CB8AC3E}">
        <p14:creationId xmlns:p14="http://schemas.microsoft.com/office/powerpoint/2010/main" val="38978904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het opmaakprofiel van de modelondertitel te bewerken</a:t>
            </a:r>
          </a:p>
        </p:txBody>
      </p:sp>
      <p:sp>
        <p:nvSpPr>
          <p:cNvPr id="4" name="Tijdelijke aanduiding voor datum 3"/>
          <p:cNvSpPr>
            <a:spLocks noGrp="1"/>
          </p:cNvSpPr>
          <p:nvPr>
            <p:ph type="dt" sz="half" idx="10"/>
          </p:nvPr>
        </p:nvSpPr>
        <p:spPr/>
        <p:txBody>
          <a:bodyPr/>
          <a:lstStyle/>
          <a:p>
            <a:fld id="{21F852CB-DB38-4DBB-84DA-11A8E877541F}" type="datetime1">
              <a:rPr lang="nl-NL" smtClean="0"/>
              <a:t>25-5-2016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89EBF1D-D60E-4940-8FA0-F919F241B697}"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31CA4BF-D157-4810-AD9C-CC67EA320448}" type="datetime1">
              <a:rPr lang="nl-NL" smtClean="0"/>
              <a:t>25-5-2016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89EBF1D-D60E-4940-8FA0-F919F241B697}"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7C5E4B18-33E7-488C-8452-08B8EA6194EF}" type="datetime1">
              <a:rPr lang="nl-NL" smtClean="0"/>
              <a:t>25-5-2016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89EBF1D-D60E-4940-8FA0-F919F241B697}"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0121708F-B2EE-45AC-B97E-4A1BFA6D6F38}" type="datetime1">
              <a:rPr lang="nl-NL" smtClean="0"/>
              <a:t>25-5-2016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89EBF1D-D60E-4940-8FA0-F919F241B697}"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102A18AE-B788-4DB8-9AB2-4CE4A60B4E67}" type="datetime1">
              <a:rPr lang="nl-NL" smtClean="0"/>
              <a:t>25-5-2016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89EBF1D-D60E-4940-8FA0-F919F241B697}"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E022FF72-5A59-4D4B-B8B6-12EB3782252A}" type="datetime1">
              <a:rPr lang="nl-NL" smtClean="0"/>
              <a:t>25-5-2016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89EBF1D-D60E-4940-8FA0-F919F241B697}"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08E4C21F-03FA-4AFD-900D-87007E084B6A}" type="datetime1">
              <a:rPr lang="nl-NL" smtClean="0"/>
              <a:t>25-5-2016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789EBF1D-D60E-4940-8FA0-F919F241B697}"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248442C2-A3BE-4F89-B969-601BA8E8F364}" type="datetime1">
              <a:rPr lang="nl-NL" smtClean="0"/>
              <a:t>25-5-2016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789EBF1D-D60E-4940-8FA0-F919F241B697}"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53B7C00A-5FAC-4796-93F8-397ED859DA64}" type="datetime1">
              <a:rPr lang="nl-NL" smtClean="0"/>
              <a:t>25-5-2016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789EBF1D-D60E-4940-8FA0-F919F241B697}"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31B619DB-8346-4B77-A202-3FA925F018E0}" type="datetime1">
              <a:rPr lang="nl-NL" smtClean="0"/>
              <a:t>25-5-2016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89EBF1D-D60E-4940-8FA0-F919F241B697}"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88C6DEC3-B07A-4901-B3C1-EB6FB1304097}" type="datetime1">
              <a:rPr lang="nl-NL" smtClean="0"/>
              <a:t>25-5-2016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89EBF1D-D60E-4940-8FA0-F919F241B697}"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8DCC92-3F37-4B97-94A5-C4427A5272CB}" type="datetime1">
              <a:rPr lang="nl-NL" smtClean="0"/>
              <a:t>25-5-2016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9EBF1D-D60E-4940-8FA0-F919F241B697}"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subTitle" idx="1"/>
          </p:nvPr>
        </p:nvSpPr>
        <p:spPr>
          <a:xfrm>
            <a:off x="395536" y="3356992"/>
            <a:ext cx="8358187" cy="3190875"/>
          </a:xfrm>
        </p:spPr>
        <p:txBody>
          <a:bodyPr/>
          <a:lstStyle/>
          <a:p>
            <a:pPr marL="609600" indent="-609600">
              <a:spcBef>
                <a:spcPct val="0"/>
              </a:spcBef>
              <a:buClrTx/>
              <a:buSzTx/>
              <a:buFontTx/>
              <a:buNone/>
            </a:pPr>
            <a:endParaRPr lang="nl-NL" sz="2400" dirty="0"/>
          </a:p>
          <a:p>
            <a:pPr marL="609600" indent="-609600">
              <a:spcBef>
                <a:spcPct val="0"/>
              </a:spcBef>
              <a:buClrTx/>
              <a:buSzTx/>
            </a:pPr>
            <a:r>
              <a:rPr lang="nl-NL" sz="2400" dirty="0" err="1"/>
              <a:t>Aryan</a:t>
            </a:r>
            <a:r>
              <a:rPr lang="nl-NL" sz="2400" dirty="0"/>
              <a:t> van der </a:t>
            </a:r>
            <a:r>
              <a:rPr lang="nl-NL" sz="2400" dirty="0" err="1"/>
              <a:t>Leij</a:t>
            </a:r>
            <a:endParaRPr lang="nl-NL" sz="2400" dirty="0"/>
          </a:p>
          <a:p>
            <a:pPr marL="609600" indent="-609600">
              <a:spcBef>
                <a:spcPct val="0"/>
              </a:spcBef>
              <a:buClrTx/>
              <a:buSzTx/>
            </a:pPr>
            <a:r>
              <a:rPr lang="nl-NL" sz="2400" dirty="0" smtClean="0"/>
              <a:t>2016</a:t>
            </a:r>
          </a:p>
          <a:p>
            <a:pPr marL="609600" indent="-609600">
              <a:spcBef>
                <a:spcPct val="0"/>
              </a:spcBef>
              <a:buClrTx/>
              <a:buSzTx/>
            </a:pPr>
            <a:r>
              <a:rPr lang="nl-NL" sz="2400" dirty="0" smtClean="0"/>
              <a:t>(licht bewerkt door José Bruining 25-05-2016)</a:t>
            </a:r>
            <a:endParaRPr lang="nl-NL" sz="2400" dirty="0"/>
          </a:p>
          <a:p>
            <a:pPr marL="609600" indent="-609600">
              <a:spcBef>
                <a:spcPct val="0"/>
              </a:spcBef>
              <a:buClrTx/>
              <a:buSzTx/>
              <a:buFontTx/>
              <a:buNone/>
            </a:pPr>
            <a:endParaRPr lang="nl-NL" sz="2400" dirty="0"/>
          </a:p>
          <a:p>
            <a:pPr marL="609600" indent="-609600">
              <a:spcBef>
                <a:spcPct val="0"/>
              </a:spcBef>
              <a:buClrTx/>
              <a:buSzTx/>
              <a:buFontTx/>
              <a:buNone/>
            </a:pPr>
            <a:endParaRPr lang="nl-NL" sz="2400" dirty="0"/>
          </a:p>
        </p:txBody>
      </p:sp>
      <p:sp>
        <p:nvSpPr>
          <p:cNvPr id="12291" name="Rectangle 4"/>
          <p:cNvSpPr>
            <a:spLocks noGrp="1" noChangeArrowheads="1"/>
          </p:cNvSpPr>
          <p:nvPr>
            <p:ph type="ctrTitle"/>
          </p:nvPr>
        </p:nvSpPr>
        <p:spPr>
          <a:xfrm>
            <a:off x="684213" y="1628775"/>
            <a:ext cx="7776219" cy="1600200"/>
          </a:xfrm>
        </p:spPr>
        <p:txBody>
          <a:bodyPr>
            <a:normAutofit fontScale="90000"/>
          </a:bodyPr>
          <a:lstStyle/>
          <a:p>
            <a:pPr>
              <a:defRPr/>
            </a:pPr>
            <a:r>
              <a:rPr lang="nl-NL" sz="2800" dirty="0"/>
              <a:t>Leesproblemen en dyslexie bestrijden </a:t>
            </a:r>
            <a:br>
              <a:rPr lang="nl-NL" sz="2800" dirty="0"/>
            </a:br>
            <a:r>
              <a:rPr lang="nl-NL" sz="2800" dirty="0"/>
              <a:t>met middelen uit de 21</a:t>
            </a:r>
            <a:r>
              <a:rPr lang="nl-NL" sz="2800" baseline="30000" dirty="0"/>
              <a:t>ste</a:t>
            </a:r>
            <a:r>
              <a:rPr lang="nl-NL" sz="2800" dirty="0"/>
              <a:t> eeuw</a:t>
            </a:r>
            <a:br>
              <a:rPr lang="nl-NL" sz="2800" dirty="0"/>
            </a:br>
            <a:r>
              <a:rPr lang="nl-NL" sz="2800" dirty="0">
                <a:solidFill>
                  <a:srgbClr val="FF0000"/>
                </a:solidFill>
              </a:rPr>
              <a:t/>
            </a:r>
            <a:br>
              <a:rPr lang="nl-NL" sz="2800" dirty="0">
                <a:solidFill>
                  <a:srgbClr val="FF0000"/>
                </a:solidFill>
              </a:rPr>
            </a:br>
            <a:endParaRPr lang="en-US" sz="2800" dirty="0">
              <a:solidFill>
                <a:srgbClr val="FF0000"/>
              </a:solidFill>
            </a:endParaRPr>
          </a:p>
        </p:txBody>
      </p:sp>
      <p:pic>
        <p:nvPicPr>
          <p:cNvPr id="12292" name="Picture 5" descr="Logo"/>
          <p:cNvPicPr>
            <a:picLocks noChangeAspect="1" noChangeArrowheads="1"/>
          </p:cNvPicPr>
          <p:nvPr/>
        </p:nvPicPr>
        <p:blipFill>
          <a:blip r:embed="rId3" cstate="print"/>
          <a:srcRect/>
          <a:stretch>
            <a:fillRect/>
          </a:stretch>
        </p:blipFill>
        <p:spPr bwMode="auto">
          <a:xfrm>
            <a:off x="4283968" y="332656"/>
            <a:ext cx="611188" cy="661988"/>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 presentatie</a:t>
            </a:r>
            <a:endParaRPr lang="nl-NL" dirty="0"/>
          </a:p>
        </p:txBody>
      </p:sp>
      <p:sp>
        <p:nvSpPr>
          <p:cNvPr id="3" name="Tijdelijke aanduiding voor inhoud 2"/>
          <p:cNvSpPr>
            <a:spLocks noGrp="1"/>
          </p:cNvSpPr>
          <p:nvPr>
            <p:ph idx="1"/>
          </p:nvPr>
        </p:nvSpPr>
        <p:spPr/>
        <p:txBody>
          <a:bodyPr/>
          <a:lstStyle/>
          <a:p>
            <a:pPr marL="0" indent="0">
              <a:buNone/>
            </a:pPr>
            <a:r>
              <a:rPr lang="nl-NL" strike="sngStrike" dirty="0" smtClean="0"/>
              <a:t>1. Enkele feiten</a:t>
            </a:r>
          </a:p>
          <a:p>
            <a:pPr marL="0" indent="0">
              <a:buNone/>
            </a:pPr>
            <a:r>
              <a:rPr lang="nl-NL" strike="sngStrike" dirty="0" smtClean="0"/>
              <a:t>2. Risicofactoren</a:t>
            </a:r>
          </a:p>
          <a:p>
            <a:pPr marL="0" indent="0">
              <a:buNone/>
            </a:pPr>
            <a:r>
              <a:rPr lang="nl-NL" dirty="0" smtClean="0"/>
              <a:t>3. Opbouw onderwijs: jaarklassensysteem</a:t>
            </a:r>
          </a:p>
          <a:p>
            <a:pPr marL="0" indent="0">
              <a:buNone/>
            </a:pPr>
            <a:r>
              <a:rPr lang="nl-NL" dirty="0" smtClean="0"/>
              <a:t>4. Continuüm van zorg</a:t>
            </a:r>
          </a:p>
          <a:p>
            <a:pPr marL="0" indent="0">
              <a:buNone/>
            </a:pPr>
            <a:r>
              <a:rPr lang="nl-NL" dirty="0" smtClean="0"/>
              <a:t>5. Preventieve aanpak</a:t>
            </a:r>
          </a:p>
          <a:p>
            <a:pPr marL="0" indent="0">
              <a:buNone/>
            </a:pPr>
            <a:r>
              <a:rPr lang="nl-NL" dirty="0" smtClean="0"/>
              <a:t>6. Digitale oefenprogramma’s</a:t>
            </a:r>
            <a:endParaRPr lang="nl-NL" dirty="0"/>
          </a:p>
        </p:txBody>
      </p:sp>
      <p:sp>
        <p:nvSpPr>
          <p:cNvPr id="4" name="Tijdelijke aanduiding voor dianummer 3"/>
          <p:cNvSpPr>
            <a:spLocks noGrp="1"/>
          </p:cNvSpPr>
          <p:nvPr>
            <p:ph type="sldNum" sz="quarter" idx="12"/>
          </p:nvPr>
        </p:nvSpPr>
        <p:spPr/>
        <p:txBody>
          <a:bodyPr/>
          <a:lstStyle/>
          <a:p>
            <a:fld id="{789EBF1D-D60E-4940-8FA0-F919F241B697}" type="slidenum">
              <a:rPr lang="nl-NL" smtClean="0"/>
              <a:pPr/>
              <a:t>10</a:t>
            </a:fld>
            <a:endParaRPr lang="nl-NL"/>
          </a:p>
        </p:txBody>
      </p:sp>
    </p:spTree>
    <p:extLst>
      <p:ext uri="{BB962C8B-B14F-4D97-AF65-F5344CB8AC3E}">
        <p14:creationId xmlns:p14="http://schemas.microsoft.com/office/powerpoint/2010/main" val="4021331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p:cNvSpPr txBox="1"/>
          <p:nvPr/>
        </p:nvSpPr>
        <p:spPr>
          <a:xfrm>
            <a:off x="467544" y="332656"/>
            <a:ext cx="7992888" cy="5909310"/>
          </a:xfrm>
          <a:prstGeom prst="rect">
            <a:avLst/>
          </a:prstGeom>
          <a:noFill/>
        </p:spPr>
        <p:txBody>
          <a:bodyPr wrap="square" rtlCol="0">
            <a:spAutoFit/>
          </a:bodyPr>
          <a:lstStyle/>
          <a:p>
            <a:r>
              <a:rPr lang="nl-NL" b="1" dirty="0">
                <a:solidFill>
                  <a:srgbClr val="FF0000"/>
                </a:solidFill>
              </a:rPr>
              <a:t>Ad II. Welke verschillen zijn er in pedagogisch-didactische behoeften?</a:t>
            </a:r>
          </a:p>
          <a:p>
            <a:endParaRPr lang="nl-NL" dirty="0"/>
          </a:p>
          <a:p>
            <a:r>
              <a:rPr lang="nl-NL" dirty="0" smtClean="0"/>
              <a:t>1. Aantal </a:t>
            </a:r>
            <a:r>
              <a:rPr lang="nl-NL" dirty="0"/>
              <a:t>keer herhaald oefenen om koppeling tussen tekens en klanken te leren</a:t>
            </a:r>
          </a:p>
          <a:p>
            <a:r>
              <a:rPr lang="nl-NL" dirty="0"/>
              <a:t>(letters, tweetekenklanken, clusters, woorden)</a:t>
            </a:r>
          </a:p>
          <a:p>
            <a:r>
              <a:rPr lang="nl-NL" dirty="0"/>
              <a:t>	</a:t>
            </a:r>
            <a:r>
              <a:rPr lang="nl-NL" dirty="0" smtClean="0"/>
              <a:t>- varieert </a:t>
            </a:r>
            <a:r>
              <a:rPr lang="nl-NL" dirty="0"/>
              <a:t>tussen een </a:t>
            </a:r>
            <a:r>
              <a:rPr lang="nl-NL" dirty="0" smtClean="0"/>
              <a:t>keer (‘</a:t>
            </a:r>
            <a:r>
              <a:rPr lang="nl-NL" dirty="0"/>
              <a:t>het waait de leerling aan’)</a:t>
            </a:r>
          </a:p>
          <a:p>
            <a:r>
              <a:rPr lang="nl-NL" dirty="0"/>
              <a:t>	</a:t>
            </a:r>
            <a:r>
              <a:rPr lang="nl-NL" dirty="0" smtClean="0"/>
              <a:t>- en </a:t>
            </a:r>
            <a:r>
              <a:rPr lang="nl-NL" dirty="0"/>
              <a:t>tien of meer </a:t>
            </a:r>
            <a:r>
              <a:rPr lang="nl-NL" dirty="0" smtClean="0"/>
              <a:t>keer (‘</a:t>
            </a:r>
            <a:r>
              <a:rPr lang="nl-NL" dirty="0"/>
              <a:t>de leerling moet blijven inprenten’)</a:t>
            </a:r>
          </a:p>
          <a:p>
            <a:endParaRPr lang="nl-NL" dirty="0"/>
          </a:p>
          <a:p>
            <a:r>
              <a:rPr lang="nl-NL" dirty="0" smtClean="0"/>
              <a:t>2. Afhankelijkheid </a:t>
            </a:r>
            <a:r>
              <a:rPr lang="nl-NL" dirty="0"/>
              <a:t>van directe feedback door tutor of programma</a:t>
            </a:r>
          </a:p>
          <a:p>
            <a:r>
              <a:rPr lang="nl-NL" dirty="0"/>
              <a:t>	</a:t>
            </a:r>
            <a:r>
              <a:rPr lang="nl-NL" dirty="0" smtClean="0"/>
              <a:t>- varieert </a:t>
            </a:r>
            <a:r>
              <a:rPr lang="nl-NL" dirty="0"/>
              <a:t>van nauwelijks of niet nodig </a:t>
            </a:r>
            <a:r>
              <a:rPr lang="nl-NL" dirty="0" smtClean="0"/>
              <a:t>hebben </a:t>
            </a:r>
          </a:p>
          <a:p>
            <a:r>
              <a:rPr lang="nl-NL" dirty="0"/>
              <a:t>	</a:t>
            </a:r>
            <a:r>
              <a:rPr lang="nl-NL" dirty="0" smtClean="0"/>
              <a:t>(</a:t>
            </a:r>
            <a:r>
              <a:rPr lang="nl-NL" dirty="0"/>
              <a:t>leerling leert min of meer zichzelf lezen) </a:t>
            </a:r>
          </a:p>
          <a:p>
            <a:r>
              <a:rPr lang="nl-NL" dirty="0"/>
              <a:t>	</a:t>
            </a:r>
            <a:r>
              <a:rPr lang="nl-NL" dirty="0" smtClean="0"/>
              <a:t>- tot </a:t>
            </a:r>
            <a:r>
              <a:rPr lang="nl-NL" dirty="0"/>
              <a:t>heel hard en elke keer direct nodig hebben</a:t>
            </a:r>
          </a:p>
          <a:p>
            <a:r>
              <a:rPr lang="nl-NL" dirty="0"/>
              <a:t>	</a:t>
            </a:r>
            <a:r>
              <a:rPr lang="nl-NL" dirty="0" smtClean="0"/>
              <a:t>(</a:t>
            </a:r>
            <a:r>
              <a:rPr lang="nl-NL" dirty="0"/>
              <a:t>leerling leert alleen dankzij intensieve instructie 	</a:t>
            </a:r>
            <a:r>
              <a:rPr lang="nl-NL" dirty="0" smtClean="0"/>
              <a:t>en </a:t>
            </a:r>
            <a:r>
              <a:rPr lang="nl-NL" dirty="0"/>
              <a:t>begeleiding lezen)</a:t>
            </a:r>
          </a:p>
          <a:p>
            <a:endParaRPr lang="nl-NL" dirty="0"/>
          </a:p>
          <a:p>
            <a:r>
              <a:rPr lang="nl-NL" dirty="0" smtClean="0"/>
              <a:t>3. Hoeveelheid tijd om leerstof te beheersen </a:t>
            </a:r>
          </a:p>
          <a:p>
            <a:r>
              <a:rPr lang="nl-NL" dirty="0" smtClean="0"/>
              <a:t>	- varieert van een tijdseenheid tot meer dan zes keer zoveel</a:t>
            </a:r>
          </a:p>
          <a:p>
            <a:r>
              <a:rPr lang="nl-NL" dirty="0" smtClean="0"/>
              <a:t>	(wat de een in totaal een uur over kost, kost de 				ander zes uur of meer)</a:t>
            </a:r>
          </a:p>
          <a:p>
            <a:endParaRPr lang="nl-NL" dirty="0" smtClean="0"/>
          </a:p>
          <a:p>
            <a:r>
              <a:rPr lang="nl-NL" dirty="0" smtClean="0"/>
              <a:t>4. Behoefte aan ondersteuning van het zelfvertrouwen</a:t>
            </a:r>
          </a:p>
          <a:p>
            <a:r>
              <a:rPr lang="nl-NL" dirty="0" smtClean="0"/>
              <a:t>	varieert (dus) van nauwelijks tot groot</a:t>
            </a:r>
          </a:p>
          <a:p>
            <a:endParaRPr lang="nl-NL" dirty="0"/>
          </a:p>
        </p:txBody>
      </p:sp>
    </p:spTree>
    <p:extLst>
      <p:ext uri="{BB962C8B-B14F-4D97-AF65-F5344CB8AC3E}">
        <p14:creationId xmlns:p14="http://schemas.microsoft.com/office/powerpoint/2010/main" val="3402440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endParaRPr lang="nl-NL"/>
          </a:p>
        </p:txBody>
      </p:sp>
      <p:sp>
        <p:nvSpPr>
          <p:cNvPr id="3" name="Ondertitel 2"/>
          <p:cNvSpPr>
            <a:spLocks noGrp="1"/>
          </p:cNvSpPr>
          <p:nvPr>
            <p:ph type="subTitle" idx="1"/>
          </p:nvPr>
        </p:nvSpPr>
        <p:spPr/>
        <p:txBody>
          <a:bodyPr/>
          <a:lstStyle/>
          <a:p>
            <a:endParaRPr lang="nl-NL"/>
          </a:p>
        </p:txBody>
      </p:sp>
      <p:sp>
        <p:nvSpPr>
          <p:cNvPr id="11" name="Tekstvak 10"/>
          <p:cNvSpPr txBox="1"/>
          <p:nvPr/>
        </p:nvSpPr>
        <p:spPr>
          <a:xfrm>
            <a:off x="467544" y="188640"/>
            <a:ext cx="7992888" cy="307777"/>
          </a:xfrm>
          <a:prstGeom prst="rect">
            <a:avLst/>
          </a:prstGeom>
          <a:noFill/>
        </p:spPr>
        <p:txBody>
          <a:bodyPr wrap="square" rtlCol="0">
            <a:spAutoFit/>
          </a:bodyPr>
          <a:lstStyle/>
          <a:p>
            <a:r>
              <a:rPr lang="nl-NL" sz="1400" b="1" dirty="0"/>
              <a:t>XX</a:t>
            </a:r>
            <a:endParaRPr lang="nl-NL" sz="1400" dirty="0"/>
          </a:p>
        </p:txBody>
      </p:sp>
      <p:pic>
        <p:nvPicPr>
          <p:cNvPr id="25602" name="Picture 2" descr="C:\Users\dvdleij1\Pictures\2016-02-29\007.tif"/>
          <p:cNvPicPr>
            <a:picLocks noChangeAspect="1" noChangeArrowheads="1"/>
          </p:cNvPicPr>
          <p:nvPr/>
        </p:nvPicPr>
        <p:blipFill>
          <a:blip r:embed="rId2" cstate="print"/>
          <a:srcRect/>
          <a:stretch>
            <a:fillRect/>
          </a:stretch>
        </p:blipFill>
        <p:spPr bwMode="auto">
          <a:xfrm>
            <a:off x="248811" y="0"/>
            <a:ext cx="8209390" cy="6511396"/>
          </a:xfrm>
          <a:prstGeom prst="rect">
            <a:avLst/>
          </a:prstGeom>
          <a:noFill/>
        </p:spPr>
      </p:pic>
      <p:sp>
        <p:nvSpPr>
          <p:cNvPr id="6" name="Tekstvak 5"/>
          <p:cNvSpPr txBox="1"/>
          <p:nvPr/>
        </p:nvSpPr>
        <p:spPr>
          <a:xfrm>
            <a:off x="107503" y="188640"/>
            <a:ext cx="6768753" cy="369332"/>
          </a:xfrm>
          <a:prstGeom prst="rect">
            <a:avLst/>
          </a:prstGeom>
          <a:noFill/>
        </p:spPr>
        <p:txBody>
          <a:bodyPr wrap="square" rtlCol="0">
            <a:spAutoFit/>
          </a:bodyPr>
          <a:lstStyle/>
          <a:p>
            <a:r>
              <a:rPr lang="nl-NL" b="1" dirty="0">
                <a:solidFill>
                  <a:srgbClr val="FF0000"/>
                </a:solidFill>
              </a:rPr>
              <a:t>Ad III. Welke verschillen zijn er in leesontwikkeling?</a:t>
            </a:r>
          </a:p>
        </p:txBody>
      </p:sp>
      <p:sp>
        <p:nvSpPr>
          <p:cNvPr id="5" name="Lijnbijschrift 2 4"/>
          <p:cNvSpPr/>
          <p:nvPr/>
        </p:nvSpPr>
        <p:spPr>
          <a:xfrm>
            <a:off x="6857783" y="4072403"/>
            <a:ext cx="2027526" cy="474770"/>
          </a:xfrm>
          <a:prstGeom prst="borderCallout2">
            <a:avLst>
              <a:gd name="adj1" fmla="val 18750"/>
              <a:gd name="adj2" fmla="val -8333"/>
              <a:gd name="adj3" fmla="val 18750"/>
              <a:gd name="adj4" fmla="val -16667"/>
              <a:gd name="adj5" fmla="val 20651"/>
              <a:gd name="adj6" fmla="val -553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E: laagste 10 %</a:t>
            </a:r>
          </a:p>
        </p:txBody>
      </p:sp>
      <p:sp>
        <p:nvSpPr>
          <p:cNvPr id="9" name="Lijnbijschrift 2 8"/>
          <p:cNvSpPr/>
          <p:nvPr/>
        </p:nvSpPr>
        <p:spPr>
          <a:xfrm>
            <a:off x="6857783" y="2728354"/>
            <a:ext cx="1990580" cy="474770"/>
          </a:xfrm>
          <a:prstGeom prst="borderCallout2">
            <a:avLst>
              <a:gd name="adj1" fmla="val 18750"/>
              <a:gd name="adj2" fmla="val -8333"/>
              <a:gd name="adj3" fmla="val 18750"/>
              <a:gd name="adj4" fmla="val -16667"/>
              <a:gd name="adj5" fmla="val 20651"/>
              <a:gd name="adj6" fmla="val -553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D: laagste 11-25 %</a:t>
            </a:r>
          </a:p>
        </p:txBody>
      </p:sp>
      <p:sp>
        <p:nvSpPr>
          <p:cNvPr id="10" name="Lijnbijschrift 2 9"/>
          <p:cNvSpPr/>
          <p:nvPr/>
        </p:nvSpPr>
        <p:spPr>
          <a:xfrm>
            <a:off x="6876256" y="1617800"/>
            <a:ext cx="1990580" cy="401216"/>
          </a:xfrm>
          <a:prstGeom prst="borderCallout2">
            <a:avLst>
              <a:gd name="adj1" fmla="val 18750"/>
              <a:gd name="adj2" fmla="val -8333"/>
              <a:gd name="adj3" fmla="val 18750"/>
              <a:gd name="adj4" fmla="val -16667"/>
              <a:gd name="adj5" fmla="val 20651"/>
              <a:gd name="adj6" fmla="val -553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C: 26-50 %</a:t>
            </a:r>
          </a:p>
        </p:txBody>
      </p:sp>
      <p:sp>
        <p:nvSpPr>
          <p:cNvPr id="4" name="Tekstvak 3"/>
          <p:cNvSpPr txBox="1"/>
          <p:nvPr/>
        </p:nvSpPr>
        <p:spPr>
          <a:xfrm>
            <a:off x="2483768" y="6102591"/>
            <a:ext cx="5684313" cy="646331"/>
          </a:xfrm>
          <a:prstGeom prst="rect">
            <a:avLst/>
          </a:prstGeom>
          <a:solidFill>
            <a:schemeClr val="bg1"/>
          </a:solidFill>
        </p:spPr>
        <p:txBody>
          <a:bodyPr wrap="none" rtlCol="0">
            <a:spAutoFit/>
          </a:bodyPr>
          <a:lstStyle/>
          <a:p>
            <a:r>
              <a:rPr lang="nl-NL" dirty="0"/>
              <a:t>(overgenomen uit Van der Leij (2016), </a:t>
            </a:r>
            <a:r>
              <a:rPr lang="nl-NL" i="1" dirty="0"/>
              <a:t>Dit is dyslexie</a:t>
            </a:r>
            <a:r>
              <a:rPr lang="nl-NL" dirty="0"/>
              <a:t>, p. 55)</a:t>
            </a:r>
          </a:p>
          <a:p>
            <a:endParaRPr lang="nl-NL" dirty="0"/>
          </a:p>
        </p:txBody>
      </p:sp>
    </p:spTree>
    <p:extLst>
      <p:ext uri="{BB962C8B-B14F-4D97-AF65-F5344CB8AC3E}">
        <p14:creationId xmlns:p14="http://schemas.microsoft.com/office/powerpoint/2010/main" val="38691965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kstvak 10"/>
          <p:cNvSpPr txBox="1"/>
          <p:nvPr/>
        </p:nvSpPr>
        <p:spPr>
          <a:xfrm>
            <a:off x="323528" y="476672"/>
            <a:ext cx="7992888" cy="4524315"/>
          </a:xfrm>
          <a:prstGeom prst="rect">
            <a:avLst/>
          </a:prstGeom>
          <a:noFill/>
        </p:spPr>
        <p:txBody>
          <a:bodyPr wrap="square" rtlCol="0">
            <a:spAutoFit/>
          </a:bodyPr>
          <a:lstStyle/>
          <a:p>
            <a:r>
              <a:rPr lang="nl-NL" b="1" dirty="0">
                <a:solidFill>
                  <a:srgbClr val="FF0000"/>
                </a:solidFill>
              </a:rPr>
              <a:t>Lukt convergente differentiatie in het leerstofjaarklassensysteem?</a:t>
            </a:r>
          </a:p>
          <a:p>
            <a:endParaRPr lang="nl-NL" b="1" dirty="0">
              <a:solidFill>
                <a:srgbClr val="FF0000"/>
              </a:solidFill>
            </a:endParaRPr>
          </a:p>
          <a:p>
            <a:r>
              <a:rPr lang="nl-NL" i="1" dirty="0"/>
              <a:t>Hoe ging dat vroeger?</a:t>
            </a:r>
          </a:p>
          <a:p>
            <a:endParaRPr lang="nl-NL" dirty="0"/>
          </a:p>
          <a:p>
            <a:r>
              <a:rPr lang="nl-NL" dirty="0"/>
              <a:t>1) Verlengde kleuterschool (KO – GLO): 	ongeveer 10 % van de leerlingen bleef jaar 				langer</a:t>
            </a:r>
          </a:p>
          <a:p>
            <a:endParaRPr lang="nl-NL" dirty="0"/>
          </a:p>
          <a:p>
            <a:r>
              <a:rPr lang="nl-NL" dirty="0"/>
              <a:t>2) Zittenblijven klas 1 …. 6:		in klas 1 en 6 bleef zo’n 10 % zitten, klas 2-5 				wat minder (bij elkaar dus heel veel)</a:t>
            </a:r>
          </a:p>
          <a:p>
            <a:endParaRPr lang="nl-NL" dirty="0"/>
          </a:p>
          <a:p>
            <a:r>
              <a:rPr lang="nl-NL" dirty="0"/>
              <a:t>3) Verwijzing van naar Buitengewoon Lager Onderwijs (BLO), later MLK en LOM geheten:				bij elkaar steeds meer tot 1991 WSNS kwam 				(Weer Samen Naar School)</a:t>
            </a:r>
          </a:p>
          <a:p>
            <a:endParaRPr lang="nl-NL" dirty="0"/>
          </a:p>
          <a:p>
            <a:r>
              <a:rPr lang="nl-NL" dirty="0"/>
              <a:t>1), 2), 3) zijn vormen van externe differentiatie: buiten de oorspronkelijke groep of school plaatsen omdat convergente differentiatie in de klas niet lukt. </a:t>
            </a:r>
          </a:p>
        </p:txBody>
      </p:sp>
      <p:sp>
        <p:nvSpPr>
          <p:cNvPr id="3" name="Tekstvak 2"/>
          <p:cNvSpPr txBox="1"/>
          <p:nvPr/>
        </p:nvSpPr>
        <p:spPr>
          <a:xfrm>
            <a:off x="323528" y="5000987"/>
            <a:ext cx="7992888" cy="1754326"/>
          </a:xfrm>
          <a:prstGeom prst="rect">
            <a:avLst/>
          </a:prstGeom>
          <a:noFill/>
        </p:spPr>
        <p:txBody>
          <a:bodyPr wrap="square" rtlCol="0">
            <a:spAutoFit/>
          </a:bodyPr>
          <a:lstStyle/>
          <a:p>
            <a:r>
              <a:rPr lang="nl-NL" b="1" dirty="0">
                <a:solidFill>
                  <a:srgbClr val="FF0000"/>
                </a:solidFill>
              </a:rPr>
              <a:t>Maar toen waren er veel grotere klassen (</a:t>
            </a:r>
            <a:r>
              <a:rPr lang="nl-NL" b="1" u="sng" dirty="0">
                <a:solidFill>
                  <a:srgbClr val="FF0000"/>
                </a:solidFill>
              </a:rPr>
              <a:t>+ </a:t>
            </a:r>
            <a:r>
              <a:rPr lang="nl-NL" b="1" dirty="0">
                <a:solidFill>
                  <a:srgbClr val="FF0000"/>
                </a:solidFill>
              </a:rPr>
              <a:t>40 in 1970)</a:t>
            </a:r>
          </a:p>
          <a:p>
            <a:r>
              <a:rPr lang="nl-NL" b="1" dirty="0">
                <a:solidFill>
                  <a:srgbClr val="FF0000"/>
                </a:solidFill>
              </a:rPr>
              <a:t>En een kortere leerplicht</a:t>
            </a:r>
          </a:p>
          <a:p>
            <a:r>
              <a:rPr lang="nl-NL" dirty="0"/>
              <a:t>Met 12 van school (tot 1969) of met 15 van school (1969-1975)</a:t>
            </a:r>
          </a:p>
          <a:p>
            <a:r>
              <a:rPr lang="nl-NL" dirty="0"/>
              <a:t>Veel meer werk voor ongeschoolden (haven, naar zee, veenkolonies, landarbeid, …)</a:t>
            </a:r>
          </a:p>
          <a:p>
            <a:r>
              <a:rPr lang="nl-NL" dirty="0"/>
              <a:t>Zelfs zoveel dat er in 1964 (Turkije) en 1969 (Marokko) gastarbeiders voor gehaald werden.</a:t>
            </a:r>
          </a:p>
        </p:txBody>
      </p:sp>
    </p:spTree>
    <p:extLst>
      <p:ext uri="{BB962C8B-B14F-4D97-AF65-F5344CB8AC3E}">
        <p14:creationId xmlns:p14="http://schemas.microsoft.com/office/powerpoint/2010/main" val="1311728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kstvak 10"/>
          <p:cNvSpPr txBox="1"/>
          <p:nvPr/>
        </p:nvSpPr>
        <p:spPr>
          <a:xfrm>
            <a:off x="323528" y="476672"/>
            <a:ext cx="7992888" cy="3693319"/>
          </a:xfrm>
          <a:prstGeom prst="rect">
            <a:avLst/>
          </a:prstGeom>
          <a:noFill/>
        </p:spPr>
        <p:txBody>
          <a:bodyPr wrap="square" rtlCol="0">
            <a:spAutoFit/>
          </a:bodyPr>
          <a:lstStyle/>
          <a:p>
            <a:r>
              <a:rPr lang="nl-NL" b="1" dirty="0">
                <a:solidFill>
                  <a:srgbClr val="FF0000"/>
                </a:solidFill>
              </a:rPr>
              <a:t>Lukt convergente differentiatie in het leerstofjaarklassensysteem?</a:t>
            </a:r>
          </a:p>
          <a:p>
            <a:endParaRPr lang="nl-NL" b="1" dirty="0">
              <a:solidFill>
                <a:srgbClr val="FF0000"/>
              </a:solidFill>
            </a:endParaRPr>
          </a:p>
          <a:p>
            <a:r>
              <a:rPr lang="nl-NL" i="1" dirty="0"/>
              <a:t>Hoe gaat dat tegenwoordig?</a:t>
            </a:r>
          </a:p>
          <a:p>
            <a:endParaRPr lang="nl-NL" i="1" dirty="0"/>
          </a:p>
          <a:p>
            <a:r>
              <a:rPr lang="nl-NL" dirty="0"/>
              <a:t>1) Nog een jaartje kleuteren (</a:t>
            </a:r>
            <a:r>
              <a:rPr lang="nl-NL" dirty="0" err="1"/>
              <a:t>BaO</a:t>
            </a:r>
            <a:r>
              <a:rPr lang="nl-NL" dirty="0"/>
              <a:t>)	nog steeds 10 % (!) (</a:t>
            </a:r>
            <a:r>
              <a:rPr lang="nl-NL" dirty="0" err="1"/>
              <a:t>Roeleveld</a:t>
            </a:r>
            <a:r>
              <a:rPr lang="nl-NL" dirty="0"/>
              <a:t> e.a., 2007)</a:t>
            </a:r>
          </a:p>
          <a:p>
            <a:endParaRPr lang="nl-NL" dirty="0"/>
          </a:p>
          <a:p>
            <a:r>
              <a:rPr lang="nl-NL" dirty="0"/>
              <a:t>2) Zittenblijven groep 3 … 8		bij elkaar 22 % (incl. </a:t>
            </a:r>
            <a:r>
              <a:rPr lang="nl-NL" dirty="0" err="1"/>
              <a:t>doorkleuteren</a:t>
            </a:r>
            <a:r>
              <a:rPr lang="nl-NL" dirty="0"/>
              <a:t>) (PISA, 				2009)</a:t>
            </a:r>
          </a:p>
          <a:p>
            <a:endParaRPr lang="nl-NL" dirty="0"/>
          </a:p>
          <a:p>
            <a:r>
              <a:rPr lang="nl-NL" dirty="0"/>
              <a:t>3) Verwijzing naar Speciaal </a:t>
            </a:r>
            <a:r>
              <a:rPr lang="nl-NL" dirty="0" err="1"/>
              <a:t>BaO</a:t>
            </a:r>
            <a:r>
              <a:rPr lang="nl-NL" dirty="0"/>
              <a:t>	nog steeds 10-12 % (2014)*						</a:t>
            </a:r>
            <a:endParaRPr lang="nl-NL" sz="1400" dirty="0"/>
          </a:p>
          <a:p>
            <a:r>
              <a:rPr lang="nl-NL" dirty="0"/>
              <a:t>1), 2), 3) Externe differentiatie nog immer sterk: oplossingen buiten de oorspronkelijke groep of school, ondanks veel kleinere klassen (</a:t>
            </a:r>
            <a:r>
              <a:rPr lang="nl-NL" u="sng" dirty="0"/>
              <a:t>+</a:t>
            </a:r>
            <a:r>
              <a:rPr lang="nl-NL" dirty="0"/>
              <a:t> 26 leerlingen)</a:t>
            </a:r>
          </a:p>
        </p:txBody>
      </p:sp>
      <p:sp>
        <p:nvSpPr>
          <p:cNvPr id="3" name="Tekstvak 2"/>
          <p:cNvSpPr txBox="1"/>
          <p:nvPr/>
        </p:nvSpPr>
        <p:spPr>
          <a:xfrm>
            <a:off x="323528" y="4446990"/>
            <a:ext cx="7992888" cy="923330"/>
          </a:xfrm>
          <a:prstGeom prst="rect">
            <a:avLst/>
          </a:prstGeom>
          <a:noFill/>
        </p:spPr>
        <p:txBody>
          <a:bodyPr wrap="square" rtlCol="0">
            <a:spAutoFit/>
          </a:bodyPr>
          <a:lstStyle/>
          <a:p>
            <a:r>
              <a:rPr lang="nl-NL" b="1" dirty="0">
                <a:solidFill>
                  <a:srgbClr val="FF0000"/>
                </a:solidFill>
              </a:rPr>
              <a:t>En: langere leerplicht</a:t>
            </a:r>
            <a:endParaRPr lang="nl-NL" dirty="0"/>
          </a:p>
          <a:p>
            <a:r>
              <a:rPr lang="nl-NL" dirty="0"/>
              <a:t>Met 18 van school</a:t>
            </a:r>
          </a:p>
          <a:p>
            <a:r>
              <a:rPr lang="nl-NL" dirty="0"/>
              <a:t>Vrijwel geen ongeletterd werk meer</a:t>
            </a:r>
          </a:p>
        </p:txBody>
      </p:sp>
      <p:sp>
        <p:nvSpPr>
          <p:cNvPr id="2" name="Tekstvak 1"/>
          <p:cNvSpPr txBox="1"/>
          <p:nvPr/>
        </p:nvSpPr>
        <p:spPr>
          <a:xfrm>
            <a:off x="323528" y="6093296"/>
            <a:ext cx="8823954" cy="369332"/>
          </a:xfrm>
          <a:prstGeom prst="rect">
            <a:avLst/>
          </a:prstGeom>
          <a:noFill/>
        </p:spPr>
        <p:txBody>
          <a:bodyPr wrap="none" rtlCol="0">
            <a:spAutoFit/>
          </a:bodyPr>
          <a:lstStyle/>
          <a:p>
            <a:r>
              <a:rPr lang="nl-NL" dirty="0"/>
              <a:t>* onderwijsincijfers.nl/kengetallen/</a:t>
            </a:r>
            <a:r>
              <a:rPr lang="nl-NL" dirty="0" err="1"/>
              <a:t>primaironderwijs</a:t>
            </a:r>
            <a:r>
              <a:rPr lang="nl-NL" dirty="0"/>
              <a:t>/</a:t>
            </a:r>
            <a:r>
              <a:rPr lang="nl-NL" dirty="0" err="1"/>
              <a:t>deelnemerspo</a:t>
            </a:r>
            <a:r>
              <a:rPr lang="nl-NL" dirty="0"/>
              <a:t>/verwijzingen-naar-</a:t>
            </a:r>
            <a:r>
              <a:rPr lang="nl-NL" dirty="0" err="1"/>
              <a:t>sbao</a:t>
            </a:r>
            <a:endParaRPr lang="nl-NL" dirty="0"/>
          </a:p>
        </p:txBody>
      </p:sp>
    </p:spTree>
    <p:extLst>
      <p:ext uri="{BB962C8B-B14F-4D97-AF65-F5344CB8AC3E}">
        <p14:creationId xmlns:p14="http://schemas.microsoft.com/office/powerpoint/2010/main" val="3924655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kstvak 10"/>
          <p:cNvSpPr txBox="1"/>
          <p:nvPr/>
        </p:nvSpPr>
        <p:spPr>
          <a:xfrm>
            <a:off x="301774" y="476672"/>
            <a:ext cx="7992888" cy="1200329"/>
          </a:xfrm>
          <a:prstGeom prst="rect">
            <a:avLst/>
          </a:prstGeom>
          <a:noFill/>
        </p:spPr>
        <p:txBody>
          <a:bodyPr wrap="square" rtlCol="0">
            <a:spAutoFit/>
          </a:bodyPr>
          <a:lstStyle/>
          <a:p>
            <a:r>
              <a:rPr lang="nl-NL" b="1" dirty="0">
                <a:solidFill>
                  <a:srgbClr val="FF0000"/>
                </a:solidFill>
              </a:rPr>
              <a:t>Lukt convergente differentiatie in het leerstofjaarklassensysteem?</a:t>
            </a:r>
          </a:p>
          <a:p>
            <a:endParaRPr lang="nl-NL" b="1" dirty="0">
              <a:solidFill>
                <a:srgbClr val="FF0000"/>
              </a:solidFill>
            </a:endParaRPr>
          </a:p>
          <a:p>
            <a:r>
              <a:rPr lang="nl-NL" b="1" dirty="0">
                <a:solidFill>
                  <a:srgbClr val="FF0000"/>
                </a:solidFill>
              </a:rPr>
              <a:t>Conclusie (1)</a:t>
            </a:r>
          </a:p>
          <a:p>
            <a:endParaRPr lang="nl-NL" b="1" dirty="0">
              <a:solidFill>
                <a:srgbClr val="FF0000"/>
              </a:solidFill>
            </a:endParaRPr>
          </a:p>
        </p:txBody>
      </p:sp>
      <p:sp>
        <p:nvSpPr>
          <p:cNvPr id="4" name="Tekstvak 3"/>
          <p:cNvSpPr txBox="1"/>
          <p:nvPr/>
        </p:nvSpPr>
        <p:spPr>
          <a:xfrm>
            <a:off x="283874" y="1646525"/>
            <a:ext cx="7992888" cy="2308324"/>
          </a:xfrm>
          <a:prstGeom prst="rect">
            <a:avLst/>
          </a:prstGeom>
          <a:noFill/>
        </p:spPr>
        <p:txBody>
          <a:bodyPr wrap="square" rtlCol="0">
            <a:spAutoFit/>
          </a:bodyPr>
          <a:lstStyle/>
          <a:p>
            <a:r>
              <a:rPr lang="nl-NL" b="1" dirty="0">
                <a:solidFill>
                  <a:srgbClr val="FF0000"/>
                </a:solidFill>
              </a:rPr>
              <a:t>Vanaf 1969 zijn er kleinere klassen en een langere leerplicht gekomen, maar verder is er niet veel veranderd in het leerstofjaarklassensysteem:</a:t>
            </a:r>
          </a:p>
          <a:p>
            <a:pPr marL="285750" indent="-285750">
              <a:buFontTx/>
              <a:buChar char="-"/>
            </a:pPr>
            <a:r>
              <a:rPr lang="nl-NL" dirty="0"/>
              <a:t>veel externe differentiatie achteraf (zittenblijven, verwijzing speciaal onderwijs, doorverwijzing naar lagere vormen van voortgezet onderwijs)</a:t>
            </a:r>
          </a:p>
          <a:p>
            <a:pPr marL="285750" indent="-285750">
              <a:buFontTx/>
              <a:buChar char="-"/>
            </a:pPr>
            <a:r>
              <a:rPr lang="nl-NL" dirty="0"/>
              <a:t>dus eerst falen, dan actie</a:t>
            </a:r>
          </a:p>
          <a:p>
            <a:pPr marL="285750" indent="-285750">
              <a:buFontTx/>
              <a:buChar char="-"/>
            </a:pPr>
            <a:r>
              <a:rPr lang="nl-NL" dirty="0"/>
              <a:t>nog steeds veel laaggeletterdheid en toenemende dyslexie</a:t>
            </a:r>
          </a:p>
          <a:p>
            <a:pPr marL="285750" indent="-285750">
              <a:buFontTx/>
              <a:buChar char="-"/>
            </a:pPr>
            <a:endParaRPr lang="nl-NL" dirty="0"/>
          </a:p>
          <a:p>
            <a:r>
              <a:rPr lang="nl-NL" dirty="0"/>
              <a:t>Het </a:t>
            </a:r>
            <a:r>
              <a:rPr lang="nl-NL" b="1" dirty="0"/>
              <a:t>lukt het dus nog steeds niet</a:t>
            </a:r>
          </a:p>
        </p:txBody>
      </p:sp>
    </p:spTree>
    <p:extLst>
      <p:ext uri="{BB962C8B-B14F-4D97-AF65-F5344CB8AC3E}">
        <p14:creationId xmlns:p14="http://schemas.microsoft.com/office/powerpoint/2010/main" val="3618111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kstvak 10"/>
          <p:cNvSpPr txBox="1"/>
          <p:nvPr/>
        </p:nvSpPr>
        <p:spPr>
          <a:xfrm>
            <a:off x="467544" y="476672"/>
            <a:ext cx="7992888" cy="2862322"/>
          </a:xfrm>
          <a:prstGeom prst="rect">
            <a:avLst/>
          </a:prstGeom>
          <a:noFill/>
        </p:spPr>
        <p:txBody>
          <a:bodyPr wrap="square" rtlCol="0">
            <a:spAutoFit/>
          </a:bodyPr>
          <a:lstStyle/>
          <a:p>
            <a:r>
              <a:rPr lang="nl-NL" b="1" dirty="0">
                <a:solidFill>
                  <a:srgbClr val="FF0000"/>
                </a:solidFill>
              </a:rPr>
              <a:t>Waarom lukt convergente differentiatie niet in het leerstofjaarklassensysteem?</a:t>
            </a:r>
          </a:p>
          <a:p>
            <a:endParaRPr lang="nl-NL" b="1" dirty="0">
              <a:solidFill>
                <a:srgbClr val="FF0000"/>
              </a:solidFill>
            </a:endParaRPr>
          </a:p>
          <a:p>
            <a:r>
              <a:rPr lang="nl-NL" b="1" dirty="0">
                <a:solidFill>
                  <a:srgbClr val="FF0000"/>
                </a:solidFill>
              </a:rPr>
              <a:t>Grote verschillen tussen en binnen scholen</a:t>
            </a:r>
          </a:p>
          <a:p>
            <a:endParaRPr lang="nl-NL" dirty="0"/>
          </a:p>
          <a:p>
            <a:r>
              <a:rPr lang="nl-NL" dirty="0"/>
              <a:t>niet de achter­grond van de leerlingen – opleidingsniveau van de ouders, etnische achtergrond, thuistaal – maar de </a:t>
            </a:r>
            <a:r>
              <a:rPr lang="nl-NL" i="1" dirty="0"/>
              <a:t>kwaliteit van lesgeven door de leerkracht </a:t>
            </a:r>
            <a:r>
              <a:rPr lang="nl-NL" dirty="0"/>
              <a:t>in de groep geeft de doorslag (Inspectie, 2007) </a:t>
            </a:r>
          </a:p>
          <a:p>
            <a:endParaRPr lang="nl-NL" dirty="0"/>
          </a:p>
          <a:p>
            <a:r>
              <a:rPr lang="nl-NL" dirty="0"/>
              <a:t>30 % van de leerlingen leert in groep 3 niet goed lezen (</a:t>
            </a:r>
            <a:r>
              <a:rPr lang="nl-NL" dirty="0" err="1"/>
              <a:t>Vernooy</a:t>
            </a:r>
            <a:r>
              <a:rPr lang="nl-NL" dirty="0"/>
              <a:t>, 2016)</a:t>
            </a:r>
          </a:p>
          <a:p>
            <a:endParaRPr lang="nl-NL" dirty="0"/>
          </a:p>
        </p:txBody>
      </p:sp>
    </p:spTree>
    <p:extLst>
      <p:ext uri="{BB962C8B-B14F-4D97-AF65-F5344CB8AC3E}">
        <p14:creationId xmlns:p14="http://schemas.microsoft.com/office/powerpoint/2010/main" val="6454838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 presentatie</a:t>
            </a:r>
            <a:endParaRPr lang="nl-NL" dirty="0"/>
          </a:p>
        </p:txBody>
      </p:sp>
      <p:sp>
        <p:nvSpPr>
          <p:cNvPr id="3" name="Tijdelijke aanduiding voor inhoud 2"/>
          <p:cNvSpPr>
            <a:spLocks noGrp="1"/>
          </p:cNvSpPr>
          <p:nvPr>
            <p:ph idx="1"/>
          </p:nvPr>
        </p:nvSpPr>
        <p:spPr/>
        <p:txBody>
          <a:bodyPr/>
          <a:lstStyle/>
          <a:p>
            <a:pPr marL="0" indent="0">
              <a:buNone/>
            </a:pPr>
            <a:r>
              <a:rPr lang="nl-NL" strike="sngStrike" dirty="0" smtClean="0"/>
              <a:t>1. Enkele feiten</a:t>
            </a:r>
          </a:p>
          <a:p>
            <a:pPr marL="0" indent="0">
              <a:buNone/>
            </a:pPr>
            <a:r>
              <a:rPr lang="nl-NL" strike="sngStrike" dirty="0" smtClean="0"/>
              <a:t>2. Risicofactoren</a:t>
            </a:r>
          </a:p>
          <a:p>
            <a:pPr marL="0" indent="0">
              <a:buNone/>
            </a:pPr>
            <a:r>
              <a:rPr lang="nl-NL" strike="sngStrike" dirty="0" smtClean="0"/>
              <a:t>3. Opbouw onderwijs: jaarklassensysteem</a:t>
            </a:r>
          </a:p>
          <a:p>
            <a:pPr marL="0" indent="0">
              <a:buNone/>
            </a:pPr>
            <a:r>
              <a:rPr lang="nl-NL" dirty="0" smtClean="0"/>
              <a:t>4. Continuüm van zorg</a:t>
            </a:r>
          </a:p>
          <a:p>
            <a:pPr marL="0" indent="0">
              <a:buNone/>
            </a:pPr>
            <a:r>
              <a:rPr lang="nl-NL" dirty="0" smtClean="0"/>
              <a:t>5. Preventieve aanpak</a:t>
            </a:r>
          </a:p>
          <a:p>
            <a:pPr marL="0" indent="0">
              <a:buNone/>
            </a:pPr>
            <a:r>
              <a:rPr lang="nl-NL" dirty="0" smtClean="0"/>
              <a:t>6. Digitale oefenprogramma’s</a:t>
            </a:r>
            <a:endParaRPr lang="nl-NL" dirty="0"/>
          </a:p>
        </p:txBody>
      </p:sp>
      <p:sp>
        <p:nvSpPr>
          <p:cNvPr id="4" name="Tijdelijke aanduiding voor dianummer 3"/>
          <p:cNvSpPr>
            <a:spLocks noGrp="1"/>
          </p:cNvSpPr>
          <p:nvPr>
            <p:ph type="sldNum" sz="quarter" idx="12"/>
          </p:nvPr>
        </p:nvSpPr>
        <p:spPr/>
        <p:txBody>
          <a:bodyPr/>
          <a:lstStyle/>
          <a:p>
            <a:fld id="{789EBF1D-D60E-4940-8FA0-F919F241B697}" type="slidenum">
              <a:rPr lang="nl-NL" smtClean="0"/>
              <a:pPr/>
              <a:t>17</a:t>
            </a:fld>
            <a:endParaRPr lang="nl-NL"/>
          </a:p>
        </p:txBody>
      </p:sp>
    </p:spTree>
    <p:extLst>
      <p:ext uri="{BB962C8B-B14F-4D97-AF65-F5344CB8AC3E}">
        <p14:creationId xmlns:p14="http://schemas.microsoft.com/office/powerpoint/2010/main" val="6990784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txBox="1">
            <a:spLocks noChangeArrowheads="1"/>
          </p:cNvSpPr>
          <p:nvPr/>
        </p:nvSpPr>
        <p:spPr bwMode="auto">
          <a:xfrm>
            <a:off x="611560" y="1484784"/>
            <a:ext cx="8066088"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47675" indent="-447675" algn="l" rtl="0" eaLnBrk="0" fontAlgn="base" hangingPunct="0">
              <a:spcBef>
                <a:spcPct val="20000"/>
              </a:spcBef>
              <a:spcAft>
                <a:spcPct val="0"/>
              </a:spcAft>
              <a:buClr>
                <a:schemeClr val="accent1"/>
              </a:buClr>
              <a:buSzPct val="70000"/>
              <a:buFont typeface="Wingdings" pitchFamily="2" charset="2"/>
              <a:buChar char="n"/>
              <a:defRPr sz="3200">
                <a:solidFill>
                  <a:schemeClr val="tx1"/>
                </a:solidFill>
                <a:latin typeface="+mn-lt"/>
                <a:ea typeface="+mn-ea"/>
                <a:cs typeface="+mn-cs"/>
              </a:defRPr>
            </a:lvl1pPr>
            <a:lvl2pPr marL="889000" indent="-439738" algn="l" rtl="0" eaLnBrk="0" fontAlgn="base" hangingPunct="0">
              <a:spcBef>
                <a:spcPct val="20000"/>
              </a:spcBef>
              <a:spcAft>
                <a:spcPct val="0"/>
              </a:spcAft>
              <a:buClr>
                <a:schemeClr val="hlink"/>
              </a:buClr>
              <a:buSzPct val="65000"/>
              <a:buFont typeface="Wingdings" pitchFamily="2" charset="2"/>
              <a:buChar char="¡"/>
              <a:defRPr sz="2800">
                <a:solidFill>
                  <a:schemeClr val="tx1"/>
                </a:solidFill>
                <a:latin typeface="+mn-lt"/>
              </a:defRPr>
            </a:lvl2pPr>
            <a:lvl3pPr marL="1293813" indent="-403225" algn="l" rtl="0" eaLnBrk="0" fontAlgn="base" hangingPunct="0">
              <a:spcBef>
                <a:spcPct val="20000"/>
              </a:spcBef>
              <a:spcAft>
                <a:spcPct val="0"/>
              </a:spcAft>
              <a:buClr>
                <a:schemeClr val="accent1"/>
              </a:buClr>
              <a:buSzPct val="70000"/>
              <a:buFont typeface="Wingdings" pitchFamily="2" charset="2"/>
              <a:buChar char="n"/>
              <a:defRPr sz="2400">
                <a:solidFill>
                  <a:schemeClr val="tx1"/>
                </a:solidFill>
                <a:latin typeface="+mn-lt"/>
              </a:defRPr>
            </a:lvl3pPr>
            <a:lvl4pPr marL="1681163" indent="-385763" algn="l" rtl="0" eaLnBrk="0" fontAlgn="base" hangingPunct="0">
              <a:spcBef>
                <a:spcPct val="20000"/>
              </a:spcBef>
              <a:spcAft>
                <a:spcPct val="0"/>
              </a:spcAft>
              <a:buClr>
                <a:schemeClr val="hlink"/>
              </a:buClr>
              <a:buSzPct val="75000"/>
              <a:buFont typeface="Wingdings" pitchFamily="2" charset="2"/>
              <a:buChar char="¡"/>
              <a:defRPr sz="2000">
                <a:solidFill>
                  <a:schemeClr val="tx1"/>
                </a:solidFill>
                <a:latin typeface="+mn-lt"/>
              </a:defRPr>
            </a:lvl4pPr>
            <a:lvl5pPr marL="2070100" indent="-387350" algn="l" rtl="0" eaLnBrk="0" fontAlgn="base" hangingPunct="0">
              <a:spcBef>
                <a:spcPct val="20000"/>
              </a:spcBef>
              <a:spcAft>
                <a:spcPct val="0"/>
              </a:spcAft>
              <a:buClr>
                <a:schemeClr val="accent1"/>
              </a:buClr>
              <a:buSzPct val="70000"/>
              <a:buFont typeface="Wingdings" pitchFamily="2" charset="2"/>
              <a:buChar char="n"/>
              <a:defRPr sz="2000">
                <a:solidFill>
                  <a:schemeClr val="tx1"/>
                </a:solidFill>
                <a:latin typeface="+mn-lt"/>
              </a:defRPr>
            </a:lvl5pPr>
            <a:lvl6pPr marL="25273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6pPr>
            <a:lvl7pPr marL="29845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7pPr>
            <a:lvl8pPr marL="34417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8pPr>
            <a:lvl9pPr marL="38989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9pPr>
          </a:lstStyle>
          <a:p>
            <a:r>
              <a:rPr lang="nl-BE" dirty="0"/>
              <a:t>Niveau 1: reguliere instructie en oefening binnen de klas</a:t>
            </a:r>
            <a:endParaRPr lang="nl-NL" dirty="0"/>
          </a:p>
          <a:p>
            <a:r>
              <a:rPr lang="nl-BE" dirty="0"/>
              <a:t>Niveau 2: hulp binnen de klas aan de zwakste lezers</a:t>
            </a:r>
            <a:endParaRPr lang="nl-NL" dirty="0"/>
          </a:p>
          <a:p>
            <a:r>
              <a:rPr lang="nl-BE" dirty="0"/>
              <a:t>Niveau 3: hulp buiten de klas aan leerlingen die onvoldoende profiteren</a:t>
            </a:r>
            <a:endParaRPr lang="nl-NL" dirty="0"/>
          </a:p>
          <a:p>
            <a:r>
              <a:rPr lang="nl-NL" dirty="0"/>
              <a:t>Niveau 4: hulp of maatregelen binnen of buiten de school voor leerlingen met een dyslexieverklaring</a:t>
            </a:r>
          </a:p>
          <a:p>
            <a:pPr marL="0" indent="0">
              <a:buNone/>
            </a:pPr>
            <a:r>
              <a:rPr lang="nl-NL" dirty="0"/>
              <a:t>Niveau 1-2: interne, niveau 3-4 externe </a:t>
            </a:r>
            <a:r>
              <a:rPr lang="nl-NL" dirty="0" err="1"/>
              <a:t>diff</a:t>
            </a:r>
            <a:r>
              <a:rPr lang="nl-NL" dirty="0"/>
              <a:t>.</a:t>
            </a:r>
          </a:p>
          <a:p>
            <a:pPr lvl="1" defTabSz="217488"/>
            <a:endParaRPr lang="en-GB" sz="1600" dirty="0"/>
          </a:p>
          <a:p>
            <a:pPr lvl="2" defTabSz="217488"/>
            <a:endParaRPr lang="en-GB" sz="2400" dirty="0"/>
          </a:p>
          <a:p>
            <a:pPr lvl="1" defTabSz="217488"/>
            <a:endParaRPr lang="en-GB" sz="2400" dirty="0"/>
          </a:p>
          <a:p>
            <a:pPr marL="449263" lvl="1" indent="0" defTabSz="217488">
              <a:buNone/>
            </a:pPr>
            <a:endParaRPr lang="en-GB" sz="2400" dirty="0"/>
          </a:p>
          <a:p>
            <a:pPr marL="449263" lvl="1" indent="0" defTabSz="217488">
              <a:buNone/>
            </a:pPr>
            <a:endParaRPr lang="en-GB" sz="2400" dirty="0"/>
          </a:p>
        </p:txBody>
      </p:sp>
      <p:sp>
        <p:nvSpPr>
          <p:cNvPr id="8" name="Rectangle 2"/>
          <p:cNvSpPr txBox="1">
            <a:spLocks noChangeArrowheads="1"/>
          </p:cNvSpPr>
          <p:nvPr/>
        </p:nvSpPr>
        <p:spPr>
          <a:xfrm>
            <a:off x="842828" y="476672"/>
            <a:ext cx="8229600" cy="11430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GB" sz="4000" b="0" i="0" u="none" strike="noStrike" kern="1200" cap="none" spc="0" normalizeH="0" baseline="0" noProof="0" dirty="0" err="1" smtClean="0">
                <a:ln>
                  <a:noFill/>
                </a:ln>
                <a:solidFill>
                  <a:schemeClr val="tx1"/>
                </a:solidFill>
                <a:effectLst/>
                <a:uLnTx/>
                <a:uFillTx/>
                <a:latin typeface="+mj-lt"/>
                <a:ea typeface="+mj-ea"/>
                <a:cs typeface="+mj-cs"/>
              </a:rPr>
              <a:t>Continuüm</a:t>
            </a:r>
            <a:r>
              <a:rPr kumimoji="0" lang="en-GB" sz="4000" b="0" i="0" u="none" strike="noStrike" kern="1200" cap="none" spc="0" normalizeH="0" baseline="0" noProof="0" dirty="0" smtClean="0">
                <a:ln>
                  <a:noFill/>
                </a:ln>
                <a:solidFill>
                  <a:schemeClr val="tx1"/>
                </a:solidFill>
                <a:effectLst/>
                <a:uLnTx/>
                <a:uFillTx/>
                <a:latin typeface="+mj-lt"/>
                <a:ea typeface="+mj-ea"/>
                <a:cs typeface="+mj-cs"/>
              </a:rPr>
              <a:t> </a:t>
            </a:r>
            <a:r>
              <a:rPr kumimoji="0" lang="en-GB" sz="4000" b="0" i="0" u="none" strike="noStrike" kern="1200" cap="none" spc="0" normalizeH="0" baseline="0" noProof="0" dirty="0">
                <a:ln>
                  <a:noFill/>
                </a:ln>
                <a:solidFill>
                  <a:schemeClr val="tx1"/>
                </a:solidFill>
                <a:effectLst/>
                <a:uLnTx/>
                <a:uFillTx/>
                <a:latin typeface="+mj-lt"/>
                <a:ea typeface="+mj-ea"/>
                <a:cs typeface="+mj-cs"/>
              </a:rPr>
              <a:t>van </a:t>
            </a:r>
            <a:r>
              <a:rPr kumimoji="0" lang="en-GB" sz="4000" b="0" i="0" u="none" strike="noStrike" kern="1200" cap="none" spc="0" normalizeH="0" baseline="0" noProof="0" dirty="0" err="1">
                <a:ln>
                  <a:noFill/>
                </a:ln>
                <a:solidFill>
                  <a:schemeClr val="tx1"/>
                </a:solidFill>
                <a:effectLst/>
                <a:uLnTx/>
                <a:uFillTx/>
                <a:latin typeface="+mj-lt"/>
                <a:ea typeface="+mj-ea"/>
                <a:cs typeface="+mj-cs"/>
              </a:rPr>
              <a:t>zorg</a:t>
            </a:r>
            <a:endParaRPr kumimoji="0" lang="en-US" sz="40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Afgeronde rechthoek 5"/>
          <p:cNvSpPr/>
          <p:nvPr/>
        </p:nvSpPr>
        <p:spPr bwMode="auto">
          <a:xfrm>
            <a:off x="842828" y="1619672"/>
            <a:ext cx="7272808" cy="936104"/>
          </a:xfrm>
          <a:prstGeom prst="roundRect">
            <a:avLst/>
          </a:prstGeom>
          <a:noFill/>
          <a:ln w="762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l-NL" sz="1800" b="0" i="0" u="none" strike="noStrike" cap="none" normalizeH="0" baseline="0">
              <a:ln>
                <a:noFill/>
              </a:ln>
              <a:solidFill>
                <a:schemeClr val="tx1"/>
              </a:solidFill>
              <a:effectLst/>
              <a:latin typeface="Arial" charset="0"/>
            </a:endParaRPr>
          </a:p>
        </p:txBody>
      </p:sp>
      <p:sp>
        <p:nvSpPr>
          <p:cNvPr id="5" name="Afgeronde rechthoek 4"/>
          <p:cNvSpPr/>
          <p:nvPr/>
        </p:nvSpPr>
        <p:spPr bwMode="auto">
          <a:xfrm>
            <a:off x="842828" y="2644295"/>
            <a:ext cx="7272808" cy="936104"/>
          </a:xfrm>
          <a:prstGeom prst="roundRect">
            <a:avLst/>
          </a:prstGeom>
          <a:noFill/>
          <a:ln w="762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l-NL" sz="1800" b="0" i="0" u="none" strike="noStrike" cap="none" normalizeH="0" baseline="0">
              <a:ln>
                <a:noFill/>
              </a:ln>
              <a:solidFill>
                <a:schemeClr val="tx1"/>
              </a:solidFill>
              <a:effectLst/>
              <a:latin typeface="Arial" charset="0"/>
            </a:endParaRPr>
          </a:p>
        </p:txBody>
      </p:sp>
      <p:sp>
        <p:nvSpPr>
          <p:cNvPr id="2" name="Tijdelijke aanduiding voor dianummer 1"/>
          <p:cNvSpPr>
            <a:spLocks noGrp="1"/>
          </p:cNvSpPr>
          <p:nvPr>
            <p:ph type="sldNum" sz="quarter" idx="12"/>
          </p:nvPr>
        </p:nvSpPr>
        <p:spPr/>
        <p:txBody>
          <a:bodyPr/>
          <a:lstStyle/>
          <a:p>
            <a:fld id="{789EBF1D-D60E-4940-8FA0-F919F241B697}" type="slidenum">
              <a:rPr lang="nl-NL" smtClean="0"/>
              <a:pPr/>
              <a:t>18</a:t>
            </a:fld>
            <a:endParaRPr lang="nl-NL"/>
          </a:p>
        </p:txBody>
      </p:sp>
    </p:spTree>
    <p:extLst>
      <p:ext uri="{BB962C8B-B14F-4D97-AF65-F5344CB8AC3E}">
        <p14:creationId xmlns:p14="http://schemas.microsoft.com/office/powerpoint/2010/main" val="3372693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animBg="1"/>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hoek 2"/>
          <p:cNvSpPr/>
          <p:nvPr/>
        </p:nvSpPr>
        <p:spPr>
          <a:xfrm>
            <a:off x="971600" y="548680"/>
            <a:ext cx="3672408" cy="25202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t>presentatie en uitleg door de leraar</a:t>
            </a:r>
          </a:p>
          <a:p>
            <a:pPr>
              <a:buFontTx/>
              <a:buChar char="-"/>
            </a:pPr>
            <a:r>
              <a:rPr lang="nl-NL" dirty="0"/>
              <a:t> laten zien/voordoen</a:t>
            </a:r>
          </a:p>
          <a:p>
            <a:pPr>
              <a:buFontTx/>
              <a:buChar char="-"/>
            </a:pPr>
            <a:r>
              <a:rPr lang="nl-NL" dirty="0"/>
              <a:t> ‘</a:t>
            </a:r>
            <a:r>
              <a:rPr lang="nl-NL" dirty="0" err="1"/>
              <a:t>modelling</a:t>
            </a:r>
            <a:r>
              <a:rPr lang="nl-NL" dirty="0"/>
              <a:t>’</a:t>
            </a:r>
          </a:p>
          <a:p>
            <a:pPr>
              <a:buFontTx/>
              <a:buChar char="-"/>
            </a:pPr>
            <a:r>
              <a:rPr lang="nl-NL" dirty="0"/>
              <a:t> samendoen/oefenen</a:t>
            </a:r>
          </a:p>
        </p:txBody>
      </p:sp>
      <p:sp>
        <p:nvSpPr>
          <p:cNvPr id="4" name="Rechthoek 3"/>
          <p:cNvSpPr/>
          <p:nvPr/>
        </p:nvSpPr>
        <p:spPr>
          <a:xfrm>
            <a:off x="2807804" y="2420888"/>
            <a:ext cx="3456384" cy="25202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t>Individuele begeleide oefening</a:t>
            </a:r>
          </a:p>
          <a:p>
            <a:pPr>
              <a:buFontTx/>
              <a:buChar char="-"/>
            </a:pPr>
            <a:r>
              <a:rPr lang="nl-NL" dirty="0"/>
              <a:t> nogmaals uitleg</a:t>
            </a:r>
          </a:p>
          <a:p>
            <a:pPr>
              <a:buFontTx/>
              <a:buChar char="-"/>
            </a:pPr>
            <a:r>
              <a:rPr lang="nl-NL" dirty="0"/>
              <a:t> begeleid oefenen met hetgeen geleerd is</a:t>
            </a:r>
          </a:p>
          <a:p>
            <a:pPr>
              <a:buFontTx/>
              <a:buChar char="-"/>
            </a:pPr>
            <a:r>
              <a:rPr lang="nl-NL" dirty="0"/>
              <a:t> directe feedback</a:t>
            </a:r>
          </a:p>
        </p:txBody>
      </p:sp>
      <p:sp>
        <p:nvSpPr>
          <p:cNvPr id="5" name="Rechthoek 4"/>
          <p:cNvSpPr/>
          <p:nvPr/>
        </p:nvSpPr>
        <p:spPr>
          <a:xfrm>
            <a:off x="4644008" y="3933056"/>
            <a:ext cx="3528392" cy="25202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t>zelfstandige oefening</a:t>
            </a:r>
          </a:p>
          <a:p>
            <a:pPr>
              <a:buFontTx/>
              <a:buChar char="-"/>
            </a:pPr>
            <a:r>
              <a:rPr lang="nl-NL" dirty="0"/>
              <a:t> integreren van nieuwe kennis met aanwezige kennis</a:t>
            </a:r>
          </a:p>
          <a:p>
            <a:pPr>
              <a:buFontTx/>
              <a:buChar char="-"/>
            </a:pPr>
            <a:r>
              <a:rPr lang="nl-NL" dirty="0"/>
              <a:t> herhalen </a:t>
            </a:r>
          </a:p>
          <a:p>
            <a:pPr>
              <a:buFontTx/>
              <a:buChar char="-"/>
            </a:pPr>
            <a:r>
              <a:rPr lang="nl-NL" dirty="0"/>
              <a:t> toewerken naar automatisering</a:t>
            </a:r>
          </a:p>
        </p:txBody>
      </p:sp>
      <p:sp>
        <p:nvSpPr>
          <p:cNvPr id="6" name="Tekstvak 5"/>
          <p:cNvSpPr txBox="1"/>
          <p:nvPr/>
        </p:nvSpPr>
        <p:spPr>
          <a:xfrm>
            <a:off x="5292080" y="548680"/>
            <a:ext cx="2880320" cy="369332"/>
          </a:xfrm>
          <a:prstGeom prst="rect">
            <a:avLst/>
          </a:prstGeom>
          <a:noFill/>
        </p:spPr>
        <p:txBody>
          <a:bodyPr wrap="square" rtlCol="0">
            <a:spAutoFit/>
          </a:bodyPr>
          <a:lstStyle/>
          <a:p>
            <a:r>
              <a:rPr lang="nl-NL" dirty="0"/>
              <a:t>Model van directe instructie</a:t>
            </a:r>
          </a:p>
        </p:txBody>
      </p:sp>
      <p:sp>
        <p:nvSpPr>
          <p:cNvPr id="2" name="Toelichting met afgeronde rechthoek 1"/>
          <p:cNvSpPr/>
          <p:nvPr/>
        </p:nvSpPr>
        <p:spPr>
          <a:xfrm>
            <a:off x="251520" y="3775584"/>
            <a:ext cx="2016224" cy="2677752"/>
          </a:xfrm>
          <a:prstGeom prst="wedgeRoundRectCallout">
            <a:avLst>
              <a:gd name="adj1" fmla="val 86458"/>
              <a:gd name="adj2" fmla="val -24395"/>
              <a:gd name="adj3" fmla="val 16667"/>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Convergente differentiatie = tegemoetkomen aan individuele pedagogisch-didactische behoeften</a:t>
            </a:r>
          </a:p>
        </p:txBody>
      </p:sp>
    </p:spTree>
    <p:extLst>
      <p:ext uri="{BB962C8B-B14F-4D97-AF65-F5344CB8AC3E}">
        <p14:creationId xmlns:p14="http://schemas.microsoft.com/office/powerpoint/2010/main" val="1511095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 presentatie</a:t>
            </a:r>
            <a:endParaRPr lang="nl-NL" dirty="0"/>
          </a:p>
        </p:txBody>
      </p:sp>
      <p:sp>
        <p:nvSpPr>
          <p:cNvPr id="3" name="Tijdelijke aanduiding voor inhoud 2"/>
          <p:cNvSpPr>
            <a:spLocks noGrp="1"/>
          </p:cNvSpPr>
          <p:nvPr>
            <p:ph idx="1"/>
          </p:nvPr>
        </p:nvSpPr>
        <p:spPr/>
        <p:txBody>
          <a:bodyPr/>
          <a:lstStyle/>
          <a:p>
            <a:pPr marL="0" indent="0">
              <a:buNone/>
            </a:pPr>
            <a:r>
              <a:rPr lang="nl-NL" dirty="0" smtClean="0"/>
              <a:t>1. Enkele feiten</a:t>
            </a:r>
          </a:p>
          <a:p>
            <a:pPr marL="0" indent="0">
              <a:buNone/>
            </a:pPr>
            <a:r>
              <a:rPr lang="nl-NL" dirty="0" smtClean="0"/>
              <a:t>2. Risicofactoren</a:t>
            </a:r>
          </a:p>
          <a:p>
            <a:pPr marL="0" indent="0">
              <a:buNone/>
            </a:pPr>
            <a:r>
              <a:rPr lang="nl-NL" dirty="0" smtClean="0"/>
              <a:t>3. Opbouw onderwijs: jaarklassensysteem</a:t>
            </a:r>
          </a:p>
          <a:p>
            <a:pPr marL="0" indent="0">
              <a:buNone/>
            </a:pPr>
            <a:r>
              <a:rPr lang="nl-NL" dirty="0" smtClean="0"/>
              <a:t>4. Continuüm van zorg</a:t>
            </a:r>
          </a:p>
          <a:p>
            <a:pPr marL="0" indent="0">
              <a:buNone/>
            </a:pPr>
            <a:r>
              <a:rPr lang="nl-NL" dirty="0" smtClean="0"/>
              <a:t>5. Preventieve aanpak</a:t>
            </a:r>
          </a:p>
          <a:p>
            <a:pPr marL="0" indent="0">
              <a:buNone/>
            </a:pPr>
            <a:r>
              <a:rPr lang="nl-NL" dirty="0" smtClean="0"/>
              <a:t>6. Digitale oefenprogramma’s</a:t>
            </a:r>
            <a:endParaRPr lang="nl-NL" dirty="0"/>
          </a:p>
        </p:txBody>
      </p:sp>
      <p:sp>
        <p:nvSpPr>
          <p:cNvPr id="4" name="Tijdelijke aanduiding voor dianummer 3"/>
          <p:cNvSpPr>
            <a:spLocks noGrp="1"/>
          </p:cNvSpPr>
          <p:nvPr>
            <p:ph type="sldNum" sz="quarter" idx="12"/>
          </p:nvPr>
        </p:nvSpPr>
        <p:spPr/>
        <p:txBody>
          <a:bodyPr/>
          <a:lstStyle/>
          <a:p>
            <a:fld id="{789EBF1D-D60E-4940-8FA0-F919F241B697}" type="slidenum">
              <a:rPr lang="nl-NL" smtClean="0"/>
              <a:pPr/>
              <a:t>2</a:t>
            </a:fld>
            <a:endParaRPr lang="nl-NL"/>
          </a:p>
        </p:txBody>
      </p:sp>
    </p:spTree>
    <p:extLst>
      <p:ext uri="{BB962C8B-B14F-4D97-AF65-F5344CB8AC3E}">
        <p14:creationId xmlns:p14="http://schemas.microsoft.com/office/powerpoint/2010/main" val="20912950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2"/>
          <p:cNvSpPr txBox="1">
            <a:spLocks noChangeArrowheads="1"/>
          </p:cNvSpPr>
          <p:nvPr/>
        </p:nvSpPr>
        <p:spPr bwMode="auto">
          <a:xfrm>
            <a:off x="381000" y="609600"/>
            <a:ext cx="8458200" cy="5909310"/>
          </a:xfrm>
          <a:prstGeom prst="rect">
            <a:avLst/>
          </a:prstGeom>
          <a:noFill/>
          <a:ln w="9525">
            <a:noFill/>
            <a:miter lim="800000"/>
            <a:headEnd/>
            <a:tailEnd/>
          </a:ln>
          <a:effectLst/>
        </p:spPr>
        <p:txBody>
          <a:bodyPr>
            <a:spAutoFit/>
          </a:bodyPr>
          <a:lstStyle/>
          <a:p>
            <a:r>
              <a:rPr lang="nl-NL" b="1" dirty="0">
                <a:solidFill>
                  <a:srgbClr val="FF0000"/>
                </a:solidFill>
              </a:rPr>
              <a:t>Waarom lukt convergente differentiatie niet in het leerstofjaarklassensysteem?</a:t>
            </a:r>
          </a:p>
          <a:p>
            <a:pPr eaLnBrk="0" hangingPunct="0"/>
            <a:endParaRPr lang="nl-NL" b="1" dirty="0">
              <a:solidFill>
                <a:srgbClr val="FF0000"/>
              </a:solidFill>
            </a:endParaRPr>
          </a:p>
          <a:p>
            <a:pPr eaLnBrk="0" hangingPunct="0"/>
            <a:r>
              <a:rPr lang="nl-NL" b="1" dirty="0">
                <a:solidFill>
                  <a:srgbClr val="FF0000"/>
                </a:solidFill>
              </a:rPr>
              <a:t>Individuele begeleide oefening lastig te geven</a:t>
            </a:r>
          </a:p>
          <a:p>
            <a:pPr eaLnBrk="0" hangingPunct="0"/>
            <a:endParaRPr lang="nl-NL" dirty="0"/>
          </a:p>
          <a:p>
            <a:pPr eaLnBrk="0" hangingPunct="0"/>
            <a:r>
              <a:rPr lang="nl-NL" dirty="0"/>
              <a:t>Individuele begeleide oefening, ondersteuning en aandacht in de groep is het </a:t>
            </a:r>
            <a:r>
              <a:rPr lang="nl-NL" i="1" dirty="0"/>
              <a:t>scharnier </a:t>
            </a:r>
            <a:r>
              <a:rPr lang="nl-NL" dirty="0"/>
              <a:t>tussen klassikale instructie en zelfstandig oefenen (model van directe instructie)</a:t>
            </a:r>
          </a:p>
          <a:p>
            <a:pPr eaLnBrk="0" hangingPunct="0"/>
            <a:endParaRPr lang="nl-NL" dirty="0"/>
          </a:p>
          <a:p>
            <a:pPr eaLnBrk="0" hangingPunct="0"/>
            <a:r>
              <a:rPr lang="nl-NL" dirty="0"/>
              <a:t>Hoeveel wordt daarvan in de klas gerealiseerd? </a:t>
            </a:r>
          </a:p>
          <a:p>
            <a:pPr eaLnBrk="0" hangingPunct="0"/>
            <a:r>
              <a:rPr lang="nl-NL" dirty="0"/>
              <a:t>Zeer weinig (5%) zie</a:t>
            </a:r>
            <a:r>
              <a:rPr lang="en-US" dirty="0"/>
              <a:t> </a:t>
            </a:r>
            <a:r>
              <a:rPr lang="en-US" dirty="0" err="1"/>
              <a:t>observatie-onderzoeken</a:t>
            </a:r>
            <a:r>
              <a:rPr lang="en-US" dirty="0"/>
              <a:t> van </a:t>
            </a:r>
            <a:r>
              <a:rPr lang="en-US" dirty="0" err="1"/>
              <a:t>Veenstra</a:t>
            </a:r>
            <a:r>
              <a:rPr lang="en-US" dirty="0"/>
              <a:t> </a:t>
            </a:r>
            <a:r>
              <a:rPr lang="en-US" dirty="0" err="1"/>
              <a:t>e.a</a:t>
            </a:r>
            <a:r>
              <a:rPr lang="en-US" dirty="0"/>
              <a:t>. (1986) (</a:t>
            </a:r>
            <a:r>
              <a:rPr lang="en-US" dirty="0" err="1"/>
              <a:t>BaO</a:t>
            </a:r>
            <a:r>
              <a:rPr lang="en-US" dirty="0"/>
              <a:t>) en </a:t>
            </a:r>
            <a:r>
              <a:rPr lang="en-US" dirty="0" err="1"/>
              <a:t>Schonewille</a:t>
            </a:r>
            <a:r>
              <a:rPr lang="en-US" dirty="0"/>
              <a:t> (1993) (</a:t>
            </a:r>
            <a:r>
              <a:rPr lang="en-US" dirty="0" err="1"/>
              <a:t>SBaO</a:t>
            </a:r>
            <a:r>
              <a:rPr lang="en-US" dirty="0"/>
              <a:t>)</a:t>
            </a:r>
          </a:p>
          <a:p>
            <a:pPr algn="just" eaLnBrk="0" hangingPunct="0"/>
            <a:endParaRPr lang="en-US" dirty="0"/>
          </a:p>
          <a:p>
            <a:pPr algn="just" eaLnBrk="0" hangingPunct="0"/>
            <a:r>
              <a:rPr lang="en-US" dirty="0" err="1"/>
              <a:t>Tijdsbesteding</a:t>
            </a:r>
            <a:r>
              <a:rPr lang="en-US" dirty="0"/>
              <a:t> van de </a:t>
            </a:r>
            <a:r>
              <a:rPr lang="en-US" dirty="0" err="1"/>
              <a:t>BaO</a:t>
            </a:r>
            <a:r>
              <a:rPr lang="en-US" dirty="0"/>
              <a:t>- en SO-</a:t>
            </a:r>
            <a:r>
              <a:rPr lang="en-US" dirty="0" err="1"/>
              <a:t>groepsleerkracht</a:t>
            </a:r>
            <a:r>
              <a:rPr lang="en-US" dirty="0"/>
              <a:t> (%)</a:t>
            </a:r>
          </a:p>
          <a:p>
            <a:pPr algn="just" eaLnBrk="0" hangingPunct="0"/>
            <a:r>
              <a:rPr lang="en-US" dirty="0"/>
              <a:t>			</a:t>
            </a:r>
            <a:r>
              <a:rPr lang="en-US" dirty="0" err="1"/>
              <a:t>BaO</a:t>
            </a:r>
            <a:r>
              <a:rPr lang="en-US" dirty="0"/>
              <a:t>			SO</a:t>
            </a:r>
          </a:p>
          <a:p>
            <a:pPr algn="just" eaLnBrk="0" hangingPunct="0"/>
            <a:r>
              <a:rPr lang="en-US" dirty="0"/>
              <a:t>			</a:t>
            </a:r>
            <a:r>
              <a:rPr lang="en-US" dirty="0" err="1"/>
              <a:t>Lezen</a:t>
            </a:r>
            <a:r>
              <a:rPr lang="en-US" dirty="0"/>
              <a:t>	</a:t>
            </a:r>
            <a:r>
              <a:rPr lang="en-US" dirty="0" err="1"/>
              <a:t>Rekenen</a:t>
            </a:r>
            <a:r>
              <a:rPr lang="en-US" dirty="0"/>
              <a:t>		</a:t>
            </a:r>
            <a:r>
              <a:rPr lang="en-US" dirty="0" err="1"/>
              <a:t>Lezen</a:t>
            </a:r>
            <a:r>
              <a:rPr lang="en-US" dirty="0"/>
              <a:t>	</a:t>
            </a:r>
            <a:r>
              <a:rPr lang="en-US" dirty="0" err="1"/>
              <a:t>Rekenen</a:t>
            </a:r>
            <a:r>
              <a:rPr lang="en-US" dirty="0"/>
              <a:t>	</a:t>
            </a:r>
          </a:p>
          <a:p>
            <a:pPr algn="just" eaLnBrk="0" hangingPunct="0"/>
            <a:r>
              <a:rPr lang="en-US" dirty="0" err="1"/>
              <a:t>Inhoudelijk</a:t>
            </a:r>
            <a:r>
              <a:rPr lang="en-US" dirty="0"/>
              <a:t>		71	69		57	59</a:t>
            </a:r>
          </a:p>
          <a:p>
            <a:pPr algn="just" eaLnBrk="0" hangingPunct="0"/>
            <a:r>
              <a:rPr lang="en-US" dirty="0" err="1"/>
              <a:t>Procedureel</a:t>
            </a:r>
            <a:r>
              <a:rPr lang="en-US" dirty="0"/>
              <a:t>		9	12		23	23</a:t>
            </a:r>
          </a:p>
          <a:p>
            <a:pPr algn="just" eaLnBrk="0" hangingPunct="0"/>
            <a:r>
              <a:rPr lang="en-US" dirty="0"/>
              <a:t>Management		11	11		12	13</a:t>
            </a:r>
          </a:p>
          <a:p>
            <a:pPr algn="just" eaLnBrk="0" hangingPunct="0"/>
            <a:r>
              <a:rPr lang="en-US" dirty="0" err="1"/>
              <a:t>Overig</a:t>
            </a:r>
            <a:r>
              <a:rPr lang="en-US" dirty="0"/>
              <a:t>			9	8		8	6</a:t>
            </a:r>
          </a:p>
          <a:p>
            <a:pPr algn="just" eaLnBrk="0" hangingPunct="0"/>
            <a:r>
              <a:rPr lang="en-US" b="1" dirty="0" err="1"/>
              <a:t>Waarvan</a:t>
            </a:r>
            <a:r>
              <a:rPr lang="en-US" b="1" dirty="0"/>
              <a:t> </a:t>
            </a:r>
            <a:r>
              <a:rPr lang="en-US" b="1" dirty="0" err="1"/>
              <a:t>individuele</a:t>
            </a:r>
            <a:r>
              <a:rPr lang="en-US" b="1" dirty="0"/>
              <a:t>	5 %			5 %</a:t>
            </a:r>
          </a:p>
          <a:p>
            <a:pPr algn="just" eaLnBrk="0" hangingPunct="0"/>
            <a:r>
              <a:rPr lang="en-US" b="1" dirty="0" err="1"/>
              <a:t>aandacht</a:t>
            </a:r>
            <a:r>
              <a:rPr lang="en-US" b="1" dirty="0"/>
              <a:t>	</a:t>
            </a:r>
          </a:p>
          <a:p>
            <a:pPr algn="just" eaLnBrk="0" hangingPunct="0"/>
            <a:r>
              <a:rPr lang="en-US" dirty="0"/>
              <a:t>(</a:t>
            </a:r>
            <a:r>
              <a:rPr lang="en-US" dirty="0" smtClean="0"/>
              <a:t>NB: </a:t>
            </a:r>
            <a:r>
              <a:rPr lang="en-US" dirty="0" err="1"/>
              <a:t>te</a:t>
            </a:r>
            <a:r>
              <a:rPr lang="en-US" dirty="0"/>
              <a:t> </a:t>
            </a:r>
            <a:r>
              <a:rPr lang="en-US" dirty="0" err="1"/>
              <a:t>verdelen</a:t>
            </a:r>
            <a:r>
              <a:rPr lang="en-US" dirty="0"/>
              <a:t> over </a:t>
            </a:r>
            <a:r>
              <a:rPr lang="en-US" i="1" dirty="0" err="1"/>
              <a:t>alle</a:t>
            </a:r>
            <a:r>
              <a:rPr lang="en-US" dirty="0"/>
              <a:t> </a:t>
            </a:r>
            <a:r>
              <a:rPr lang="en-US" dirty="0" err="1"/>
              <a:t>leerlingen</a:t>
            </a:r>
            <a:r>
              <a:rPr lang="en-US" dirty="0"/>
              <a:t>)				</a:t>
            </a:r>
          </a:p>
        </p:txBody>
      </p:sp>
      <p:sp>
        <p:nvSpPr>
          <p:cNvPr id="2" name="Tijdelijke aanduiding voor dianummer 1"/>
          <p:cNvSpPr>
            <a:spLocks noGrp="1"/>
          </p:cNvSpPr>
          <p:nvPr>
            <p:ph type="sldNum" sz="quarter" idx="12"/>
          </p:nvPr>
        </p:nvSpPr>
        <p:spPr/>
        <p:txBody>
          <a:bodyPr/>
          <a:lstStyle/>
          <a:p>
            <a:fld id="{789EBF1D-D60E-4940-8FA0-F919F241B697}" type="slidenum">
              <a:rPr lang="nl-NL" smtClean="0"/>
              <a:pPr/>
              <a:t>20</a:t>
            </a:fld>
            <a:endParaRPr lang="nl-NL"/>
          </a:p>
        </p:txBody>
      </p:sp>
    </p:spTree>
    <p:extLst>
      <p:ext uri="{BB962C8B-B14F-4D97-AF65-F5344CB8AC3E}">
        <p14:creationId xmlns:p14="http://schemas.microsoft.com/office/powerpoint/2010/main" val="8495908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kstvak 12"/>
          <p:cNvSpPr txBox="1"/>
          <p:nvPr/>
        </p:nvSpPr>
        <p:spPr>
          <a:xfrm>
            <a:off x="971600" y="548680"/>
            <a:ext cx="6912768" cy="6463308"/>
          </a:xfrm>
          <a:prstGeom prst="rect">
            <a:avLst/>
          </a:prstGeom>
          <a:noFill/>
        </p:spPr>
        <p:txBody>
          <a:bodyPr wrap="square" rtlCol="0">
            <a:spAutoFit/>
          </a:bodyPr>
          <a:lstStyle/>
          <a:p>
            <a:r>
              <a:rPr lang="nl-NL" b="1" dirty="0">
                <a:solidFill>
                  <a:srgbClr val="FF0000"/>
                </a:solidFill>
              </a:rPr>
              <a:t>Waarom lukt convergente differentiatie niet in het leerstofjaarklassensysteem?</a:t>
            </a:r>
          </a:p>
          <a:p>
            <a:endParaRPr lang="nl-NL" b="1" dirty="0">
              <a:solidFill>
                <a:srgbClr val="FF0000"/>
              </a:solidFill>
            </a:endParaRPr>
          </a:p>
          <a:p>
            <a:r>
              <a:rPr lang="nl-NL" b="1" dirty="0">
                <a:solidFill>
                  <a:srgbClr val="FF0000"/>
                </a:solidFill>
              </a:rPr>
              <a:t>Blijkt in de klas ook moeilijk te realiseren met speciale programma’s</a:t>
            </a:r>
          </a:p>
          <a:p>
            <a:endParaRPr lang="nl-NL" b="1" dirty="0"/>
          </a:p>
          <a:p>
            <a:r>
              <a:rPr lang="nl-NL" b="1" dirty="0"/>
              <a:t>Connect </a:t>
            </a:r>
            <a:r>
              <a:rPr lang="nl-NL" b="1" i="1" dirty="0"/>
              <a:t>Letters en Klanken </a:t>
            </a:r>
            <a:r>
              <a:rPr lang="nl-NL" b="1" dirty="0"/>
              <a:t>en </a:t>
            </a:r>
            <a:r>
              <a:rPr lang="nl-NL" b="1" i="1" dirty="0"/>
              <a:t>Woordherkenning</a:t>
            </a:r>
            <a:endParaRPr lang="nl-NL" dirty="0"/>
          </a:p>
          <a:p>
            <a:r>
              <a:rPr lang="nl-NL" dirty="0"/>
              <a:t>Interventie- versus controleleerlingen: </a:t>
            </a:r>
          </a:p>
          <a:p>
            <a:r>
              <a:rPr lang="nl-NL" dirty="0"/>
              <a:t>Deze speciale hulp in de klas was even effectief als de ‘gewone’ hulp die de controlegroep kreeg. </a:t>
            </a:r>
          </a:p>
          <a:p>
            <a:endParaRPr lang="nl-NL" dirty="0"/>
          </a:p>
          <a:p>
            <a:r>
              <a:rPr lang="nl-NL" dirty="0"/>
              <a:t>Na </a:t>
            </a:r>
            <a:r>
              <a:rPr lang="nl-NL" i="1" dirty="0"/>
              <a:t>Letters en Klanken</a:t>
            </a:r>
            <a:r>
              <a:rPr lang="nl-NL" dirty="0"/>
              <a:t>: 35 % leerlingen op niveau D-E (laagste 25 %). </a:t>
            </a:r>
          </a:p>
          <a:p>
            <a:r>
              <a:rPr lang="nl-NL" dirty="0"/>
              <a:t>Na </a:t>
            </a:r>
            <a:r>
              <a:rPr lang="nl-NL" i="1" dirty="0"/>
              <a:t>Woordherkenning:</a:t>
            </a:r>
            <a:r>
              <a:rPr lang="nl-NL" dirty="0"/>
              <a:t>  53-56 %. </a:t>
            </a:r>
          </a:p>
          <a:p>
            <a:r>
              <a:rPr lang="nl-NL" dirty="0"/>
              <a:t>Tekstlezen:	     vergelijkbare omvang. </a:t>
            </a:r>
          </a:p>
          <a:p>
            <a:endParaRPr lang="nl-NL" dirty="0"/>
          </a:p>
          <a:p>
            <a:r>
              <a:rPr lang="nl-NL" i="1" dirty="0"/>
              <a:t>Interventietrouw was probleem:</a:t>
            </a:r>
            <a:r>
              <a:rPr lang="nl-NL" dirty="0"/>
              <a:t> </a:t>
            </a:r>
          </a:p>
          <a:p>
            <a:r>
              <a:rPr lang="nl-NL" dirty="0"/>
              <a:t>- de programma’s werden niet frequent genoeg uitgevoerd (er staat 3 x 20 min./week, 10-12 weken voor, individueel of in kleine groepjes)</a:t>
            </a:r>
          </a:p>
          <a:p>
            <a:pPr>
              <a:buFontTx/>
              <a:buChar char="-"/>
            </a:pPr>
            <a:r>
              <a:rPr lang="nl-NL" dirty="0"/>
              <a:t> waren de overige leerlingen wel zelfstandig genoeg? </a:t>
            </a:r>
          </a:p>
          <a:p>
            <a:pPr>
              <a:buFontTx/>
              <a:buChar char="-"/>
            </a:pPr>
            <a:r>
              <a:rPr lang="nl-NL" dirty="0"/>
              <a:t> last van schoolreisjes, projectweken of uitloop op het lesrooster</a:t>
            </a:r>
          </a:p>
          <a:p>
            <a:pPr>
              <a:buFontTx/>
              <a:buChar char="-"/>
            </a:pPr>
            <a:r>
              <a:rPr lang="nl-NL" dirty="0"/>
              <a:t> focus op een of enkele leerlingen bezwaarlijk ten opzichte van de anderen?</a:t>
            </a:r>
          </a:p>
          <a:p>
            <a:pPr algn="r"/>
            <a:r>
              <a:rPr lang="nl-NL" dirty="0"/>
              <a:t>Jongejan &amp; Wentink (2008)</a:t>
            </a:r>
            <a:r>
              <a:rPr lang="nl-NL" sz="1000" dirty="0"/>
              <a:t>)</a:t>
            </a:r>
          </a:p>
          <a:p>
            <a:endParaRPr lang="nl-NL"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kstvak 10"/>
          <p:cNvSpPr txBox="1"/>
          <p:nvPr/>
        </p:nvSpPr>
        <p:spPr>
          <a:xfrm>
            <a:off x="301774" y="476672"/>
            <a:ext cx="7992888" cy="923330"/>
          </a:xfrm>
          <a:prstGeom prst="rect">
            <a:avLst/>
          </a:prstGeom>
          <a:noFill/>
        </p:spPr>
        <p:txBody>
          <a:bodyPr wrap="square" rtlCol="0">
            <a:spAutoFit/>
          </a:bodyPr>
          <a:lstStyle/>
          <a:p>
            <a:r>
              <a:rPr lang="nl-NL" b="1" dirty="0">
                <a:solidFill>
                  <a:srgbClr val="FF0000"/>
                </a:solidFill>
              </a:rPr>
              <a:t>Lukt convergente differentiatie in het leerstofjaarklassensysteem?</a:t>
            </a:r>
          </a:p>
          <a:p>
            <a:r>
              <a:rPr lang="nl-NL" b="1" dirty="0">
                <a:solidFill>
                  <a:srgbClr val="FF0000"/>
                </a:solidFill>
              </a:rPr>
              <a:t>Conclusie (1)</a:t>
            </a:r>
          </a:p>
          <a:p>
            <a:endParaRPr lang="nl-NL" b="1" dirty="0">
              <a:solidFill>
                <a:srgbClr val="FF0000"/>
              </a:solidFill>
            </a:endParaRPr>
          </a:p>
        </p:txBody>
      </p:sp>
      <p:sp>
        <p:nvSpPr>
          <p:cNvPr id="4" name="Tekstvak 3"/>
          <p:cNvSpPr txBox="1"/>
          <p:nvPr/>
        </p:nvSpPr>
        <p:spPr>
          <a:xfrm>
            <a:off x="285428" y="1123003"/>
            <a:ext cx="7992888" cy="4524315"/>
          </a:xfrm>
          <a:prstGeom prst="rect">
            <a:avLst/>
          </a:prstGeom>
          <a:noFill/>
        </p:spPr>
        <p:txBody>
          <a:bodyPr wrap="square" rtlCol="0">
            <a:spAutoFit/>
          </a:bodyPr>
          <a:lstStyle/>
          <a:p>
            <a:r>
              <a:rPr lang="nl-NL" b="1" dirty="0">
                <a:solidFill>
                  <a:srgbClr val="FF0000"/>
                </a:solidFill>
              </a:rPr>
              <a:t>Vanaf 1969 zijn er kleinere klassen en een langere leerplicht gekomen, maar verder is er niet veel veranderd in het leerstofjaarklassensysteem:</a:t>
            </a:r>
          </a:p>
          <a:p>
            <a:pPr marL="285750" indent="-285750">
              <a:buFontTx/>
              <a:buChar char="-"/>
            </a:pPr>
            <a:r>
              <a:rPr lang="nl-NL" dirty="0"/>
              <a:t>veel externe differentiatie achteraf (zittenblijven, verwijzing speciaal onderwijs, doorverwijzing naar lagere vormen van voortgezet onderwijs)</a:t>
            </a:r>
          </a:p>
          <a:p>
            <a:pPr marL="285750" indent="-285750">
              <a:buFontTx/>
              <a:buChar char="-"/>
            </a:pPr>
            <a:r>
              <a:rPr lang="nl-NL" dirty="0"/>
              <a:t>dus eerst falen, dan actie</a:t>
            </a:r>
          </a:p>
          <a:p>
            <a:pPr marL="285750" indent="-285750">
              <a:buFontTx/>
              <a:buChar char="-"/>
            </a:pPr>
            <a:r>
              <a:rPr lang="nl-NL" dirty="0"/>
              <a:t>nog steeds veel laaggeletterdheid en toenemende dyslexie</a:t>
            </a:r>
            <a:endParaRPr lang="nl-NL" b="1" dirty="0"/>
          </a:p>
          <a:p>
            <a:endParaRPr lang="nl-NL" b="1" dirty="0">
              <a:solidFill>
                <a:srgbClr val="FF0000"/>
              </a:solidFill>
            </a:endParaRPr>
          </a:p>
          <a:p>
            <a:r>
              <a:rPr lang="nl-NL" b="1" dirty="0">
                <a:solidFill>
                  <a:srgbClr val="FF0000"/>
                </a:solidFill>
              </a:rPr>
              <a:t>Conclusie (2)</a:t>
            </a:r>
          </a:p>
          <a:p>
            <a:pPr marL="285750" indent="-285750">
              <a:buFontTx/>
              <a:buChar char="-"/>
            </a:pPr>
            <a:r>
              <a:rPr lang="nl-NL" dirty="0"/>
              <a:t>leerkracht in de klas is niet bij machte falen te voorkomen)</a:t>
            </a:r>
          </a:p>
          <a:p>
            <a:pPr marL="285750" indent="-285750">
              <a:buFontTx/>
              <a:buChar char="-"/>
            </a:pPr>
            <a:r>
              <a:rPr lang="nl-NL" dirty="0"/>
              <a:t>Individuele begeleide oefening is in de klas slechts heel sporadisch te geven</a:t>
            </a:r>
          </a:p>
          <a:p>
            <a:pPr marL="285750" indent="-285750">
              <a:buFontTx/>
              <a:buChar char="-"/>
            </a:pPr>
            <a:r>
              <a:rPr lang="nl-NL" dirty="0"/>
              <a:t>speciale programma’s in de klas geven geen beter effect dan hulp buiten de klas</a:t>
            </a:r>
          </a:p>
          <a:p>
            <a:pPr marL="285750" indent="-285750">
              <a:buFontTx/>
              <a:buChar char="-"/>
            </a:pPr>
            <a:endParaRPr lang="nl-NL" b="1" dirty="0">
              <a:solidFill>
                <a:srgbClr val="FF0000"/>
              </a:solidFill>
            </a:endParaRPr>
          </a:p>
          <a:p>
            <a:r>
              <a:rPr lang="nl-NL" b="1" dirty="0">
                <a:solidFill>
                  <a:srgbClr val="FF0000"/>
                </a:solidFill>
              </a:rPr>
              <a:t>Kortom,</a:t>
            </a:r>
          </a:p>
          <a:p>
            <a:pPr marL="285750" indent="-285750">
              <a:buFontTx/>
              <a:buChar char="-"/>
            </a:pPr>
            <a:r>
              <a:rPr lang="nl-NL" b="1" dirty="0"/>
              <a:t>Het leerstofjaarklassensysteem is onvoldoende in staat om convergente differentiatie te realiseren (effectief om te gaan met verschillen zodat alle leerlingen de basisvaardigheden aanleren)</a:t>
            </a:r>
          </a:p>
        </p:txBody>
      </p:sp>
    </p:spTree>
    <p:extLst>
      <p:ext uri="{BB962C8B-B14F-4D97-AF65-F5344CB8AC3E}">
        <p14:creationId xmlns:p14="http://schemas.microsoft.com/office/powerpoint/2010/main" val="3153370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kstvak 10"/>
          <p:cNvSpPr txBox="1"/>
          <p:nvPr/>
        </p:nvSpPr>
        <p:spPr>
          <a:xfrm>
            <a:off x="467544" y="1063984"/>
            <a:ext cx="7992888" cy="4247317"/>
          </a:xfrm>
          <a:prstGeom prst="rect">
            <a:avLst/>
          </a:prstGeom>
          <a:noFill/>
        </p:spPr>
        <p:txBody>
          <a:bodyPr wrap="square" rtlCol="0">
            <a:spAutoFit/>
          </a:bodyPr>
          <a:lstStyle/>
          <a:p>
            <a:r>
              <a:rPr lang="nl-NL" dirty="0" smtClean="0"/>
              <a:t>- Voorkomen </a:t>
            </a:r>
            <a:r>
              <a:rPr lang="nl-NL" dirty="0"/>
              <a:t>is beter dan genezen.</a:t>
            </a:r>
          </a:p>
          <a:p>
            <a:r>
              <a:rPr lang="nl-NL" dirty="0" smtClean="0"/>
              <a:t>- Verbetering </a:t>
            </a:r>
            <a:r>
              <a:rPr lang="nl-NL" dirty="0"/>
              <a:t>van het leerstofjaarklassensysteem?</a:t>
            </a:r>
          </a:p>
          <a:p>
            <a:r>
              <a:rPr lang="nl-NL" dirty="0" smtClean="0"/>
              <a:t>- Er </a:t>
            </a:r>
            <a:r>
              <a:rPr lang="nl-NL" dirty="0"/>
              <a:t>zijn drie struikelblokken voor preventie binnen de groep (niveau 1 en 2): </a:t>
            </a:r>
          </a:p>
          <a:p>
            <a:endParaRPr lang="nl-NL" dirty="0"/>
          </a:p>
          <a:p>
            <a:r>
              <a:rPr lang="nl-NL" dirty="0" smtClean="0"/>
              <a:t>1. </a:t>
            </a:r>
            <a:r>
              <a:rPr lang="nl-NL" dirty="0" smtClean="0"/>
              <a:t>de </a:t>
            </a:r>
            <a:r>
              <a:rPr lang="nl-NL" dirty="0"/>
              <a:t>beperkte </a:t>
            </a:r>
            <a:r>
              <a:rPr lang="nl-NL" i="1" dirty="0"/>
              <a:t>inzetbaarheid</a:t>
            </a:r>
            <a:r>
              <a:rPr lang="nl-NL" dirty="0"/>
              <a:t> van personeel voor het geven van individuele begeleide oefening</a:t>
            </a:r>
          </a:p>
          <a:p>
            <a:endParaRPr lang="nl-NL" dirty="0"/>
          </a:p>
          <a:p>
            <a:r>
              <a:rPr lang="nl-NL" dirty="0" smtClean="0"/>
              <a:t>2. </a:t>
            </a:r>
            <a:r>
              <a:rPr lang="nl-NL" dirty="0" smtClean="0"/>
              <a:t>de </a:t>
            </a:r>
            <a:r>
              <a:rPr lang="nl-NL" dirty="0"/>
              <a:t>beperkte </a:t>
            </a:r>
            <a:r>
              <a:rPr lang="nl-NL" i="1" dirty="0"/>
              <a:t>vaardigheid</a:t>
            </a:r>
            <a:r>
              <a:rPr lang="nl-NL" dirty="0"/>
              <a:t> van het personeel om individuele begeleide oefening te geven</a:t>
            </a:r>
          </a:p>
          <a:p>
            <a:endParaRPr lang="nl-NL" dirty="0"/>
          </a:p>
          <a:p>
            <a:r>
              <a:rPr lang="nl-NL" dirty="0" smtClean="0"/>
              <a:t>3. </a:t>
            </a:r>
            <a:r>
              <a:rPr lang="nl-NL" dirty="0" smtClean="0"/>
              <a:t>de </a:t>
            </a:r>
            <a:r>
              <a:rPr lang="nl-NL" dirty="0"/>
              <a:t>geringe mogelijkheden voor individuele begeleide oefening in de </a:t>
            </a:r>
            <a:r>
              <a:rPr lang="nl-NL" i="1" dirty="0"/>
              <a:t>traditionele methoden</a:t>
            </a:r>
          </a:p>
          <a:p>
            <a:endParaRPr lang="nl-NL" dirty="0"/>
          </a:p>
          <a:p>
            <a:r>
              <a:rPr lang="nl-NL" dirty="0"/>
              <a:t>Individuele hulp buiten de klas (niveau 3) wordt pas ingezet als de achterstand een feit is </a:t>
            </a:r>
          </a:p>
        </p:txBody>
      </p:sp>
      <p:sp>
        <p:nvSpPr>
          <p:cNvPr id="5" name="Tekstvak 4"/>
          <p:cNvSpPr txBox="1"/>
          <p:nvPr/>
        </p:nvSpPr>
        <p:spPr>
          <a:xfrm>
            <a:off x="467544" y="692696"/>
            <a:ext cx="7992888" cy="369332"/>
          </a:xfrm>
          <a:prstGeom prst="rect">
            <a:avLst/>
          </a:prstGeom>
          <a:noFill/>
        </p:spPr>
        <p:txBody>
          <a:bodyPr wrap="square" rtlCol="0">
            <a:spAutoFit/>
          </a:bodyPr>
          <a:lstStyle/>
          <a:p>
            <a:r>
              <a:rPr lang="nl-NL" b="1" dirty="0">
                <a:solidFill>
                  <a:srgbClr val="FF0000"/>
                </a:solidFill>
              </a:rPr>
              <a:t>Oplossing: preventieve aanpak</a:t>
            </a:r>
            <a:endParaRPr lang="nl-NL" dirty="0">
              <a:solidFill>
                <a:srgbClr val="FF0000"/>
              </a:solidFill>
            </a:endParaRPr>
          </a:p>
        </p:txBody>
      </p:sp>
      <p:sp>
        <p:nvSpPr>
          <p:cNvPr id="4" name="Tekstvak 3"/>
          <p:cNvSpPr txBox="1"/>
          <p:nvPr/>
        </p:nvSpPr>
        <p:spPr>
          <a:xfrm>
            <a:off x="434618" y="6021288"/>
            <a:ext cx="7992888" cy="369332"/>
          </a:xfrm>
          <a:prstGeom prst="rect">
            <a:avLst/>
          </a:prstGeom>
          <a:noFill/>
        </p:spPr>
        <p:txBody>
          <a:bodyPr wrap="square" rtlCol="0">
            <a:spAutoFit/>
          </a:bodyPr>
          <a:lstStyle/>
          <a:p>
            <a:r>
              <a:rPr lang="nl-NL" b="1" dirty="0">
                <a:solidFill>
                  <a:srgbClr val="FF0000"/>
                </a:solidFill>
              </a:rPr>
              <a:t>Oplossing: haal niveau 3 naar voren en maak er supplementaire differentiatie van</a:t>
            </a:r>
            <a:endParaRPr lang="nl-NL" dirty="0">
              <a:solidFill>
                <a:srgbClr val="FF0000"/>
              </a:solidFill>
            </a:endParaRPr>
          </a:p>
        </p:txBody>
      </p:sp>
    </p:spTree>
    <p:extLst>
      <p:ext uri="{BB962C8B-B14F-4D97-AF65-F5344CB8AC3E}">
        <p14:creationId xmlns:p14="http://schemas.microsoft.com/office/powerpoint/2010/main" val="3009506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 presentatie</a:t>
            </a:r>
            <a:endParaRPr lang="nl-NL" dirty="0"/>
          </a:p>
        </p:txBody>
      </p:sp>
      <p:sp>
        <p:nvSpPr>
          <p:cNvPr id="3" name="Tijdelijke aanduiding voor inhoud 2"/>
          <p:cNvSpPr>
            <a:spLocks noGrp="1"/>
          </p:cNvSpPr>
          <p:nvPr>
            <p:ph idx="1"/>
          </p:nvPr>
        </p:nvSpPr>
        <p:spPr/>
        <p:txBody>
          <a:bodyPr/>
          <a:lstStyle/>
          <a:p>
            <a:pPr marL="0" indent="0">
              <a:buNone/>
            </a:pPr>
            <a:r>
              <a:rPr lang="nl-NL" strike="sngStrike" dirty="0" smtClean="0"/>
              <a:t>1. Enkele feiten</a:t>
            </a:r>
          </a:p>
          <a:p>
            <a:pPr marL="0" indent="0">
              <a:buNone/>
            </a:pPr>
            <a:r>
              <a:rPr lang="nl-NL" strike="sngStrike" dirty="0" smtClean="0"/>
              <a:t>2. Risicofactoren</a:t>
            </a:r>
          </a:p>
          <a:p>
            <a:pPr marL="0" indent="0">
              <a:buNone/>
            </a:pPr>
            <a:r>
              <a:rPr lang="nl-NL" strike="sngStrike" dirty="0" smtClean="0"/>
              <a:t>3. Opbouw onderwijs: jaarklassensysteem</a:t>
            </a:r>
          </a:p>
          <a:p>
            <a:pPr marL="0" indent="0">
              <a:buNone/>
            </a:pPr>
            <a:r>
              <a:rPr lang="nl-NL" strike="sngStrike" dirty="0" smtClean="0"/>
              <a:t>4. Continuüm van zorg</a:t>
            </a:r>
          </a:p>
          <a:p>
            <a:pPr marL="0" indent="0">
              <a:buNone/>
            </a:pPr>
            <a:r>
              <a:rPr lang="nl-NL" dirty="0" smtClean="0"/>
              <a:t>5. Preventieve aanpak</a:t>
            </a:r>
          </a:p>
          <a:p>
            <a:pPr marL="0" indent="0">
              <a:buNone/>
            </a:pPr>
            <a:r>
              <a:rPr lang="nl-NL" dirty="0" smtClean="0"/>
              <a:t>6. Digitale oefenprogramma’s</a:t>
            </a:r>
            <a:endParaRPr lang="nl-NL" dirty="0"/>
          </a:p>
        </p:txBody>
      </p:sp>
      <p:sp>
        <p:nvSpPr>
          <p:cNvPr id="4" name="Tijdelijke aanduiding voor dianummer 3"/>
          <p:cNvSpPr>
            <a:spLocks noGrp="1"/>
          </p:cNvSpPr>
          <p:nvPr>
            <p:ph type="sldNum" sz="quarter" idx="12"/>
          </p:nvPr>
        </p:nvSpPr>
        <p:spPr/>
        <p:txBody>
          <a:bodyPr/>
          <a:lstStyle/>
          <a:p>
            <a:fld id="{789EBF1D-D60E-4940-8FA0-F919F241B697}" type="slidenum">
              <a:rPr lang="nl-NL" smtClean="0"/>
              <a:pPr/>
              <a:t>24</a:t>
            </a:fld>
            <a:endParaRPr lang="nl-NL"/>
          </a:p>
        </p:txBody>
      </p:sp>
    </p:spTree>
    <p:extLst>
      <p:ext uri="{BB962C8B-B14F-4D97-AF65-F5344CB8AC3E}">
        <p14:creationId xmlns:p14="http://schemas.microsoft.com/office/powerpoint/2010/main" val="6276991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txBox="1">
            <a:spLocks noChangeArrowheads="1"/>
          </p:cNvSpPr>
          <p:nvPr/>
        </p:nvSpPr>
        <p:spPr bwMode="auto">
          <a:xfrm>
            <a:off x="611560" y="1484784"/>
            <a:ext cx="8066088"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47675" indent="-447675" algn="l" rtl="0" eaLnBrk="0" fontAlgn="base" hangingPunct="0">
              <a:spcBef>
                <a:spcPct val="20000"/>
              </a:spcBef>
              <a:spcAft>
                <a:spcPct val="0"/>
              </a:spcAft>
              <a:buClr>
                <a:schemeClr val="accent1"/>
              </a:buClr>
              <a:buSzPct val="70000"/>
              <a:buFont typeface="Wingdings" pitchFamily="2" charset="2"/>
              <a:buChar char="n"/>
              <a:defRPr sz="3200">
                <a:solidFill>
                  <a:schemeClr val="tx1"/>
                </a:solidFill>
                <a:latin typeface="+mn-lt"/>
                <a:ea typeface="+mn-ea"/>
                <a:cs typeface="+mn-cs"/>
              </a:defRPr>
            </a:lvl1pPr>
            <a:lvl2pPr marL="889000" indent="-439738" algn="l" rtl="0" eaLnBrk="0" fontAlgn="base" hangingPunct="0">
              <a:spcBef>
                <a:spcPct val="20000"/>
              </a:spcBef>
              <a:spcAft>
                <a:spcPct val="0"/>
              </a:spcAft>
              <a:buClr>
                <a:schemeClr val="hlink"/>
              </a:buClr>
              <a:buSzPct val="65000"/>
              <a:buFont typeface="Wingdings" pitchFamily="2" charset="2"/>
              <a:buChar char="¡"/>
              <a:defRPr sz="2800">
                <a:solidFill>
                  <a:schemeClr val="tx1"/>
                </a:solidFill>
                <a:latin typeface="+mn-lt"/>
              </a:defRPr>
            </a:lvl2pPr>
            <a:lvl3pPr marL="1293813" indent="-403225" algn="l" rtl="0" eaLnBrk="0" fontAlgn="base" hangingPunct="0">
              <a:spcBef>
                <a:spcPct val="20000"/>
              </a:spcBef>
              <a:spcAft>
                <a:spcPct val="0"/>
              </a:spcAft>
              <a:buClr>
                <a:schemeClr val="accent1"/>
              </a:buClr>
              <a:buSzPct val="70000"/>
              <a:buFont typeface="Wingdings" pitchFamily="2" charset="2"/>
              <a:buChar char="n"/>
              <a:defRPr sz="2400">
                <a:solidFill>
                  <a:schemeClr val="tx1"/>
                </a:solidFill>
                <a:latin typeface="+mn-lt"/>
              </a:defRPr>
            </a:lvl3pPr>
            <a:lvl4pPr marL="1681163" indent="-385763" algn="l" rtl="0" eaLnBrk="0" fontAlgn="base" hangingPunct="0">
              <a:spcBef>
                <a:spcPct val="20000"/>
              </a:spcBef>
              <a:spcAft>
                <a:spcPct val="0"/>
              </a:spcAft>
              <a:buClr>
                <a:schemeClr val="hlink"/>
              </a:buClr>
              <a:buSzPct val="75000"/>
              <a:buFont typeface="Wingdings" pitchFamily="2" charset="2"/>
              <a:buChar char="¡"/>
              <a:defRPr sz="2000">
                <a:solidFill>
                  <a:schemeClr val="tx1"/>
                </a:solidFill>
                <a:latin typeface="+mn-lt"/>
              </a:defRPr>
            </a:lvl4pPr>
            <a:lvl5pPr marL="2070100" indent="-387350" algn="l" rtl="0" eaLnBrk="0" fontAlgn="base" hangingPunct="0">
              <a:spcBef>
                <a:spcPct val="20000"/>
              </a:spcBef>
              <a:spcAft>
                <a:spcPct val="0"/>
              </a:spcAft>
              <a:buClr>
                <a:schemeClr val="accent1"/>
              </a:buClr>
              <a:buSzPct val="70000"/>
              <a:buFont typeface="Wingdings" pitchFamily="2" charset="2"/>
              <a:buChar char="n"/>
              <a:defRPr sz="2000">
                <a:solidFill>
                  <a:schemeClr val="tx1"/>
                </a:solidFill>
                <a:latin typeface="+mn-lt"/>
              </a:defRPr>
            </a:lvl5pPr>
            <a:lvl6pPr marL="25273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6pPr>
            <a:lvl7pPr marL="29845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7pPr>
            <a:lvl8pPr marL="34417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8pPr>
            <a:lvl9pPr marL="38989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9pPr>
          </a:lstStyle>
          <a:p>
            <a:r>
              <a:rPr lang="nl-BE" dirty="0"/>
              <a:t>Niveau 1: reguliere instructie en oefening binnen de klas</a:t>
            </a:r>
            <a:endParaRPr lang="nl-NL" dirty="0"/>
          </a:p>
          <a:p>
            <a:r>
              <a:rPr lang="nl-BE" dirty="0"/>
              <a:t>Niveau 2: hulp binnen de klas aan de zwakste lezers</a:t>
            </a:r>
            <a:endParaRPr lang="nl-NL" dirty="0"/>
          </a:p>
          <a:p>
            <a:r>
              <a:rPr lang="nl-BE" dirty="0"/>
              <a:t>Niveau 3: hulp buiten de klas aan leerlingen die onvoldoende profiteren</a:t>
            </a:r>
            <a:endParaRPr lang="nl-NL" dirty="0"/>
          </a:p>
          <a:p>
            <a:r>
              <a:rPr lang="nl-NL" dirty="0"/>
              <a:t>Niveau 4: hulp of maatregelen binnen of buiten de school voor leerlingen met een dyslexieverklaring</a:t>
            </a:r>
          </a:p>
          <a:p>
            <a:pPr marL="0" indent="0">
              <a:buNone/>
            </a:pPr>
            <a:r>
              <a:rPr lang="nl-NL" dirty="0"/>
              <a:t>Niveau 1-2: interne, niveau 3-4 externe </a:t>
            </a:r>
            <a:r>
              <a:rPr lang="nl-NL" dirty="0" err="1"/>
              <a:t>diff</a:t>
            </a:r>
            <a:r>
              <a:rPr lang="nl-NL" dirty="0"/>
              <a:t>.</a:t>
            </a:r>
          </a:p>
          <a:p>
            <a:pPr lvl="1" defTabSz="217488"/>
            <a:endParaRPr lang="en-GB" sz="1600" dirty="0"/>
          </a:p>
          <a:p>
            <a:pPr lvl="2" defTabSz="217488"/>
            <a:endParaRPr lang="en-GB" sz="2400" dirty="0"/>
          </a:p>
          <a:p>
            <a:pPr lvl="1" defTabSz="217488"/>
            <a:endParaRPr lang="en-GB" sz="2400" dirty="0"/>
          </a:p>
          <a:p>
            <a:pPr marL="449263" lvl="1" indent="0" defTabSz="217488">
              <a:buNone/>
            </a:pPr>
            <a:endParaRPr lang="en-GB" sz="2400" dirty="0"/>
          </a:p>
          <a:p>
            <a:pPr marL="449263" lvl="1" indent="0" defTabSz="217488">
              <a:buNone/>
            </a:pPr>
            <a:endParaRPr lang="en-GB" sz="2400" dirty="0"/>
          </a:p>
        </p:txBody>
      </p:sp>
      <p:sp>
        <p:nvSpPr>
          <p:cNvPr id="8" name="Rectangle 2"/>
          <p:cNvSpPr txBox="1">
            <a:spLocks noChangeArrowheads="1"/>
          </p:cNvSpPr>
          <p:nvPr/>
        </p:nvSpPr>
        <p:spPr>
          <a:xfrm>
            <a:off x="842828" y="476672"/>
            <a:ext cx="8229600" cy="11430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GB" sz="4000" b="0" i="0" u="none" strike="noStrike" kern="1200" cap="none" spc="0" normalizeH="0" baseline="0" noProof="0" dirty="0" err="1" smtClean="0">
                <a:ln>
                  <a:noFill/>
                </a:ln>
                <a:solidFill>
                  <a:schemeClr val="tx1"/>
                </a:solidFill>
                <a:effectLst/>
                <a:uLnTx/>
                <a:uFillTx/>
                <a:latin typeface="+mj-lt"/>
                <a:ea typeface="+mj-ea"/>
                <a:cs typeface="+mj-cs"/>
              </a:rPr>
              <a:t>Continuüm</a:t>
            </a:r>
            <a:r>
              <a:rPr kumimoji="0" lang="en-GB" sz="4000" b="0" i="0" u="none" strike="noStrike" kern="1200" cap="none" spc="0" normalizeH="0" baseline="0" noProof="0" dirty="0" smtClean="0">
                <a:ln>
                  <a:noFill/>
                </a:ln>
                <a:solidFill>
                  <a:schemeClr val="tx1"/>
                </a:solidFill>
                <a:effectLst/>
                <a:uLnTx/>
                <a:uFillTx/>
                <a:latin typeface="+mj-lt"/>
                <a:ea typeface="+mj-ea"/>
                <a:cs typeface="+mj-cs"/>
              </a:rPr>
              <a:t> </a:t>
            </a:r>
            <a:r>
              <a:rPr kumimoji="0" lang="en-GB" sz="4000" b="0" i="0" u="none" strike="noStrike" kern="1200" cap="none" spc="0" normalizeH="0" baseline="0" noProof="0" dirty="0">
                <a:ln>
                  <a:noFill/>
                </a:ln>
                <a:solidFill>
                  <a:schemeClr val="tx1"/>
                </a:solidFill>
                <a:effectLst/>
                <a:uLnTx/>
                <a:uFillTx/>
                <a:latin typeface="+mj-lt"/>
                <a:ea typeface="+mj-ea"/>
                <a:cs typeface="+mj-cs"/>
              </a:rPr>
              <a:t>van </a:t>
            </a:r>
            <a:r>
              <a:rPr kumimoji="0" lang="en-GB" sz="4000" b="0" i="0" u="none" strike="noStrike" kern="1200" cap="none" spc="0" normalizeH="0" baseline="0" noProof="0" dirty="0" err="1">
                <a:ln>
                  <a:noFill/>
                </a:ln>
                <a:solidFill>
                  <a:schemeClr val="tx1"/>
                </a:solidFill>
                <a:effectLst/>
                <a:uLnTx/>
                <a:uFillTx/>
                <a:latin typeface="+mj-lt"/>
                <a:ea typeface="+mj-ea"/>
                <a:cs typeface="+mj-cs"/>
              </a:rPr>
              <a:t>zorg</a:t>
            </a:r>
            <a:endParaRPr kumimoji="0" lang="en-US" sz="40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Afgeronde rechthoek 5"/>
          <p:cNvSpPr/>
          <p:nvPr/>
        </p:nvSpPr>
        <p:spPr bwMode="auto">
          <a:xfrm>
            <a:off x="842828" y="1619672"/>
            <a:ext cx="7272808" cy="936104"/>
          </a:xfrm>
          <a:prstGeom prst="roundRect">
            <a:avLst/>
          </a:prstGeom>
          <a:noFill/>
          <a:ln w="762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l-NL" sz="1800" b="0" i="0" u="none" strike="noStrike" cap="none" normalizeH="0" baseline="0">
              <a:ln>
                <a:noFill/>
              </a:ln>
              <a:solidFill>
                <a:schemeClr val="tx1"/>
              </a:solidFill>
              <a:effectLst/>
              <a:latin typeface="Arial" charset="0"/>
            </a:endParaRPr>
          </a:p>
        </p:txBody>
      </p:sp>
      <p:sp>
        <p:nvSpPr>
          <p:cNvPr id="5" name="Afgeronde rechthoek 4"/>
          <p:cNvSpPr/>
          <p:nvPr/>
        </p:nvSpPr>
        <p:spPr bwMode="auto">
          <a:xfrm>
            <a:off x="842828" y="2644295"/>
            <a:ext cx="7272808" cy="936104"/>
          </a:xfrm>
          <a:prstGeom prst="roundRect">
            <a:avLst/>
          </a:prstGeom>
          <a:noFill/>
          <a:ln w="762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l-NL" sz="1800" b="0" i="0" u="none" strike="noStrike" cap="none" normalizeH="0" baseline="0">
              <a:ln>
                <a:noFill/>
              </a:ln>
              <a:solidFill>
                <a:schemeClr val="tx1"/>
              </a:solidFill>
              <a:effectLst/>
              <a:latin typeface="Arial" charset="0"/>
            </a:endParaRPr>
          </a:p>
        </p:txBody>
      </p:sp>
      <p:sp>
        <p:nvSpPr>
          <p:cNvPr id="2" name="Tijdelijke aanduiding voor dianummer 1"/>
          <p:cNvSpPr>
            <a:spLocks noGrp="1"/>
          </p:cNvSpPr>
          <p:nvPr>
            <p:ph type="sldNum" sz="quarter" idx="12"/>
          </p:nvPr>
        </p:nvSpPr>
        <p:spPr/>
        <p:txBody>
          <a:bodyPr/>
          <a:lstStyle/>
          <a:p>
            <a:fld id="{789EBF1D-D60E-4940-8FA0-F919F241B697}" type="slidenum">
              <a:rPr lang="nl-NL" smtClean="0"/>
              <a:pPr/>
              <a:t>25</a:t>
            </a:fld>
            <a:endParaRPr lang="nl-NL"/>
          </a:p>
        </p:txBody>
      </p:sp>
    </p:spTree>
    <p:extLst>
      <p:ext uri="{BB962C8B-B14F-4D97-AF65-F5344CB8AC3E}">
        <p14:creationId xmlns:p14="http://schemas.microsoft.com/office/powerpoint/2010/main" val="3542497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animBg="1"/>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txBox="1">
            <a:spLocks noChangeArrowheads="1"/>
          </p:cNvSpPr>
          <p:nvPr/>
        </p:nvSpPr>
        <p:spPr bwMode="auto">
          <a:xfrm>
            <a:off x="611560" y="1484784"/>
            <a:ext cx="8066088"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47675" indent="-447675" algn="l" rtl="0" eaLnBrk="0" fontAlgn="base" hangingPunct="0">
              <a:spcBef>
                <a:spcPct val="20000"/>
              </a:spcBef>
              <a:spcAft>
                <a:spcPct val="0"/>
              </a:spcAft>
              <a:buClr>
                <a:schemeClr val="accent1"/>
              </a:buClr>
              <a:buSzPct val="70000"/>
              <a:buFont typeface="Wingdings" pitchFamily="2" charset="2"/>
              <a:buChar char="n"/>
              <a:defRPr sz="3200">
                <a:solidFill>
                  <a:schemeClr val="tx1"/>
                </a:solidFill>
                <a:latin typeface="+mn-lt"/>
                <a:ea typeface="+mn-ea"/>
                <a:cs typeface="+mn-cs"/>
              </a:defRPr>
            </a:lvl1pPr>
            <a:lvl2pPr marL="889000" indent="-439738" algn="l" rtl="0" eaLnBrk="0" fontAlgn="base" hangingPunct="0">
              <a:spcBef>
                <a:spcPct val="20000"/>
              </a:spcBef>
              <a:spcAft>
                <a:spcPct val="0"/>
              </a:spcAft>
              <a:buClr>
                <a:schemeClr val="hlink"/>
              </a:buClr>
              <a:buSzPct val="65000"/>
              <a:buFont typeface="Wingdings" pitchFamily="2" charset="2"/>
              <a:buChar char="¡"/>
              <a:defRPr sz="2800">
                <a:solidFill>
                  <a:schemeClr val="tx1"/>
                </a:solidFill>
                <a:latin typeface="+mn-lt"/>
              </a:defRPr>
            </a:lvl2pPr>
            <a:lvl3pPr marL="1293813" indent="-403225" algn="l" rtl="0" eaLnBrk="0" fontAlgn="base" hangingPunct="0">
              <a:spcBef>
                <a:spcPct val="20000"/>
              </a:spcBef>
              <a:spcAft>
                <a:spcPct val="0"/>
              </a:spcAft>
              <a:buClr>
                <a:schemeClr val="accent1"/>
              </a:buClr>
              <a:buSzPct val="70000"/>
              <a:buFont typeface="Wingdings" pitchFamily="2" charset="2"/>
              <a:buChar char="n"/>
              <a:defRPr sz="2400">
                <a:solidFill>
                  <a:schemeClr val="tx1"/>
                </a:solidFill>
                <a:latin typeface="+mn-lt"/>
              </a:defRPr>
            </a:lvl3pPr>
            <a:lvl4pPr marL="1681163" indent="-385763" algn="l" rtl="0" eaLnBrk="0" fontAlgn="base" hangingPunct="0">
              <a:spcBef>
                <a:spcPct val="20000"/>
              </a:spcBef>
              <a:spcAft>
                <a:spcPct val="0"/>
              </a:spcAft>
              <a:buClr>
                <a:schemeClr val="hlink"/>
              </a:buClr>
              <a:buSzPct val="75000"/>
              <a:buFont typeface="Wingdings" pitchFamily="2" charset="2"/>
              <a:buChar char="¡"/>
              <a:defRPr sz="2000">
                <a:solidFill>
                  <a:schemeClr val="tx1"/>
                </a:solidFill>
                <a:latin typeface="+mn-lt"/>
              </a:defRPr>
            </a:lvl4pPr>
            <a:lvl5pPr marL="2070100" indent="-387350" algn="l" rtl="0" eaLnBrk="0" fontAlgn="base" hangingPunct="0">
              <a:spcBef>
                <a:spcPct val="20000"/>
              </a:spcBef>
              <a:spcAft>
                <a:spcPct val="0"/>
              </a:spcAft>
              <a:buClr>
                <a:schemeClr val="accent1"/>
              </a:buClr>
              <a:buSzPct val="70000"/>
              <a:buFont typeface="Wingdings" pitchFamily="2" charset="2"/>
              <a:buChar char="n"/>
              <a:defRPr sz="2000">
                <a:solidFill>
                  <a:schemeClr val="tx1"/>
                </a:solidFill>
                <a:latin typeface="+mn-lt"/>
              </a:defRPr>
            </a:lvl5pPr>
            <a:lvl6pPr marL="25273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6pPr>
            <a:lvl7pPr marL="29845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7pPr>
            <a:lvl8pPr marL="34417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8pPr>
            <a:lvl9pPr marL="38989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9pPr>
          </a:lstStyle>
          <a:p>
            <a:r>
              <a:rPr lang="nl-BE" dirty="0"/>
              <a:t>Niveau 3a: preventieve hulp buiten de klas aan leerlingen die risico lopen</a:t>
            </a:r>
            <a:endParaRPr lang="nl-NL" dirty="0"/>
          </a:p>
          <a:p>
            <a:r>
              <a:rPr lang="nl-BE" dirty="0"/>
              <a:t>Niveau 1: reguliere instructie en oefening binnen de klas</a:t>
            </a:r>
            <a:endParaRPr lang="nl-NL" dirty="0"/>
          </a:p>
          <a:p>
            <a:r>
              <a:rPr lang="nl-BE" dirty="0"/>
              <a:t>Niveau 2: hulp binnen de klas aan de zwakste lezen</a:t>
            </a:r>
          </a:p>
          <a:p>
            <a:r>
              <a:rPr lang="nl-BE" dirty="0"/>
              <a:t>Niveau 3b: hulp buiten de klas aan leerlingen die onvoldoende profiteren</a:t>
            </a:r>
            <a:endParaRPr lang="nl-NL" dirty="0"/>
          </a:p>
          <a:p>
            <a:r>
              <a:rPr lang="nl-NL" dirty="0"/>
              <a:t>Niveau 4: …</a:t>
            </a:r>
          </a:p>
          <a:p>
            <a:pPr lvl="1" defTabSz="217488"/>
            <a:endParaRPr lang="en-GB" sz="1600" dirty="0"/>
          </a:p>
          <a:p>
            <a:pPr lvl="2" defTabSz="217488"/>
            <a:endParaRPr lang="en-GB" sz="2400" dirty="0"/>
          </a:p>
          <a:p>
            <a:pPr lvl="1" defTabSz="217488"/>
            <a:endParaRPr lang="en-GB" sz="2400" dirty="0"/>
          </a:p>
          <a:p>
            <a:pPr marL="449263" lvl="1" indent="0" defTabSz="217488">
              <a:buNone/>
            </a:pPr>
            <a:endParaRPr lang="en-GB" sz="2400" dirty="0"/>
          </a:p>
          <a:p>
            <a:pPr marL="449263" lvl="1" indent="0" defTabSz="217488">
              <a:buNone/>
            </a:pPr>
            <a:endParaRPr lang="en-GB" sz="2400" dirty="0"/>
          </a:p>
        </p:txBody>
      </p:sp>
      <p:sp>
        <p:nvSpPr>
          <p:cNvPr id="8" name="Rectangle 2"/>
          <p:cNvSpPr txBox="1">
            <a:spLocks noChangeArrowheads="1"/>
          </p:cNvSpPr>
          <p:nvPr/>
        </p:nvSpPr>
        <p:spPr>
          <a:xfrm>
            <a:off x="842828" y="476672"/>
            <a:ext cx="8229600" cy="1143000"/>
          </a:xfrm>
          <a:prstGeom prst="rect">
            <a:avLst/>
          </a:prstGeom>
        </p:spPr>
        <p:txBody>
          <a:bodyPr vert="horz" lIns="91440" tIns="45720" rIns="91440" bIns="45720" rtlCol="0" anchor="ctr">
            <a:normAutofit/>
          </a:bodyPr>
          <a:lstStyle/>
          <a:p>
            <a:pPr lvl="0">
              <a:spcBef>
                <a:spcPct val="0"/>
              </a:spcBef>
              <a:defRPr/>
            </a:pPr>
            <a:r>
              <a:rPr kumimoji="0" lang="en-GB" sz="4000" b="0" i="0" u="none" strike="noStrike" kern="1200" cap="none" spc="0" normalizeH="0" baseline="0" noProof="0" dirty="0" err="1" smtClean="0">
                <a:ln>
                  <a:noFill/>
                </a:ln>
                <a:solidFill>
                  <a:schemeClr val="tx1"/>
                </a:solidFill>
                <a:effectLst/>
                <a:uLnTx/>
                <a:uFillTx/>
                <a:latin typeface="+mj-lt"/>
                <a:ea typeface="+mj-ea"/>
                <a:cs typeface="+mj-cs"/>
              </a:rPr>
              <a:t>Continu</a:t>
            </a:r>
            <a:r>
              <a:rPr lang="en-GB" sz="4000" dirty="0"/>
              <a:t>ü</a:t>
            </a:r>
            <a:r>
              <a:rPr kumimoji="0" lang="en-GB" sz="4000" b="0" i="0" u="none" strike="noStrike" kern="1200" cap="none" spc="0" normalizeH="0" baseline="0" noProof="0" dirty="0" smtClean="0">
                <a:ln>
                  <a:noFill/>
                </a:ln>
                <a:solidFill>
                  <a:schemeClr val="tx1"/>
                </a:solidFill>
                <a:effectLst/>
                <a:uLnTx/>
                <a:uFillTx/>
                <a:latin typeface="+mj-lt"/>
                <a:ea typeface="+mj-ea"/>
                <a:cs typeface="+mj-cs"/>
              </a:rPr>
              <a:t>m </a:t>
            </a:r>
            <a:r>
              <a:rPr kumimoji="0" lang="en-GB" sz="4000" b="0" i="0" u="none" strike="noStrike" kern="1200" cap="none" spc="0" normalizeH="0" baseline="0" noProof="0" dirty="0">
                <a:ln>
                  <a:noFill/>
                </a:ln>
                <a:solidFill>
                  <a:schemeClr val="tx1"/>
                </a:solidFill>
                <a:effectLst/>
                <a:uLnTx/>
                <a:uFillTx/>
                <a:latin typeface="+mj-lt"/>
                <a:ea typeface="+mj-ea"/>
                <a:cs typeface="+mj-cs"/>
              </a:rPr>
              <a:t>van </a:t>
            </a:r>
            <a:r>
              <a:rPr kumimoji="0" lang="en-GB" sz="4000" b="0" i="0" u="none" strike="noStrike" kern="1200" cap="none" spc="0" normalizeH="0" baseline="0" noProof="0" dirty="0" err="1">
                <a:ln>
                  <a:noFill/>
                </a:ln>
                <a:solidFill>
                  <a:schemeClr val="tx1"/>
                </a:solidFill>
                <a:effectLst/>
                <a:uLnTx/>
                <a:uFillTx/>
                <a:latin typeface="+mj-lt"/>
                <a:ea typeface="+mj-ea"/>
                <a:cs typeface="+mj-cs"/>
              </a:rPr>
              <a:t>zorg</a:t>
            </a:r>
            <a:endParaRPr kumimoji="0" lang="en-US" sz="40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Afgeronde rechthoek 5"/>
          <p:cNvSpPr/>
          <p:nvPr/>
        </p:nvSpPr>
        <p:spPr bwMode="auto">
          <a:xfrm>
            <a:off x="1008200" y="1594698"/>
            <a:ext cx="7669448" cy="936104"/>
          </a:xfrm>
          <a:prstGeom prst="roundRect">
            <a:avLst/>
          </a:prstGeom>
          <a:noFill/>
          <a:ln w="762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nl-NL" sz="1800" b="0" i="0" u="none" strike="noStrike" cap="none" normalizeH="0" baseline="0">
              <a:ln>
                <a:noFill/>
              </a:ln>
              <a:solidFill>
                <a:schemeClr val="tx1"/>
              </a:solidFill>
              <a:effectLst/>
              <a:latin typeface="Arial" charset="0"/>
            </a:endParaRPr>
          </a:p>
        </p:txBody>
      </p:sp>
      <p:sp>
        <p:nvSpPr>
          <p:cNvPr id="2" name="Tijdelijke aanduiding voor dianummer 1"/>
          <p:cNvSpPr>
            <a:spLocks noGrp="1"/>
          </p:cNvSpPr>
          <p:nvPr>
            <p:ph type="sldNum" sz="quarter" idx="12"/>
          </p:nvPr>
        </p:nvSpPr>
        <p:spPr/>
        <p:txBody>
          <a:bodyPr/>
          <a:lstStyle/>
          <a:p>
            <a:fld id="{789EBF1D-D60E-4940-8FA0-F919F241B697}" type="slidenum">
              <a:rPr lang="nl-NL" smtClean="0"/>
              <a:pPr/>
              <a:t>26</a:t>
            </a:fld>
            <a:endParaRPr lang="nl-NL"/>
          </a:p>
        </p:txBody>
      </p:sp>
    </p:spTree>
    <p:extLst>
      <p:ext uri="{BB962C8B-B14F-4D97-AF65-F5344CB8AC3E}">
        <p14:creationId xmlns:p14="http://schemas.microsoft.com/office/powerpoint/2010/main" val="31049265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kstvak 10"/>
          <p:cNvSpPr txBox="1"/>
          <p:nvPr/>
        </p:nvSpPr>
        <p:spPr>
          <a:xfrm>
            <a:off x="539552" y="620688"/>
            <a:ext cx="7992888" cy="3662541"/>
          </a:xfrm>
          <a:prstGeom prst="rect">
            <a:avLst/>
          </a:prstGeom>
          <a:noFill/>
        </p:spPr>
        <p:txBody>
          <a:bodyPr wrap="square" rtlCol="0">
            <a:spAutoFit/>
          </a:bodyPr>
          <a:lstStyle/>
          <a:p>
            <a:r>
              <a:rPr lang="nl-NL" sz="2400" dirty="0"/>
              <a:t>Bestrijding laaggeletterdheid en leesproblemen/dyslexie:</a:t>
            </a:r>
          </a:p>
          <a:p>
            <a:endParaRPr lang="nl-NL" sz="2400" dirty="0"/>
          </a:p>
          <a:p>
            <a:pPr marL="457200" indent="-457200">
              <a:buAutoNum type="arabicParenR"/>
            </a:pPr>
            <a:r>
              <a:rPr lang="nl-NL" sz="2400" dirty="0"/>
              <a:t>zo vroeg mogelijk </a:t>
            </a:r>
            <a:r>
              <a:rPr lang="nl-NL" sz="2400" i="1" dirty="0"/>
              <a:t>onderkennen</a:t>
            </a:r>
            <a:endParaRPr lang="nl-NL" sz="2400" dirty="0"/>
          </a:p>
          <a:p>
            <a:pPr marL="457200" indent="-457200">
              <a:buAutoNum type="arabicParenR"/>
            </a:pPr>
            <a:r>
              <a:rPr lang="nl-NL" sz="2400" dirty="0"/>
              <a:t>Zo vroeg mogelijk beginnen met </a:t>
            </a:r>
            <a:r>
              <a:rPr lang="nl-NL" sz="2400" i="1" dirty="0"/>
              <a:t>individueel maatwerk </a:t>
            </a:r>
            <a:endParaRPr lang="nl-NL" sz="2400" dirty="0"/>
          </a:p>
          <a:p>
            <a:r>
              <a:rPr lang="nl-NL" sz="2400" dirty="0"/>
              <a:t>3) de hulp </a:t>
            </a:r>
            <a:r>
              <a:rPr lang="nl-NL" sz="2400" i="1" dirty="0"/>
              <a:t>volhouden</a:t>
            </a:r>
            <a:r>
              <a:rPr lang="nl-NL" sz="2400" dirty="0"/>
              <a:t> tot het voornaamste struikelblok, de drempel naar automatisering, is genomen</a:t>
            </a:r>
          </a:p>
          <a:p>
            <a:r>
              <a:rPr lang="nl-NL" sz="2400" dirty="0"/>
              <a:t>4) de voordelen van </a:t>
            </a:r>
            <a:r>
              <a:rPr lang="nl-NL" sz="2400" i="1" dirty="0"/>
              <a:t>digitalisering</a:t>
            </a:r>
            <a:r>
              <a:rPr lang="nl-NL" sz="2400" dirty="0"/>
              <a:t> benutten</a:t>
            </a:r>
          </a:p>
          <a:p>
            <a:endParaRPr lang="nl-NL" sz="2400" dirty="0"/>
          </a:p>
          <a:p>
            <a:pPr algn="r"/>
            <a:r>
              <a:rPr lang="nl-NL" sz="2000" dirty="0"/>
              <a:t>(Al </a:t>
            </a:r>
            <a:r>
              <a:rPr lang="nl-NL" sz="2000" dirty="0" err="1"/>
              <a:t>Otaiba</a:t>
            </a:r>
            <a:r>
              <a:rPr lang="nl-NL" sz="2000" dirty="0"/>
              <a:t> e.a., 2009, 2014; </a:t>
            </a:r>
            <a:r>
              <a:rPr lang="nl-NL" sz="2000" dirty="0" err="1"/>
              <a:t>Partanen</a:t>
            </a:r>
            <a:r>
              <a:rPr lang="nl-NL" sz="2000" dirty="0"/>
              <a:t> &amp; </a:t>
            </a:r>
            <a:r>
              <a:rPr lang="nl-NL" sz="2000" dirty="0" err="1"/>
              <a:t>Siegel</a:t>
            </a:r>
            <a:r>
              <a:rPr lang="nl-NL" sz="2000" dirty="0"/>
              <a:t>, 2014; </a:t>
            </a:r>
            <a:r>
              <a:rPr lang="nl-NL" sz="2000" dirty="0" err="1"/>
              <a:t>Scanlon</a:t>
            </a:r>
            <a:r>
              <a:rPr lang="nl-NL" sz="2000" dirty="0"/>
              <a:t> e.a., 2005; </a:t>
            </a:r>
            <a:r>
              <a:rPr lang="nl-NL" sz="2000" dirty="0" err="1"/>
              <a:t>Vellutino</a:t>
            </a:r>
            <a:r>
              <a:rPr lang="nl-NL" sz="2000" dirty="0"/>
              <a:t> e.a., 1996; </a:t>
            </a:r>
            <a:r>
              <a:rPr lang="nl-NL" sz="2000" dirty="0" err="1"/>
              <a:t>Regtvoort</a:t>
            </a:r>
            <a:r>
              <a:rPr lang="nl-NL" sz="2000" dirty="0"/>
              <a:t> e.a., 2013; Zijlstra, 2015)</a:t>
            </a:r>
          </a:p>
        </p:txBody>
      </p:sp>
      <p:sp>
        <p:nvSpPr>
          <p:cNvPr id="5" name="Tekstvak 4"/>
          <p:cNvSpPr txBox="1"/>
          <p:nvPr/>
        </p:nvSpPr>
        <p:spPr>
          <a:xfrm>
            <a:off x="467544" y="188640"/>
            <a:ext cx="7992888" cy="369332"/>
          </a:xfrm>
          <a:prstGeom prst="rect">
            <a:avLst/>
          </a:prstGeom>
          <a:noFill/>
        </p:spPr>
        <p:txBody>
          <a:bodyPr wrap="square" rtlCol="0">
            <a:spAutoFit/>
          </a:bodyPr>
          <a:lstStyle/>
          <a:p>
            <a:r>
              <a:rPr lang="nl-NL" b="1" dirty="0">
                <a:solidFill>
                  <a:srgbClr val="FF0000"/>
                </a:solidFill>
              </a:rPr>
              <a:t>Preventieve aanpak</a:t>
            </a:r>
            <a:endParaRPr lang="nl-NL" dirty="0">
              <a:solidFill>
                <a:srgbClr val="FF0000"/>
              </a:solidFill>
            </a:endParaRPr>
          </a:p>
        </p:txBody>
      </p:sp>
    </p:spTree>
    <p:extLst>
      <p:ext uri="{BB962C8B-B14F-4D97-AF65-F5344CB8AC3E}">
        <p14:creationId xmlns:p14="http://schemas.microsoft.com/office/powerpoint/2010/main" val="5773471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kstvak 11"/>
          <p:cNvSpPr txBox="1"/>
          <p:nvPr/>
        </p:nvSpPr>
        <p:spPr>
          <a:xfrm>
            <a:off x="539552" y="620688"/>
            <a:ext cx="8352928" cy="369332"/>
          </a:xfrm>
          <a:prstGeom prst="rect">
            <a:avLst/>
          </a:prstGeom>
          <a:noFill/>
        </p:spPr>
        <p:txBody>
          <a:bodyPr wrap="square" rtlCol="0">
            <a:spAutoFit/>
          </a:bodyPr>
          <a:lstStyle/>
          <a:p>
            <a:r>
              <a:rPr lang="nl-NL" b="1" dirty="0">
                <a:solidFill>
                  <a:srgbClr val="FF0000"/>
                </a:solidFill>
              </a:rPr>
              <a:t>Preventie: volhouden</a:t>
            </a:r>
            <a:endParaRPr lang="nl-NL" dirty="0">
              <a:solidFill>
                <a:srgbClr val="FF0000"/>
              </a:solidFill>
            </a:endParaRPr>
          </a:p>
        </p:txBody>
      </p:sp>
      <p:sp>
        <p:nvSpPr>
          <p:cNvPr id="2" name="Rechthoek 1"/>
          <p:cNvSpPr/>
          <p:nvPr/>
        </p:nvSpPr>
        <p:spPr>
          <a:xfrm>
            <a:off x="755576" y="1398381"/>
            <a:ext cx="7632848"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risicofactoren</a:t>
            </a:r>
          </a:p>
          <a:p>
            <a:r>
              <a:rPr lang="nl-NL" dirty="0"/>
              <a:t>algemene 						specifieke</a:t>
            </a:r>
          </a:p>
        </p:txBody>
      </p:sp>
      <p:cxnSp>
        <p:nvCxnSpPr>
          <p:cNvPr id="4" name="Rechte verbindingslijn met pijl 3"/>
          <p:cNvCxnSpPr/>
          <p:nvPr/>
        </p:nvCxnSpPr>
        <p:spPr>
          <a:xfrm flipV="1">
            <a:off x="4067944" y="1869743"/>
            <a:ext cx="517704" cy="23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Rechthoek 5"/>
          <p:cNvSpPr/>
          <p:nvPr/>
        </p:nvSpPr>
        <p:spPr>
          <a:xfrm>
            <a:off x="2425408" y="3212976"/>
            <a:ext cx="4306832" cy="597492"/>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Groep 2 voorbereidend lezen/spellen</a:t>
            </a:r>
          </a:p>
        </p:txBody>
      </p:sp>
      <p:sp>
        <p:nvSpPr>
          <p:cNvPr id="8" name="Rechthoek 7"/>
          <p:cNvSpPr/>
          <p:nvPr/>
        </p:nvSpPr>
        <p:spPr>
          <a:xfrm>
            <a:off x="2425408" y="3876092"/>
            <a:ext cx="4306832" cy="57606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Groep 3 aanvankelijk lezen/spellen</a:t>
            </a:r>
          </a:p>
        </p:txBody>
      </p:sp>
      <p:sp>
        <p:nvSpPr>
          <p:cNvPr id="9" name="Rechthoek 8"/>
          <p:cNvSpPr/>
          <p:nvPr/>
        </p:nvSpPr>
        <p:spPr>
          <a:xfrm>
            <a:off x="2425408" y="4497098"/>
            <a:ext cx="4306832" cy="576064"/>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Groep 4 e.v. voortgezet lezen/spellen</a:t>
            </a:r>
          </a:p>
        </p:txBody>
      </p:sp>
      <p:sp>
        <p:nvSpPr>
          <p:cNvPr id="16" name="PIJL-LINKS en -RECHTS 15"/>
          <p:cNvSpPr/>
          <p:nvPr/>
        </p:nvSpPr>
        <p:spPr>
          <a:xfrm>
            <a:off x="1835696" y="1822072"/>
            <a:ext cx="5256584" cy="382792"/>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18" name="Rechte verbindingslijn met pijl 17"/>
          <p:cNvCxnSpPr/>
          <p:nvPr/>
        </p:nvCxnSpPr>
        <p:spPr>
          <a:xfrm>
            <a:off x="1187624" y="2312781"/>
            <a:ext cx="2808312" cy="8131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Rechte verbindingslijn met pijl 19"/>
          <p:cNvCxnSpPr/>
          <p:nvPr/>
        </p:nvCxnSpPr>
        <p:spPr>
          <a:xfrm flipH="1">
            <a:off x="5724128" y="2312781"/>
            <a:ext cx="2016224" cy="7922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Rechte verbindingslijn met pijl 21"/>
          <p:cNvCxnSpPr>
            <a:stCxn id="2" idx="2"/>
          </p:cNvCxnSpPr>
          <p:nvPr/>
        </p:nvCxnSpPr>
        <p:spPr>
          <a:xfrm>
            <a:off x="4572000" y="2312781"/>
            <a:ext cx="13648" cy="7501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Rechte verbindingslijn met pijl 23"/>
          <p:cNvCxnSpPr/>
          <p:nvPr/>
        </p:nvCxnSpPr>
        <p:spPr>
          <a:xfrm flipH="1">
            <a:off x="5134416" y="2297037"/>
            <a:ext cx="648072" cy="8131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Rechte verbindingslijn met pijl 25"/>
          <p:cNvCxnSpPr/>
          <p:nvPr/>
        </p:nvCxnSpPr>
        <p:spPr>
          <a:xfrm>
            <a:off x="3131840" y="2312781"/>
            <a:ext cx="1109300" cy="7816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Rechthoek 31"/>
          <p:cNvSpPr/>
          <p:nvPr/>
        </p:nvSpPr>
        <p:spPr>
          <a:xfrm>
            <a:off x="2382435" y="3172456"/>
            <a:ext cx="4349805" cy="1947238"/>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PIJL-OMLAAG 9"/>
          <p:cNvSpPr/>
          <p:nvPr/>
        </p:nvSpPr>
        <p:spPr>
          <a:xfrm>
            <a:off x="4343332" y="3678186"/>
            <a:ext cx="484632" cy="286305"/>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7" name="PIJL-OMLAAG 26"/>
          <p:cNvSpPr/>
          <p:nvPr/>
        </p:nvSpPr>
        <p:spPr>
          <a:xfrm>
            <a:off x="4336508" y="4314936"/>
            <a:ext cx="484632" cy="286305"/>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Rechthoekig bijschrift 6"/>
          <p:cNvSpPr/>
          <p:nvPr/>
        </p:nvSpPr>
        <p:spPr>
          <a:xfrm>
            <a:off x="6303682" y="453677"/>
            <a:ext cx="2707124" cy="612648"/>
          </a:xfrm>
          <a:prstGeom prst="wedgeRectCallout">
            <a:avLst>
              <a:gd name="adj1" fmla="val -40771"/>
              <a:gd name="adj2" fmla="val 15894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1) zo vroeg mogelijk </a:t>
            </a:r>
            <a:r>
              <a:rPr lang="nl-NL" i="1" dirty="0">
                <a:solidFill>
                  <a:schemeClr val="tx1"/>
                </a:solidFill>
              </a:rPr>
              <a:t>onderkennen</a:t>
            </a:r>
            <a:endParaRPr lang="nl-NL" dirty="0">
              <a:solidFill>
                <a:schemeClr val="tx1"/>
              </a:solidFill>
            </a:endParaRPr>
          </a:p>
        </p:txBody>
      </p:sp>
      <p:sp>
        <p:nvSpPr>
          <p:cNvPr id="21" name="Rechthoekig bijschrift 20"/>
          <p:cNvSpPr/>
          <p:nvPr/>
        </p:nvSpPr>
        <p:spPr>
          <a:xfrm>
            <a:off x="6303683" y="5229201"/>
            <a:ext cx="2707123" cy="1228682"/>
          </a:xfrm>
          <a:prstGeom prst="wedgeRectCallout">
            <a:avLst>
              <a:gd name="adj1" fmla="val -42850"/>
              <a:gd name="adj2" fmla="val -7994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3) de hulp </a:t>
            </a:r>
            <a:r>
              <a:rPr lang="nl-NL" i="1" dirty="0">
                <a:solidFill>
                  <a:schemeClr val="tx1"/>
                </a:solidFill>
              </a:rPr>
              <a:t>volhouden</a:t>
            </a:r>
            <a:r>
              <a:rPr lang="nl-NL" dirty="0">
                <a:solidFill>
                  <a:schemeClr val="tx1"/>
                </a:solidFill>
              </a:rPr>
              <a:t> tot de drempel naar automatisering is genomen</a:t>
            </a:r>
          </a:p>
        </p:txBody>
      </p:sp>
      <p:sp>
        <p:nvSpPr>
          <p:cNvPr id="23" name="Rechthoekig bijschrift 22"/>
          <p:cNvSpPr/>
          <p:nvPr/>
        </p:nvSpPr>
        <p:spPr>
          <a:xfrm>
            <a:off x="6320063" y="2667289"/>
            <a:ext cx="2707123" cy="767738"/>
          </a:xfrm>
          <a:prstGeom prst="wedgeRectCallout">
            <a:avLst>
              <a:gd name="adj1" fmla="val -45448"/>
              <a:gd name="adj2" fmla="val 8316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solidFill>
                  <a:schemeClr val="tx1"/>
                </a:solidFill>
              </a:rPr>
              <a:t>2) zo vroeg mogelijk beginnen met </a:t>
            </a:r>
            <a:r>
              <a:rPr lang="nl-NL" i="1" dirty="0">
                <a:solidFill>
                  <a:schemeClr val="tx1"/>
                </a:solidFill>
              </a:rPr>
              <a:t>individueel maatwerk </a:t>
            </a:r>
            <a:endParaRPr lang="nl-NL" dirty="0">
              <a:solidFill>
                <a:schemeClr val="tx1"/>
              </a:solidFill>
            </a:endParaRPr>
          </a:p>
        </p:txBody>
      </p:sp>
    </p:spTree>
    <p:extLst>
      <p:ext uri="{BB962C8B-B14F-4D97-AF65-F5344CB8AC3E}">
        <p14:creationId xmlns:p14="http://schemas.microsoft.com/office/powerpoint/2010/main" val="23826289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p:cNvSpPr txBox="1"/>
          <p:nvPr/>
        </p:nvSpPr>
        <p:spPr>
          <a:xfrm>
            <a:off x="899592" y="980728"/>
            <a:ext cx="7200799" cy="1200329"/>
          </a:xfrm>
          <a:prstGeom prst="rect">
            <a:avLst/>
          </a:prstGeom>
          <a:noFill/>
        </p:spPr>
        <p:txBody>
          <a:bodyPr wrap="square" rtlCol="0">
            <a:spAutoFit/>
          </a:bodyPr>
          <a:lstStyle/>
          <a:p>
            <a:r>
              <a:rPr lang="nl-NL" i="1" dirty="0"/>
              <a:t>‘Computerprogramma’s kunnen meer individuele feedback geven dan de leerkracht ooit kan bieden en ze maken afstemming van instructie op de vaardigheden van het kind mogelijk.’ </a:t>
            </a:r>
            <a:r>
              <a:rPr lang="nl-NL" dirty="0"/>
              <a:t>(Bus e.a., 2011, p. 87)</a:t>
            </a:r>
            <a:r>
              <a:rPr lang="nl-NL" i="1" dirty="0"/>
              <a:t> </a:t>
            </a:r>
            <a:endParaRPr lang="nl-NL" dirty="0"/>
          </a:p>
          <a:p>
            <a:endParaRPr lang="nl-NL" dirty="0"/>
          </a:p>
        </p:txBody>
      </p:sp>
      <p:sp>
        <p:nvSpPr>
          <p:cNvPr id="5" name="Tekstvak 4"/>
          <p:cNvSpPr txBox="1"/>
          <p:nvPr/>
        </p:nvSpPr>
        <p:spPr>
          <a:xfrm>
            <a:off x="903237" y="2564904"/>
            <a:ext cx="7200799" cy="1200329"/>
          </a:xfrm>
          <a:prstGeom prst="rect">
            <a:avLst/>
          </a:prstGeom>
          <a:noFill/>
        </p:spPr>
        <p:txBody>
          <a:bodyPr wrap="square" rtlCol="0">
            <a:spAutoFit/>
          </a:bodyPr>
          <a:lstStyle/>
          <a:p>
            <a:r>
              <a:rPr lang="nl-NL" dirty="0"/>
              <a:t>Maatwerk, niet alleen voor verschillen</a:t>
            </a:r>
            <a:r>
              <a:rPr lang="nl-NL" i="1" dirty="0"/>
              <a:t> ‘in tempo of niveau, maar idealiter ook over wat leerlingen leren, hoe ze leren, wanneer ze leren en waar ze leren.’ </a:t>
            </a:r>
            <a:r>
              <a:rPr lang="nl-NL" dirty="0"/>
              <a:t>(</a:t>
            </a:r>
            <a:r>
              <a:rPr lang="nl-NL" dirty="0" err="1"/>
              <a:t>Voogt</a:t>
            </a:r>
            <a:r>
              <a:rPr lang="nl-NL" dirty="0"/>
              <a:t>, 2014, p. 9)</a:t>
            </a:r>
          </a:p>
          <a:p>
            <a:endParaRPr lang="nl-NL" dirty="0"/>
          </a:p>
        </p:txBody>
      </p:sp>
      <p:sp>
        <p:nvSpPr>
          <p:cNvPr id="6" name="Tekstvak 5"/>
          <p:cNvSpPr txBox="1"/>
          <p:nvPr/>
        </p:nvSpPr>
        <p:spPr>
          <a:xfrm>
            <a:off x="467544" y="188640"/>
            <a:ext cx="7992888" cy="369332"/>
          </a:xfrm>
          <a:prstGeom prst="rect">
            <a:avLst/>
          </a:prstGeom>
          <a:noFill/>
        </p:spPr>
        <p:txBody>
          <a:bodyPr wrap="square" rtlCol="0">
            <a:spAutoFit/>
          </a:bodyPr>
          <a:lstStyle/>
          <a:p>
            <a:r>
              <a:rPr lang="nl-NL" b="1" dirty="0">
                <a:solidFill>
                  <a:srgbClr val="FF0000"/>
                </a:solidFill>
              </a:rPr>
              <a:t>Preventie: 4) digitalisering benutten</a:t>
            </a:r>
            <a:endParaRPr lang="nl-NL" dirty="0">
              <a:solidFill>
                <a:srgbClr val="FF0000"/>
              </a:solidFill>
            </a:endParaRPr>
          </a:p>
        </p:txBody>
      </p:sp>
      <p:sp>
        <p:nvSpPr>
          <p:cNvPr id="7" name="Tekstvak 6"/>
          <p:cNvSpPr txBox="1"/>
          <p:nvPr/>
        </p:nvSpPr>
        <p:spPr>
          <a:xfrm>
            <a:off x="903536" y="3933056"/>
            <a:ext cx="7200799" cy="923330"/>
          </a:xfrm>
          <a:prstGeom prst="rect">
            <a:avLst/>
          </a:prstGeom>
          <a:noFill/>
        </p:spPr>
        <p:txBody>
          <a:bodyPr wrap="square" rtlCol="0">
            <a:spAutoFit/>
          </a:bodyPr>
          <a:lstStyle/>
          <a:p>
            <a:r>
              <a:rPr lang="nl-NL" dirty="0"/>
              <a:t>Ideaal dus voor begeleide oefening, tegemoetkomend aan individuele pedagogisch-didactische behoeften aan herhaling, feedback, …</a:t>
            </a:r>
          </a:p>
          <a:p>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kstvak 11"/>
          <p:cNvSpPr txBox="1"/>
          <p:nvPr/>
        </p:nvSpPr>
        <p:spPr>
          <a:xfrm>
            <a:off x="539552" y="620688"/>
            <a:ext cx="8352928" cy="5632311"/>
          </a:xfrm>
          <a:prstGeom prst="rect">
            <a:avLst/>
          </a:prstGeom>
          <a:noFill/>
        </p:spPr>
        <p:txBody>
          <a:bodyPr wrap="square" rtlCol="0">
            <a:spAutoFit/>
          </a:bodyPr>
          <a:lstStyle/>
          <a:p>
            <a:r>
              <a:rPr lang="nl-NL" b="1" dirty="0">
                <a:solidFill>
                  <a:srgbClr val="FF0000"/>
                </a:solidFill>
              </a:rPr>
              <a:t>Enkele feiten</a:t>
            </a:r>
          </a:p>
          <a:p>
            <a:r>
              <a:rPr lang="nl-NL" dirty="0"/>
              <a:t/>
            </a:r>
            <a:br>
              <a:rPr lang="nl-NL" dirty="0"/>
            </a:br>
            <a:r>
              <a:rPr lang="nl-NL" b="1" dirty="0"/>
              <a:t>Laaggeletterdheid:</a:t>
            </a:r>
          </a:p>
          <a:p>
            <a:r>
              <a:rPr lang="nl-NL" dirty="0"/>
              <a:t>	</a:t>
            </a:r>
            <a:r>
              <a:rPr lang="nl-NL" dirty="0" smtClean="0"/>
              <a:t>- Ongeveer </a:t>
            </a:r>
            <a:r>
              <a:rPr lang="nl-NL" dirty="0"/>
              <a:t>een kwart van de leerlingen verlaat de basisschool met een 	leesachterstand van twee of meer jaar (Inspectie, 2007; Schijf, 2009)</a:t>
            </a:r>
          </a:p>
          <a:p>
            <a:r>
              <a:rPr lang="nl-NL" dirty="0"/>
              <a:t>	</a:t>
            </a:r>
            <a:r>
              <a:rPr lang="nl-NL" dirty="0" smtClean="0"/>
              <a:t>- 50.000 </a:t>
            </a:r>
            <a:r>
              <a:rPr lang="nl-NL" dirty="0"/>
              <a:t>laaggeletterden, elk jaar </a:t>
            </a:r>
          </a:p>
          <a:p>
            <a:r>
              <a:rPr lang="nl-NL" dirty="0"/>
              <a:t>	</a:t>
            </a:r>
            <a:r>
              <a:rPr lang="nl-NL" dirty="0" smtClean="0"/>
              <a:t>- 14 </a:t>
            </a:r>
            <a:r>
              <a:rPr lang="nl-NL" dirty="0"/>
              <a:t>% 15-jarigen functioneel analfabeet (</a:t>
            </a:r>
            <a:r>
              <a:rPr lang="nl-NL" dirty="0" err="1"/>
              <a:t>Vernooy</a:t>
            </a:r>
            <a:r>
              <a:rPr lang="nl-NL" dirty="0"/>
              <a:t>, 2016)</a:t>
            </a:r>
          </a:p>
          <a:p>
            <a:r>
              <a:rPr lang="nl-NL" dirty="0"/>
              <a:t>	</a:t>
            </a:r>
            <a:r>
              <a:rPr lang="nl-NL" dirty="0" smtClean="0"/>
              <a:t>→ </a:t>
            </a:r>
            <a:r>
              <a:rPr lang="nl-NL" dirty="0" smtClean="0"/>
              <a:t>de </a:t>
            </a:r>
            <a:r>
              <a:rPr lang="nl-NL" dirty="0"/>
              <a:t>achterstand is opgelopen tot meer dan drie jaar 		</a:t>
            </a:r>
          </a:p>
          <a:p>
            <a:endParaRPr lang="nl-NL" dirty="0"/>
          </a:p>
          <a:p>
            <a:r>
              <a:rPr lang="nl-NL" b="1" dirty="0"/>
              <a:t>Dyslexie:</a:t>
            </a:r>
            <a:endParaRPr lang="nl-NL" dirty="0"/>
          </a:p>
          <a:p>
            <a:r>
              <a:rPr lang="nl-NL" dirty="0"/>
              <a:t>	 </a:t>
            </a:r>
            <a:r>
              <a:rPr lang="nl-NL" dirty="0" smtClean="0"/>
              <a:t>- 7-12 </a:t>
            </a:r>
            <a:r>
              <a:rPr lang="nl-NL" dirty="0"/>
              <a:t>jarigen </a:t>
            </a:r>
          </a:p>
          <a:p>
            <a:r>
              <a:rPr lang="nl-NL" dirty="0"/>
              <a:t>		</a:t>
            </a:r>
            <a:r>
              <a:rPr lang="nl-NL" dirty="0" smtClean="0"/>
              <a:t>●7 </a:t>
            </a:r>
            <a:r>
              <a:rPr lang="nl-NL" dirty="0"/>
              <a:t>% (13.000) jaarlijks aangemeld buitenschoolse zorg (PDD&amp;B)</a:t>
            </a:r>
          </a:p>
          <a:p>
            <a:r>
              <a:rPr lang="nl-NL" dirty="0"/>
              <a:t>		</a:t>
            </a:r>
            <a:r>
              <a:rPr lang="nl-NL" dirty="0" smtClean="0"/>
              <a:t>● </a:t>
            </a:r>
            <a:r>
              <a:rPr lang="nl-NL" dirty="0"/>
              <a:t>6.5 </a:t>
            </a:r>
            <a:r>
              <a:rPr lang="nl-NL" dirty="0"/>
              <a:t>% (12.000) diagnose ‘ernstige enkelvoudige dyslexie’</a:t>
            </a:r>
          </a:p>
          <a:p>
            <a:r>
              <a:rPr lang="nl-NL" dirty="0"/>
              <a:t>		</a:t>
            </a:r>
            <a:r>
              <a:rPr lang="nl-NL" dirty="0" smtClean="0"/>
              <a:t>● </a:t>
            </a:r>
            <a:r>
              <a:rPr lang="nl-NL" dirty="0"/>
              <a:t>5.5 </a:t>
            </a:r>
            <a:r>
              <a:rPr lang="nl-NL" dirty="0"/>
              <a:t>% (10.500) in behandeling (1.500 wachtlijst)</a:t>
            </a:r>
          </a:p>
          <a:p>
            <a:r>
              <a:rPr lang="nl-NL" dirty="0"/>
              <a:t>	 VO leerlingen bij eindexamen</a:t>
            </a:r>
          </a:p>
          <a:p>
            <a:r>
              <a:rPr lang="nl-NL" dirty="0"/>
              <a:t>		</a:t>
            </a:r>
            <a:r>
              <a:rPr lang="nl-NL" dirty="0"/>
              <a:t> ● 12 </a:t>
            </a:r>
            <a:r>
              <a:rPr lang="nl-NL" dirty="0"/>
              <a:t>% met dyslexieverklaring</a:t>
            </a:r>
          </a:p>
          <a:p>
            <a:r>
              <a:rPr lang="nl-NL" dirty="0"/>
              <a:t>		</a:t>
            </a:r>
            <a:r>
              <a:rPr lang="nl-NL" dirty="0"/>
              <a:t> ● 15 </a:t>
            </a:r>
            <a:r>
              <a:rPr lang="nl-NL" dirty="0"/>
              <a:t>% vmbo</a:t>
            </a:r>
          </a:p>
          <a:p>
            <a:r>
              <a:rPr lang="nl-NL" dirty="0"/>
              <a:t>		</a:t>
            </a:r>
            <a:r>
              <a:rPr lang="nl-NL" dirty="0"/>
              <a:t> ● 10 </a:t>
            </a:r>
            <a:r>
              <a:rPr lang="nl-NL" dirty="0"/>
              <a:t>% havo</a:t>
            </a:r>
          </a:p>
          <a:p>
            <a:r>
              <a:rPr lang="nl-NL" dirty="0"/>
              <a:t>		</a:t>
            </a:r>
            <a:r>
              <a:rPr lang="nl-NL" dirty="0"/>
              <a:t> ● 4-6 </a:t>
            </a:r>
            <a:r>
              <a:rPr lang="nl-NL" dirty="0"/>
              <a:t>% </a:t>
            </a:r>
            <a:r>
              <a:rPr lang="nl-NL" dirty="0" smtClean="0"/>
              <a:t>vwo</a:t>
            </a:r>
            <a:endParaRPr lang="nl-NL" dirty="0"/>
          </a:p>
          <a:p>
            <a:r>
              <a:rPr lang="nl-NL" dirty="0"/>
              <a:t>	</a:t>
            </a:r>
          </a:p>
        </p:txBody>
      </p:sp>
    </p:spTree>
    <p:extLst>
      <p:ext uri="{BB962C8B-B14F-4D97-AF65-F5344CB8AC3E}">
        <p14:creationId xmlns:p14="http://schemas.microsoft.com/office/powerpoint/2010/main" val="14172425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kstvak 10"/>
          <p:cNvSpPr txBox="1"/>
          <p:nvPr/>
        </p:nvSpPr>
        <p:spPr>
          <a:xfrm>
            <a:off x="486137" y="798447"/>
            <a:ext cx="7992888" cy="2308324"/>
          </a:xfrm>
          <a:prstGeom prst="rect">
            <a:avLst/>
          </a:prstGeom>
          <a:noFill/>
        </p:spPr>
        <p:txBody>
          <a:bodyPr wrap="square" rtlCol="0">
            <a:spAutoFit/>
          </a:bodyPr>
          <a:lstStyle/>
          <a:p>
            <a:r>
              <a:rPr lang="nl-NL" i="1" dirty="0"/>
              <a:t>Signaleringslijst voor Kleuters (Smits, 2002), </a:t>
            </a:r>
            <a:r>
              <a:rPr lang="nl-NL" dirty="0"/>
              <a:t>risico’s:</a:t>
            </a:r>
          </a:p>
          <a:p>
            <a:r>
              <a:rPr lang="nl-NL" dirty="0"/>
              <a:t>	</a:t>
            </a:r>
          </a:p>
          <a:p>
            <a:r>
              <a:rPr lang="nl-NL" dirty="0"/>
              <a:t>	</a:t>
            </a:r>
            <a:r>
              <a:rPr lang="nl-NL" dirty="0" smtClean="0"/>
              <a:t>- opgroeien </a:t>
            </a:r>
            <a:r>
              <a:rPr lang="nl-NL" dirty="0"/>
              <a:t>in een beperkt geletterde thuisomgeving</a:t>
            </a:r>
          </a:p>
          <a:p>
            <a:r>
              <a:rPr lang="nl-NL" dirty="0"/>
              <a:t>	</a:t>
            </a:r>
            <a:r>
              <a:rPr lang="nl-NL" dirty="0" smtClean="0"/>
              <a:t>- onvoldoende </a:t>
            </a:r>
            <a:r>
              <a:rPr lang="nl-NL" dirty="0"/>
              <a:t>beheersing van het Nederlands</a:t>
            </a:r>
          </a:p>
          <a:p>
            <a:r>
              <a:rPr lang="nl-NL" dirty="0"/>
              <a:t>	</a:t>
            </a:r>
            <a:r>
              <a:rPr lang="nl-NL" dirty="0" smtClean="0"/>
              <a:t>- het </a:t>
            </a:r>
            <a:r>
              <a:rPr lang="nl-NL" dirty="0"/>
              <a:t>voorkomen van lees- en spellingsproblemen in de familie</a:t>
            </a:r>
          </a:p>
          <a:p>
            <a:r>
              <a:rPr lang="nl-NL" dirty="0"/>
              <a:t>	</a:t>
            </a:r>
            <a:r>
              <a:rPr lang="nl-NL" dirty="0" smtClean="0"/>
              <a:t>- een </a:t>
            </a:r>
            <a:r>
              <a:rPr lang="nl-NL" dirty="0"/>
              <a:t>vertraagde spraak- en/of taalontwikkeling</a:t>
            </a:r>
          </a:p>
          <a:p>
            <a:r>
              <a:rPr lang="nl-NL" cap="small" dirty="0"/>
              <a:t>						</a:t>
            </a:r>
            <a:r>
              <a:rPr lang="nl-NL" dirty="0"/>
              <a:t> (groep 2)</a:t>
            </a:r>
          </a:p>
          <a:p>
            <a:endParaRPr lang="nl-NL" dirty="0"/>
          </a:p>
        </p:txBody>
      </p:sp>
      <p:sp>
        <p:nvSpPr>
          <p:cNvPr id="5" name="Tekstvak 4"/>
          <p:cNvSpPr txBox="1"/>
          <p:nvPr/>
        </p:nvSpPr>
        <p:spPr>
          <a:xfrm>
            <a:off x="467544" y="188640"/>
            <a:ext cx="7992888" cy="369332"/>
          </a:xfrm>
          <a:prstGeom prst="rect">
            <a:avLst/>
          </a:prstGeom>
          <a:noFill/>
        </p:spPr>
        <p:txBody>
          <a:bodyPr wrap="square" rtlCol="0">
            <a:spAutoFit/>
          </a:bodyPr>
          <a:lstStyle/>
          <a:p>
            <a:r>
              <a:rPr lang="nl-NL" b="1" dirty="0">
                <a:solidFill>
                  <a:srgbClr val="FF0000"/>
                </a:solidFill>
              </a:rPr>
              <a:t>Preventie begint met vroegtijdig signaleren</a:t>
            </a:r>
            <a:endParaRPr lang="nl-NL" cap="small" dirty="0"/>
          </a:p>
        </p:txBody>
      </p:sp>
      <p:sp>
        <p:nvSpPr>
          <p:cNvPr id="4" name="Tekstvak 3"/>
          <p:cNvSpPr txBox="1"/>
          <p:nvPr/>
        </p:nvSpPr>
        <p:spPr>
          <a:xfrm>
            <a:off x="547011" y="2924944"/>
            <a:ext cx="7992888" cy="2585323"/>
          </a:xfrm>
          <a:prstGeom prst="rect">
            <a:avLst/>
          </a:prstGeom>
          <a:noFill/>
        </p:spPr>
        <p:txBody>
          <a:bodyPr wrap="square" rtlCol="0">
            <a:spAutoFit/>
          </a:bodyPr>
          <a:lstStyle/>
          <a:p>
            <a:r>
              <a:rPr lang="nl-NL" i="1" dirty="0" err="1"/>
              <a:t>Screeningsinstrument</a:t>
            </a:r>
            <a:r>
              <a:rPr lang="nl-NL" i="1" dirty="0"/>
              <a:t> beginnende geletterdheid (CITO)</a:t>
            </a:r>
          </a:p>
          <a:p>
            <a:r>
              <a:rPr lang="nl-NL" dirty="0"/>
              <a:t>	</a:t>
            </a:r>
          </a:p>
          <a:p>
            <a:r>
              <a:rPr lang="nl-NL" dirty="0"/>
              <a:t>	</a:t>
            </a:r>
            <a:r>
              <a:rPr lang="nl-NL" dirty="0" smtClean="0"/>
              <a:t>- klankbewustzijn</a:t>
            </a:r>
            <a:endParaRPr lang="nl-NL" dirty="0"/>
          </a:p>
          <a:p>
            <a:r>
              <a:rPr lang="nl-NL" dirty="0"/>
              <a:t>	</a:t>
            </a:r>
            <a:r>
              <a:rPr lang="nl-NL" dirty="0" smtClean="0"/>
              <a:t>- receptieve </a:t>
            </a:r>
            <a:r>
              <a:rPr lang="nl-NL" dirty="0"/>
              <a:t>letterkennis</a:t>
            </a:r>
          </a:p>
          <a:p>
            <a:r>
              <a:rPr lang="nl-NL" dirty="0"/>
              <a:t>	</a:t>
            </a:r>
            <a:r>
              <a:rPr lang="nl-NL" dirty="0" smtClean="0"/>
              <a:t>- productieve </a:t>
            </a:r>
            <a:r>
              <a:rPr lang="nl-NL" dirty="0"/>
              <a:t>letterkennis</a:t>
            </a:r>
          </a:p>
          <a:p>
            <a:r>
              <a:rPr lang="nl-NL" dirty="0"/>
              <a:t>		oktober/november groep 2</a:t>
            </a:r>
          </a:p>
          <a:p>
            <a:r>
              <a:rPr lang="nl-NL" dirty="0"/>
              <a:t>		maart/april groep 2</a:t>
            </a:r>
          </a:p>
          <a:p>
            <a:r>
              <a:rPr lang="nl-NL" dirty="0"/>
              <a:t>		(halverwege/eind groep 3)</a:t>
            </a:r>
          </a:p>
          <a:p>
            <a:endParaRPr lang="nl-NL" dirty="0"/>
          </a:p>
        </p:txBody>
      </p:sp>
      <p:sp>
        <p:nvSpPr>
          <p:cNvPr id="2" name="PIJL-RECHTS 1"/>
          <p:cNvSpPr/>
          <p:nvPr/>
        </p:nvSpPr>
        <p:spPr>
          <a:xfrm>
            <a:off x="547011" y="4365104"/>
            <a:ext cx="1835045" cy="2686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613558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 grpId="0"/>
      <p:bldP spid="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 presentatie</a:t>
            </a:r>
            <a:endParaRPr lang="nl-NL" dirty="0"/>
          </a:p>
        </p:txBody>
      </p:sp>
      <p:sp>
        <p:nvSpPr>
          <p:cNvPr id="3" name="Tijdelijke aanduiding voor inhoud 2"/>
          <p:cNvSpPr>
            <a:spLocks noGrp="1"/>
          </p:cNvSpPr>
          <p:nvPr>
            <p:ph idx="1"/>
          </p:nvPr>
        </p:nvSpPr>
        <p:spPr/>
        <p:txBody>
          <a:bodyPr/>
          <a:lstStyle/>
          <a:p>
            <a:pPr marL="0" indent="0">
              <a:buNone/>
            </a:pPr>
            <a:r>
              <a:rPr lang="nl-NL" strike="sngStrike" dirty="0" smtClean="0"/>
              <a:t>1. Enkele feiten</a:t>
            </a:r>
          </a:p>
          <a:p>
            <a:pPr marL="0" indent="0">
              <a:buNone/>
            </a:pPr>
            <a:r>
              <a:rPr lang="nl-NL" strike="sngStrike" dirty="0" smtClean="0"/>
              <a:t>2. Risicofactoren</a:t>
            </a:r>
          </a:p>
          <a:p>
            <a:pPr marL="0" indent="0">
              <a:buNone/>
            </a:pPr>
            <a:r>
              <a:rPr lang="nl-NL" strike="sngStrike" dirty="0" smtClean="0"/>
              <a:t>3. Opbouw onderwijs: jaarklassensysteem</a:t>
            </a:r>
          </a:p>
          <a:p>
            <a:pPr marL="0" indent="0">
              <a:buNone/>
            </a:pPr>
            <a:r>
              <a:rPr lang="nl-NL" strike="sngStrike" dirty="0" smtClean="0"/>
              <a:t>4. Continuüm van zorg</a:t>
            </a:r>
          </a:p>
          <a:p>
            <a:pPr marL="0" indent="0">
              <a:buNone/>
            </a:pPr>
            <a:r>
              <a:rPr lang="nl-NL" strike="sngStrike" dirty="0" smtClean="0"/>
              <a:t>5. Preventieve aanpak</a:t>
            </a:r>
          </a:p>
          <a:p>
            <a:pPr marL="0" indent="0">
              <a:buNone/>
            </a:pPr>
            <a:r>
              <a:rPr lang="nl-NL" dirty="0" smtClean="0"/>
              <a:t>6. Digitale oefenprogramma’s</a:t>
            </a:r>
            <a:endParaRPr lang="nl-NL" dirty="0"/>
          </a:p>
        </p:txBody>
      </p:sp>
      <p:sp>
        <p:nvSpPr>
          <p:cNvPr id="4" name="Tijdelijke aanduiding voor dianummer 3"/>
          <p:cNvSpPr>
            <a:spLocks noGrp="1"/>
          </p:cNvSpPr>
          <p:nvPr>
            <p:ph type="sldNum" sz="quarter" idx="12"/>
          </p:nvPr>
        </p:nvSpPr>
        <p:spPr/>
        <p:txBody>
          <a:bodyPr/>
          <a:lstStyle/>
          <a:p>
            <a:fld id="{789EBF1D-D60E-4940-8FA0-F919F241B697}" type="slidenum">
              <a:rPr lang="nl-NL" smtClean="0"/>
              <a:pPr/>
              <a:t>31</a:t>
            </a:fld>
            <a:endParaRPr lang="nl-NL"/>
          </a:p>
        </p:txBody>
      </p:sp>
    </p:spTree>
    <p:extLst>
      <p:ext uri="{BB962C8B-B14F-4D97-AF65-F5344CB8AC3E}">
        <p14:creationId xmlns:p14="http://schemas.microsoft.com/office/powerpoint/2010/main" val="22479464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kstvak 10"/>
          <p:cNvSpPr txBox="1"/>
          <p:nvPr/>
        </p:nvSpPr>
        <p:spPr>
          <a:xfrm>
            <a:off x="539552" y="1412776"/>
            <a:ext cx="7992888" cy="2585323"/>
          </a:xfrm>
          <a:prstGeom prst="rect">
            <a:avLst/>
          </a:prstGeom>
          <a:noFill/>
        </p:spPr>
        <p:txBody>
          <a:bodyPr wrap="square" rtlCol="0">
            <a:spAutoFit/>
          </a:bodyPr>
          <a:lstStyle/>
          <a:p>
            <a:r>
              <a:rPr lang="nl-NL" dirty="0"/>
              <a:t>Letters in Beweging is een preventief computerprogramma voor ontluikende geletterdheid bij leerlingen die daar thuis weinig van  meekrijgen (algemene risicofactoren) (groep 2). </a:t>
            </a:r>
          </a:p>
          <a:p>
            <a:endParaRPr lang="nl-NL" dirty="0"/>
          </a:p>
          <a:p>
            <a:r>
              <a:rPr lang="nl-NL" dirty="0"/>
              <a:t>Gecombineerd met digitale prentenboeken een belangrijk instrument in de bestrijding van laaggeletterdheid. </a:t>
            </a:r>
          </a:p>
          <a:p>
            <a:endParaRPr lang="nl-NL" dirty="0"/>
          </a:p>
          <a:p>
            <a:r>
              <a:rPr lang="nl-NL" dirty="0"/>
              <a:t>Zelfstandig oefenen. </a:t>
            </a:r>
          </a:p>
          <a:p>
            <a:endParaRPr lang="nl-NL" dirty="0"/>
          </a:p>
        </p:txBody>
      </p:sp>
      <p:sp>
        <p:nvSpPr>
          <p:cNvPr id="5" name="Tekstvak 4"/>
          <p:cNvSpPr txBox="1"/>
          <p:nvPr/>
        </p:nvSpPr>
        <p:spPr>
          <a:xfrm>
            <a:off x="539552" y="235107"/>
            <a:ext cx="7992888" cy="923330"/>
          </a:xfrm>
          <a:prstGeom prst="rect">
            <a:avLst/>
          </a:prstGeom>
          <a:noFill/>
        </p:spPr>
        <p:txBody>
          <a:bodyPr wrap="square" rtlCol="0">
            <a:spAutoFit/>
          </a:bodyPr>
          <a:lstStyle/>
          <a:p>
            <a:r>
              <a:rPr lang="nl-NL" b="1" dirty="0">
                <a:solidFill>
                  <a:srgbClr val="FF0000"/>
                </a:solidFill>
              </a:rPr>
              <a:t>Voorbeeld 1: begeleide oefening zonder menselijke tutor</a:t>
            </a:r>
          </a:p>
          <a:p>
            <a:endParaRPr lang="nl-NL" b="1" dirty="0">
              <a:solidFill>
                <a:srgbClr val="FF0000"/>
              </a:solidFill>
            </a:endParaRPr>
          </a:p>
          <a:p>
            <a:r>
              <a:rPr lang="nl-NL" b="1" dirty="0">
                <a:solidFill>
                  <a:srgbClr val="FF0000"/>
                </a:solidFill>
              </a:rPr>
              <a:t>Letters in Beweging (</a:t>
            </a:r>
            <a:r>
              <a:rPr lang="nl-NL" b="1" dirty="0" err="1">
                <a:solidFill>
                  <a:srgbClr val="FF0000"/>
                </a:solidFill>
              </a:rPr>
              <a:t>Bereslim</a:t>
            </a:r>
            <a:r>
              <a:rPr lang="nl-NL" b="1" dirty="0">
                <a:solidFill>
                  <a:srgbClr val="FF0000"/>
                </a:solidFill>
              </a:rPr>
              <a:t>)</a:t>
            </a:r>
            <a:endParaRPr lang="nl-NL" cap="small" dirty="0"/>
          </a:p>
        </p:txBody>
      </p:sp>
    </p:spTree>
    <p:extLst>
      <p:ext uri="{BB962C8B-B14F-4D97-AF65-F5344CB8AC3E}">
        <p14:creationId xmlns:p14="http://schemas.microsoft.com/office/powerpoint/2010/main" val="513456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kstvak 10"/>
          <p:cNvSpPr txBox="1"/>
          <p:nvPr/>
        </p:nvSpPr>
        <p:spPr>
          <a:xfrm>
            <a:off x="395536" y="116632"/>
            <a:ext cx="7992888" cy="369332"/>
          </a:xfrm>
          <a:prstGeom prst="rect">
            <a:avLst/>
          </a:prstGeom>
          <a:noFill/>
        </p:spPr>
        <p:txBody>
          <a:bodyPr wrap="square" rtlCol="0">
            <a:spAutoFit/>
          </a:bodyPr>
          <a:lstStyle/>
          <a:p>
            <a:r>
              <a:rPr lang="nl-NL" b="1" dirty="0">
                <a:solidFill>
                  <a:srgbClr val="FF0000"/>
                </a:solidFill>
              </a:rPr>
              <a:t>Voorbeeld van feedback in het programma </a:t>
            </a:r>
            <a:r>
              <a:rPr lang="nl-NL" b="1" i="1" dirty="0">
                <a:solidFill>
                  <a:srgbClr val="FF0000"/>
                </a:solidFill>
              </a:rPr>
              <a:t>Letters in Beweging</a:t>
            </a:r>
            <a:endParaRPr lang="nl-NL" dirty="0">
              <a:solidFill>
                <a:srgbClr val="FF0000"/>
              </a:solidFill>
            </a:endParaRPr>
          </a:p>
        </p:txBody>
      </p:sp>
      <p:pic>
        <p:nvPicPr>
          <p:cNvPr id="6" name="Afbeelding 5"/>
          <p:cNvPicPr/>
          <p:nvPr/>
        </p:nvPicPr>
        <p:blipFill>
          <a:blip r:embed="rId2" cstate="print"/>
          <a:stretch>
            <a:fillRect/>
          </a:stretch>
        </p:blipFill>
        <p:spPr>
          <a:xfrm>
            <a:off x="1547664" y="692696"/>
            <a:ext cx="5760720" cy="3238644"/>
          </a:xfrm>
          <a:prstGeom prst="rect">
            <a:avLst/>
          </a:prstGeom>
        </p:spPr>
      </p:pic>
      <p:sp>
        <p:nvSpPr>
          <p:cNvPr id="7" name="Tekstvak 6"/>
          <p:cNvSpPr txBox="1"/>
          <p:nvPr/>
        </p:nvSpPr>
        <p:spPr>
          <a:xfrm>
            <a:off x="755576" y="4272677"/>
            <a:ext cx="7776864" cy="2585323"/>
          </a:xfrm>
          <a:prstGeom prst="rect">
            <a:avLst/>
          </a:prstGeom>
          <a:noFill/>
        </p:spPr>
        <p:txBody>
          <a:bodyPr wrap="square" rtlCol="0">
            <a:spAutoFit/>
          </a:bodyPr>
          <a:lstStyle/>
          <a:p>
            <a:r>
              <a:rPr lang="nl-NL" dirty="0"/>
              <a:t>Marco moet het woordje kiezen dat met dezelfde klank begint als zijn naam. Als hij de eerste keer een foute keuze maakt en op de beer klikt, dan volgt het verzoek het nog eens te proberen. Als ook de tweede poging mislukt, volgt er een suggestie (“luister goed, hoe begint jouw naam?”). Maakt het kind de derde keer opnieuw een verkeerde keuze dan wijst de cursor naar ‘muis’ en wordt er uitgelegd waarom dat het correcte antwoord is (“in dat woord hoor je de /m/ van ‘Marco/”). </a:t>
            </a:r>
          </a:p>
          <a:p>
            <a:pPr algn="r"/>
            <a:r>
              <a:rPr lang="nl-NL" dirty="0"/>
              <a:t>Een bewerking van Bus e.a., 2011, p. 88.</a:t>
            </a:r>
          </a:p>
          <a:p>
            <a:endParaRPr lang="nl-NL" dirty="0"/>
          </a:p>
        </p:txBody>
      </p:sp>
    </p:spTree>
    <p:extLst>
      <p:ext uri="{BB962C8B-B14F-4D97-AF65-F5344CB8AC3E}">
        <p14:creationId xmlns:p14="http://schemas.microsoft.com/office/powerpoint/2010/main" val="11125376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kstvak 10"/>
          <p:cNvSpPr txBox="1"/>
          <p:nvPr/>
        </p:nvSpPr>
        <p:spPr>
          <a:xfrm>
            <a:off x="528330" y="1124744"/>
            <a:ext cx="7992888" cy="3416320"/>
          </a:xfrm>
          <a:prstGeom prst="rect">
            <a:avLst/>
          </a:prstGeom>
          <a:noFill/>
        </p:spPr>
        <p:txBody>
          <a:bodyPr wrap="square" rtlCol="0">
            <a:spAutoFit/>
          </a:bodyPr>
          <a:lstStyle/>
          <a:p>
            <a:r>
              <a:rPr lang="nl-NL" i="1" dirty="0"/>
              <a:t>Onderzoek</a:t>
            </a:r>
          </a:p>
          <a:p>
            <a:endParaRPr lang="nl-NL" i="1" dirty="0"/>
          </a:p>
          <a:p>
            <a:r>
              <a:rPr lang="nl-NL" dirty="0"/>
              <a:t>‘</a:t>
            </a:r>
            <a:r>
              <a:rPr lang="nl-NL" dirty="0" err="1"/>
              <a:t>randomised</a:t>
            </a:r>
            <a:r>
              <a:rPr lang="nl-NL" dirty="0"/>
              <a:t> </a:t>
            </a:r>
            <a:r>
              <a:rPr lang="nl-NL" dirty="0" err="1"/>
              <a:t>controlled</a:t>
            </a:r>
            <a:r>
              <a:rPr lang="nl-NL" dirty="0"/>
              <a:t> trial’ (RCT) (Van der Kooy-Hofland e.a., 2012)</a:t>
            </a:r>
            <a:endParaRPr lang="nl-NL" i="1" dirty="0"/>
          </a:p>
          <a:p>
            <a:endParaRPr lang="nl-NL" dirty="0"/>
          </a:p>
          <a:p>
            <a:r>
              <a:rPr lang="nl-NL" dirty="0"/>
              <a:t>110 vijfjarige kinderen </a:t>
            </a:r>
          </a:p>
          <a:p>
            <a:r>
              <a:rPr lang="nl-NL" dirty="0"/>
              <a:t>Nederlands als moedertaal</a:t>
            </a:r>
          </a:p>
          <a:p>
            <a:r>
              <a:rPr lang="nl-NL" dirty="0"/>
              <a:t>laagste dertig procent ontluikende geletterdheid (letterkennis, bekende woordjes schrijven)</a:t>
            </a:r>
          </a:p>
          <a:p>
            <a:endParaRPr lang="nl-NL" dirty="0"/>
          </a:p>
          <a:p>
            <a:r>
              <a:rPr lang="nl-NL" dirty="0"/>
              <a:t>Training vijftien weken, een keer per week tien tot vijftien minuten</a:t>
            </a:r>
          </a:p>
          <a:p>
            <a:r>
              <a:rPr lang="nl-NL" dirty="0"/>
              <a:t>drie tot vier uur in totaal</a:t>
            </a:r>
          </a:p>
          <a:p>
            <a:r>
              <a:rPr lang="nl-NL" dirty="0"/>
              <a:t>middenperiode van groep 2</a:t>
            </a:r>
          </a:p>
        </p:txBody>
      </p:sp>
      <p:sp>
        <p:nvSpPr>
          <p:cNvPr id="5" name="Tekstvak 4"/>
          <p:cNvSpPr txBox="1"/>
          <p:nvPr/>
        </p:nvSpPr>
        <p:spPr>
          <a:xfrm>
            <a:off x="539552" y="235107"/>
            <a:ext cx="7992888" cy="369332"/>
          </a:xfrm>
          <a:prstGeom prst="rect">
            <a:avLst/>
          </a:prstGeom>
          <a:noFill/>
        </p:spPr>
        <p:txBody>
          <a:bodyPr wrap="square" rtlCol="0">
            <a:spAutoFit/>
          </a:bodyPr>
          <a:lstStyle/>
          <a:p>
            <a:r>
              <a:rPr lang="nl-NL" b="1" dirty="0">
                <a:solidFill>
                  <a:srgbClr val="FF0000"/>
                </a:solidFill>
              </a:rPr>
              <a:t>Letters in Beweging (</a:t>
            </a:r>
            <a:r>
              <a:rPr lang="nl-NL" b="1" dirty="0" err="1">
                <a:solidFill>
                  <a:srgbClr val="FF0000"/>
                </a:solidFill>
              </a:rPr>
              <a:t>Bereslim</a:t>
            </a:r>
            <a:r>
              <a:rPr lang="nl-NL" b="1" dirty="0">
                <a:solidFill>
                  <a:srgbClr val="FF0000"/>
                </a:solidFill>
              </a:rPr>
              <a:t>)</a:t>
            </a:r>
            <a:endParaRPr lang="nl-NL" cap="small" dirty="0"/>
          </a:p>
        </p:txBody>
      </p:sp>
    </p:spTree>
    <p:extLst>
      <p:ext uri="{BB962C8B-B14F-4D97-AF65-F5344CB8AC3E}">
        <p14:creationId xmlns:p14="http://schemas.microsoft.com/office/powerpoint/2010/main" val="2778476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kstvak 10"/>
          <p:cNvSpPr txBox="1"/>
          <p:nvPr/>
        </p:nvSpPr>
        <p:spPr>
          <a:xfrm>
            <a:off x="683568" y="604439"/>
            <a:ext cx="7992888" cy="3139321"/>
          </a:xfrm>
          <a:prstGeom prst="rect">
            <a:avLst/>
          </a:prstGeom>
          <a:noFill/>
        </p:spPr>
        <p:txBody>
          <a:bodyPr wrap="square" rtlCol="0">
            <a:spAutoFit/>
          </a:bodyPr>
          <a:lstStyle/>
          <a:p>
            <a:endParaRPr lang="nl-NL" i="1" dirty="0"/>
          </a:p>
          <a:p>
            <a:r>
              <a:rPr lang="nl-NL" i="1" dirty="0"/>
              <a:t>Resultaten</a:t>
            </a:r>
          </a:p>
          <a:p>
            <a:endParaRPr lang="nl-NL" dirty="0"/>
          </a:p>
          <a:p>
            <a:r>
              <a:rPr lang="nl-NL" dirty="0"/>
              <a:t>Direct: flinke vooruitgang in alfabetische kennis </a:t>
            </a:r>
          </a:p>
          <a:p>
            <a:endParaRPr lang="nl-NL" dirty="0"/>
          </a:p>
          <a:p>
            <a:r>
              <a:rPr lang="nl-NL" dirty="0"/>
              <a:t>Na anderhalf jaar leesonderwijs verschil met de controlegroep bij de snelheid van woorden lezen, spelling en begrijpend lezen. </a:t>
            </a:r>
          </a:p>
          <a:p>
            <a:r>
              <a:rPr lang="nl-NL" dirty="0"/>
              <a:t>Ongeveer gemiddeld (50%) versus laaggemiddeld (30%). </a:t>
            </a:r>
          </a:p>
          <a:p>
            <a:endParaRPr lang="nl-NL" dirty="0"/>
          </a:p>
          <a:p>
            <a:r>
              <a:rPr lang="nl-NL" dirty="0"/>
              <a:t>‘Feedback’ bleek voor het leren van de letter-klankkoppelingen essentieel (Bus e.a. 2011; Kegel e.a., 2010).</a:t>
            </a:r>
          </a:p>
        </p:txBody>
      </p:sp>
      <p:sp>
        <p:nvSpPr>
          <p:cNvPr id="5" name="Tekstvak 4"/>
          <p:cNvSpPr txBox="1"/>
          <p:nvPr/>
        </p:nvSpPr>
        <p:spPr>
          <a:xfrm>
            <a:off x="539552" y="235107"/>
            <a:ext cx="7992888" cy="369332"/>
          </a:xfrm>
          <a:prstGeom prst="rect">
            <a:avLst/>
          </a:prstGeom>
          <a:noFill/>
        </p:spPr>
        <p:txBody>
          <a:bodyPr wrap="square" rtlCol="0">
            <a:spAutoFit/>
          </a:bodyPr>
          <a:lstStyle/>
          <a:p>
            <a:r>
              <a:rPr lang="nl-NL" b="1" dirty="0">
                <a:solidFill>
                  <a:srgbClr val="FF0000"/>
                </a:solidFill>
              </a:rPr>
              <a:t>Letters in Beweging</a:t>
            </a:r>
            <a:endParaRPr lang="nl-NL" cap="small" dirty="0"/>
          </a:p>
        </p:txBody>
      </p:sp>
    </p:spTree>
    <p:extLst>
      <p:ext uri="{BB962C8B-B14F-4D97-AF65-F5344CB8AC3E}">
        <p14:creationId xmlns:p14="http://schemas.microsoft.com/office/powerpoint/2010/main" val="3087326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kstvak 10"/>
          <p:cNvSpPr txBox="1"/>
          <p:nvPr/>
        </p:nvSpPr>
        <p:spPr>
          <a:xfrm>
            <a:off x="539552" y="441995"/>
            <a:ext cx="7992888" cy="3139321"/>
          </a:xfrm>
          <a:prstGeom prst="rect">
            <a:avLst/>
          </a:prstGeom>
          <a:noFill/>
        </p:spPr>
        <p:txBody>
          <a:bodyPr wrap="square" rtlCol="0">
            <a:spAutoFit/>
          </a:bodyPr>
          <a:lstStyle/>
          <a:p>
            <a:endParaRPr lang="nl-NL" i="1" dirty="0"/>
          </a:p>
          <a:p>
            <a:r>
              <a:rPr lang="nl-NL" i="1" dirty="0"/>
              <a:t>Gebruik in de praktijk</a:t>
            </a:r>
          </a:p>
          <a:p>
            <a:endParaRPr lang="nl-NL" dirty="0"/>
          </a:p>
          <a:p>
            <a:r>
              <a:rPr lang="nl-NL" dirty="0"/>
              <a:t>Het duurt relatief kort, is goedkoop, ‘</a:t>
            </a:r>
            <a:r>
              <a:rPr lang="nl-NL" dirty="0" err="1"/>
              <a:t>self-supporting</a:t>
            </a:r>
            <a:r>
              <a:rPr lang="nl-NL" dirty="0"/>
              <a:t>’, online verkrijgbaar en geschikt voor gebruik op school en thuis. </a:t>
            </a:r>
          </a:p>
          <a:p>
            <a:endParaRPr lang="nl-NL" dirty="0"/>
          </a:p>
          <a:p>
            <a:r>
              <a:rPr lang="nl-NL" dirty="0"/>
              <a:t>Het kan gebruikt worden als voorloper op leesprogramma’s die ontwikkeld zijn om leesproblemen te voorkomen (bijv. Bouw!).</a:t>
            </a:r>
          </a:p>
          <a:p>
            <a:endParaRPr lang="nl-NL" dirty="0"/>
          </a:p>
          <a:p>
            <a:r>
              <a:rPr lang="nl-NL" dirty="0"/>
              <a:t>(zie ook Van der Leij (2016), </a:t>
            </a:r>
            <a:r>
              <a:rPr lang="nl-NL" i="1" dirty="0"/>
              <a:t>Dit is dyslexie</a:t>
            </a:r>
            <a:r>
              <a:rPr lang="nl-NL" dirty="0"/>
              <a:t>, hoofdstuk 12)</a:t>
            </a:r>
          </a:p>
          <a:p>
            <a:endParaRPr lang="nl-NL" dirty="0"/>
          </a:p>
        </p:txBody>
      </p:sp>
      <p:sp>
        <p:nvSpPr>
          <p:cNvPr id="5" name="Tekstvak 4"/>
          <p:cNvSpPr txBox="1"/>
          <p:nvPr/>
        </p:nvSpPr>
        <p:spPr>
          <a:xfrm>
            <a:off x="539552" y="235107"/>
            <a:ext cx="7992888" cy="369332"/>
          </a:xfrm>
          <a:prstGeom prst="rect">
            <a:avLst/>
          </a:prstGeom>
          <a:noFill/>
        </p:spPr>
        <p:txBody>
          <a:bodyPr wrap="square" rtlCol="0">
            <a:spAutoFit/>
          </a:bodyPr>
          <a:lstStyle/>
          <a:p>
            <a:r>
              <a:rPr lang="nl-NL" b="1" dirty="0">
                <a:solidFill>
                  <a:srgbClr val="FF0000"/>
                </a:solidFill>
              </a:rPr>
              <a:t>Letters in Beweging</a:t>
            </a:r>
            <a:endParaRPr lang="nl-NL" cap="small" dirty="0"/>
          </a:p>
        </p:txBody>
      </p:sp>
    </p:spTree>
    <p:extLst>
      <p:ext uri="{BB962C8B-B14F-4D97-AF65-F5344CB8AC3E}">
        <p14:creationId xmlns:p14="http://schemas.microsoft.com/office/powerpoint/2010/main" val="3244552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ext Box 2"/>
          <p:cNvSpPr txBox="1">
            <a:spLocks noChangeArrowheads="1"/>
          </p:cNvSpPr>
          <p:nvPr/>
        </p:nvSpPr>
        <p:spPr bwMode="auto">
          <a:xfrm>
            <a:off x="395536" y="764704"/>
            <a:ext cx="8458200" cy="3693319"/>
          </a:xfrm>
          <a:prstGeom prst="rect">
            <a:avLst/>
          </a:prstGeom>
          <a:noFill/>
          <a:ln w="9525">
            <a:noFill/>
            <a:miter lim="800000"/>
            <a:headEnd/>
            <a:tailEnd/>
          </a:ln>
          <a:effectLst/>
        </p:spPr>
        <p:txBody>
          <a:bodyPr>
            <a:spAutoFit/>
          </a:bodyPr>
          <a:lstStyle/>
          <a:p>
            <a:pPr algn="just" eaLnBrk="0" hangingPunct="0"/>
            <a:r>
              <a:rPr lang="en-US" b="1" dirty="0" err="1">
                <a:solidFill>
                  <a:srgbClr val="FF0000"/>
                </a:solidFill>
              </a:rPr>
              <a:t>Voorbeeld</a:t>
            </a:r>
            <a:r>
              <a:rPr lang="en-US" b="1" dirty="0">
                <a:solidFill>
                  <a:srgbClr val="FF0000"/>
                </a:solidFill>
              </a:rPr>
              <a:t> 2: </a:t>
            </a:r>
            <a:r>
              <a:rPr lang="en-US" b="1" dirty="0" err="1">
                <a:solidFill>
                  <a:srgbClr val="FF0000"/>
                </a:solidFill>
              </a:rPr>
              <a:t>Begeleide</a:t>
            </a:r>
            <a:r>
              <a:rPr lang="en-US" b="1" dirty="0">
                <a:solidFill>
                  <a:srgbClr val="FF0000"/>
                </a:solidFill>
              </a:rPr>
              <a:t> </a:t>
            </a:r>
            <a:r>
              <a:rPr lang="en-US" b="1" dirty="0" err="1">
                <a:solidFill>
                  <a:srgbClr val="FF0000"/>
                </a:solidFill>
              </a:rPr>
              <a:t>oefening</a:t>
            </a:r>
            <a:r>
              <a:rPr lang="en-US" b="1" dirty="0">
                <a:solidFill>
                  <a:srgbClr val="FF0000"/>
                </a:solidFill>
              </a:rPr>
              <a:t> met </a:t>
            </a:r>
            <a:r>
              <a:rPr lang="en-US" b="1" dirty="0" err="1">
                <a:solidFill>
                  <a:srgbClr val="FF0000"/>
                </a:solidFill>
              </a:rPr>
              <a:t>menselijke</a:t>
            </a:r>
            <a:r>
              <a:rPr lang="en-US" b="1" dirty="0">
                <a:solidFill>
                  <a:srgbClr val="FF0000"/>
                </a:solidFill>
              </a:rPr>
              <a:t> tutor</a:t>
            </a:r>
          </a:p>
          <a:p>
            <a:pPr algn="just" eaLnBrk="0" hangingPunct="0"/>
            <a:endParaRPr lang="en-US" b="1" dirty="0">
              <a:solidFill>
                <a:srgbClr val="FF0000"/>
              </a:solidFill>
            </a:endParaRPr>
          </a:p>
          <a:p>
            <a:pPr algn="just" eaLnBrk="0" hangingPunct="0"/>
            <a:r>
              <a:rPr lang="en-US" b="1" dirty="0" err="1">
                <a:solidFill>
                  <a:srgbClr val="FF0000"/>
                </a:solidFill>
              </a:rPr>
              <a:t>Bouw</a:t>
            </a:r>
            <a:r>
              <a:rPr lang="en-US" b="1" dirty="0">
                <a:solidFill>
                  <a:srgbClr val="FF0000"/>
                </a:solidFill>
              </a:rPr>
              <a:t>!</a:t>
            </a:r>
          </a:p>
          <a:p>
            <a:pPr algn="just" eaLnBrk="0" hangingPunct="0"/>
            <a:endParaRPr lang="en-US" dirty="0"/>
          </a:p>
          <a:p>
            <a:pPr algn="just" eaLnBrk="0" hangingPunct="0"/>
            <a:r>
              <a:rPr lang="en-US" dirty="0" err="1"/>
              <a:t>Onderzoek</a:t>
            </a:r>
            <a:r>
              <a:rPr lang="en-US" dirty="0"/>
              <a:t> </a:t>
            </a:r>
            <a:r>
              <a:rPr lang="en-US" dirty="0" err="1"/>
              <a:t>wijst</a:t>
            </a:r>
            <a:r>
              <a:rPr lang="en-US" dirty="0"/>
              <a:t> </a:t>
            </a:r>
            <a:r>
              <a:rPr lang="en-US" dirty="0" err="1"/>
              <a:t>uit</a:t>
            </a:r>
            <a:r>
              <a:rPr lang="en-US" dirty="0"/>
              <a:t> </a:t>
            </a:r>
            <a:r>
              <a:rPr lang="en-US" dirty="0" err="1"/>
              <a:t>dat</a:t>
            </a:r>
            <a:r>
              <a:rPr lang="en-US" dirty="0"/>
              <a:t> ‘human tutoring’ in </a:t>
            </a:r>
            <a:r>
              <a:rPr lang="en-US" dirty="0" err="1"/>
              <a:t>aanvulling</a:t>
            </a:r>
            <a:r>
              <a:rPr lang="en-US" dirty="0"/>
              <a:t> op </a:t>
            </a:r>
            <a:r>
              <a:rPr lang="nl-NL" dirty="0"/>
              <a:t>computergestuurde oefening</a:t>
            </a:r>
            <a:r>
              <a:rPr lang="en-US" dirty="0"/>
              <a:t> </a:t>
            </a:r>
            <a:r>
              <a:rPr lang="en-US" dirty="0" err="1"/>
              <a:t>betere</a:t>
            </a:r>
            <a:r>
              <a:rPr lang="en-US" dirty="0"/>
              <a:t> </a:t>
            </a:r>
            <a:r>
              <a:rPr lang="en-US" dirty="0" err="1"/>
              <a:t>resultaten</a:t>
            </a:r>
            <a:r>
              <a:rPr lang="en-US" dirty="0"/>
              <a:t> </a:t>
            </a:r>
            <a:r>
              <a:rPr lang="en-US" dirty="0" err="1"/>
              <a:t>geeft</a:t>
            </a:r>
            <a:r>
              <a:rPr lang="en-US" dirty="0"/>
              <a:t> </a:t>
            </a:r>
            <a:r>
              <a:rPr lang="en-US" dirty="0" err="1"/>
              <a:t>dan</a:t>
            </a:r>
            <a:r>
              <a:rPr lang="en-US" dirty="0"/>
              <a:t> </a:t>
            </a:r>
            <a:r>
              <a:rPr lang="en-US" dirty="0" err="1"/>
              <a:t>zelfstandige</a:t>
            </a:r>
            <a:r>
              <a:rPr lang="en-US" dirty="0"/>
              <a:t> </a:t>
            </a:r>
            <a:r>
              <a:rPr lang="nl-NL" dirty="0"/>
              <a:t>computergestuurde oefening </a:t>
            </a:r>
            <a:r>
              <a:rPr lang="en-US" dirty="0"/>
              <a:t>(</a:t>
            </a:r>
            <a:r>
              <a:rPr lang="en-US" dirty="0" err="1"/>
              <a:t>Azevedo</a:t>
            </a:r>
            <a:r>
              <a:rPr lang="en-US" dirty="0"/>
              <a:t> </a:t>
            </a:r>
            <a:r>
              <a:rPr lang="en-US" dirty="0" err="1"/>
              <a:t>e.a</a:t>
            </a:r>
            <a:r>
              <a:rPr lang="en-US" dirty="0"/>
              <a:t>., 2008)</a:t>
            </a:r>
          </a:p>
          <a:p>
            <a:pPr algn="just" eaLnBrk="0" hangingPunct="0"/>
            <a:endParaRPr lang="en-US" dirty="0"/>
          </a:p>
          <a:p>
            <a:pPr algn="just" eaLnBrk="0" hangingPunct="0"/>
            <a:r>
              <a:rPr lang="en-US" dirty="0" err="1"/>
              <a:t>Belangrijkste</a:t>
            </a:r>
            <a:r>
              <a:rPr lang="en-US" dirty="0"/>
              <a:t> </a:t>
            </a:r>
            <a:r>
              <a:rPr lang="en-US" dirty="0" err="1"/>
              <a:t>reden</a:t>
            </a:r>
            <a:endParaRPr lang="en-US" dirty="0"/>
          </a:p>
          <a:p>
            <a:pPr algn="just" eaLnBrk="0" hangingPunct="0"/>
            <a:r>
              <a:rPr lang="en-US" dirty="0" err="1"/>
              <a:t>menselijke</a:t>
            </a:r>
            <a:r>
              <a:rPr lang="en-US" dirty="0"/>
              <a:t> tutor </a:t>
            </a:r>
            <a:r>
              <a:rPr lang="en-US" dirty="0" err="1"/>
              <a:t>kan</a:t>
            </a:r>
            <a:r>
              <a:rPr lang="en-US" dirty="0"/>
              <a:t> </a:t>
            </a:r>
            <a:r>
              <a:rPr lang="en-US" dirty="0" err="1"/>
              <a:t>veel</a:t>
            </a:r>
            <a:r>
              <a:rPr lang="en-US" dirty="0"/>
              <a:t> </a:t>
            </a:r>
            <a:r>
              <a:rPr lang="en-US" dirty="0" err="1"/>
              <a:t>flexibeler</a:t>
            </a:r>
            <a:r>
              <a:rPr lang="en-US" dirty="0"/>
              <a:t> </a:t>
            </a:r>
            <a:r>
              <a:rPr lang="en-US" dirty="0" err="1"/>
              <a:t>inspelen</a:t>
            </a:r>
            <a:r>
              <a:rPr lang="en-US" dirty="0"/>
              <a:t> op </a:t>
            </a:r>
            <a:r>
              <a:rPr lang="en-US" dirty="0" err="1"/>
              <a:t>pedagogisch-didactische</a:t>
            </a:r>
            <a:r>
              <a:rPr lang="en-US" dirty="0"/>
              <a:t> </a:t>
            </a:r>
            <a:r>
              <a:rPr lang="en-US" dirty="0" err="1"/>
              <a:t>behoefte</a:t>
            </a:r>
            <a:endParaRPr lang="en-US" dirty="0"/>
          </a:p>
          <a:p>
            <a:pPr algn="just" eaLnBrk="0" hangingPunct="0"/>
            <a:r>
              <a:rPr lang="en-US" dirty="0" err="1"/>
              <a:t>en</a:t>
            </a:r>
            <a:r>
              <a:rPr lang="en-US" dirty="0"/>
              <a:t> </a:t>
            </a:r>
            <a:r>
              <a:rPr lang="en-US" dirty="0" err="1"/>
              <a:t>ondersteuning</a:t>
            </a:r>
            <a:r>
              <a:rPr lang="en-US" dirty="0"/>
              <a:t> </a:t>
            </a:r>
            <a:r>
              <a:rPr lang="en-US" dirty="0" err="1"/>
              <a:t>geven</a:t>
            </a:r>
            <a:r>
              <a:rPr lang="en-US" dirty="0"/>
              <a:t> van </a:t>
            </a:r>
            <a:r>
              <a:rPr lang="en-US" dirty="0" err="1"/>
              <a:t>zelfvertrouwen</a:t>
            </a:r>
            <a:endParaRPr lang="en-US" dirty="0"/>
          </a:p>
          <a:p>
            <a:pPr algn="just" eaLnBrk="0" hangingPunct="0">
              <a:buFontTx/>
              <a:buChar char="-"/>
            </a:pPr>
            <a:endParaRPr lang="en-US" dirty="0"/>
          </a:p>
          <a:p>
            <a:pPr algn="just" eaLnBrk="0" hangingPunct="0"/>
            <a:r>
              <a:rPr lang="en-US" dirty="0" err="1"/>
              <a:t>Dat</a:t>
            </a:r>
            <a:r>
              <a:rPr lang="en-US" dirty="0"/>
              <a:t> </a:t>
            </a:r>
            <a:r>
              <a:rPr lang="en-US" dirty="0" err="1"/>
              <a:t>geldt</a:t>
            </a:r>
            <a:r>
              <a:rPr lang="en-US" dirty="0"/>
              <a:t> </a:t>
            </a:r>
            <a:r>
              <a:rPr lang="en-US" dirty="0" err="1"/>
              <a:t>zeker</a:t>
            </a:r>
            <a:r>
              <a:rPr lang="en-US" dirty="0"/>
              <a:t> </a:t>
            </a:r>
            <a:r>
              <a:rPr lang="en-US" dirty="0" err="1"/>
              <a:t>voor</a:t>
            </a:r>
            <a:r>
              <a:rPr lang="en-US" dirty="0"/>
              <a:t> </a:t>
            </a:r>
            <a:r>
              <a:rPr lang="en-US" dirty="0" err="1"/>
              <a:t>jonge</a:t>
            </a:r>
            <a:r>
              <a:rPr lang="en-US" dirty="0"/>
              <a:t>, </a:t>
            </a:r>
            <a:r>
              <a:rPr lang="en-US" dirty="0" err="1"/>
              <a:t>zwakfunctionerende</a:t>
            </a:r>
            <a:r>
              <a:rPr lang="en-US" dirty="0"/>
              <a:t> </a:t>
            </a:r>
            <a:r>
              <a:rPr lang="en-US" dirty="0" err="1"/>
              <a:t>kinderen</a:t>
            </a:r>
            <a:endParaRPr lang="en-US" dirty="0"/>
          </a:p>
        </p:txBody>
      </p:sp>
      <p:sp>
        <p:nvSpPr>
          <p:cNvPr id="2" name="Tijdelijke aanduiding voor dianummer 1"/>
          <p:cNvSpPr>
            <a:spLocks noGrp="1"/>
          </p:cNvSpPr>
          <p:nvPr>
            <p:ph type="sldNum" sz="quarter" idx="12"/>
          </p:nvPr>
        </p:nvSpPr>
        <p:spPr/>
        <p:txBody>
          <a:bodyPr/>
          <a:lstStyle/>
          <a:p>
            <a:fld id="{789EBF1D-D60E-4940-8FA0-F919F241B697}" type="slidenum">
              <a:rPr lang="nl-NL" smtClean="0"/>
              <a:pPr/>
              <a:t>37</a:t>
            </a:fld>
            <a:endParaRPr lang="nl-NL"/>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txBox="1">
            <a:spLocks noChangeArrowheads="1"/>
          </p:cNvSpPr>
          <p:nvPr/>
        </p:nvSpPr>
        <p:spPr bwMode="auto">
          <a:xfrm>
            <a:off x="467544" y="1988840"/>
            <a:ext cx="8066088"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447675" indent="-447675" algn="l" rtl="0" eaLnBrk="0" fontAlgn="base" hangingPunct="0">
              <a:spcBef>
                <a:spcPct val="20000"/>
              </a:spcBef>
              <a:spcAft>
                <a:spcPct val="0"/>
              </a:spcAft>
              <a:buClr>
                <a:schemeClr val="accent1"/>
              </a:buClr>
              <a:buSzPct val="70000"/>
              <a:buFont typeface="Wingdings" pitchFamily="2" charset="2"/>
              <a:buChar char="n"/>
              <a:defRPr sz="3200">
                <a:solidFill>
                  <a:schemeClr val="tx1"/>
                </a:solidFill>
                <a:latin typeface="+mn-lt"/>
                <a:ea typeface="+mn-ea"/>
                <a:cs typeface="+mn-cs"/>
              </a:defRPr>
            </a:lvl1pPr>
            <a:lvl2pPr marL="889000" indent="-439738" algn="l" rtl="0" eaLnBrk="0" fontAlgn="base" hangingPunct="0">
              <a:spcBef>
                <a:spcPct val="20000"/>
              </a:spcBef>
              <a:spcAft>
                <a:spcPct val="0"/>
              </a:spcAft>
              <a:buClr>
                <a:schemeClr val="hlink"/>
              </a:buClr>
              <a:buSzPct val="65000"/>
              <a:buFont typeface="Wingdings" pitchFamily="2" charset="2"/>
              <a:buChar char="¡"/>
              <a:defRPr sz="2800">
                <a:solidFill>
                  <a:schemeClr val="tx1"/>
                </a:solidFill>
                <a:latin typeface="+mn-lt"/>
              </a:defRPr>
            </a:lvl2pPr>
            <a:lvl3pPr marL="1293813" indent="-403225" algn="l" rtl="0" eaLnBrk="0" fontAlgn="base" hangingPunct="0">
              <a:spcBef>
                <a:spcPct val="20000"/>
              </a:spcBef>
              <a:spcAft>
                <a:spcPct val="0"/>
              </a:spcAft>
              <a:buClr>
                <a:schemeClr val="accent1"/>
              </a:buClr>
              <a:buSzPct val="70000"/>
              <a:buFont typeface="Wingdings" pitchFamily="2" charset="2"/>
              <a:buChar char="n"/>
              <a:defRPr sz="2400">
                <a:solidFill>
                  <a:schemeClr val="tx1"/>
                </a:solidFill>
                <a:latin typeface="+mn-lt"/>
              </a:defRPr>
            </a:lvl3pPr>
            <a:lvl4pPr marL="1681163" indent="-385763" algn="l" rtl="0" eaLnBrk="0" fontAlgn="base" hangingPunct="0">
              <a:spcBef>
                <a:spcPct val="20000"/>
              </a:spcBef>
              <a:spcAft>
                <a:spcPct val="0"/>
              </a:spcAft>
              <a:buClr>
                <a:schemeClr val="hlink"/>
              </a:buClr>
              <a:buSzPct val="75000"/>
              <a:buFont typeface="Wingdings" pitchFamily="2" charset="2"/>
              <a:buChar char="¡"/>
              <a:defRPr sz="2000">
                <a:solidFill>
                  <a:schemeClr val="tx1"/>
                </a:solidFill>
                <a:latin typeface="+mn-lt"/>
              </a:defRPr>
            </a:lvl4pPr>
            <a:lvl5pPr marL="2070100" indent="-387350" algn="l" rtl="0" eaLnBrk="0" fontAlgn="base" hangingPunct="0">
              <a:spcBef>
                <a:spcPct val="20000"/>
              </a:spcBef>
              <a:spcAft>
                <a:spcPct val="0"/>
              </a:spcAft>
              <a:buClr>
                <a:schemeClr val="accent1"/>
              </a:buClr>
              <a:buSzPct val="70000"/>
              <a:buFont typeface="Wingdings" pitchFamily="2" charset="2"/>
              <a:buChar char="n"/>
              <a:defRPr sz="2000">
                <a:solidFill>
                  <a:schemeClr val="tx1"/>
                </a:solidFill>
                <a:latin typeface="+mn-lt"/>
              </a:defRPr>
            </a:lvl5pPr>
            <a:lvl6pPr marL="25273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6pPr>
            <a:lvl7pPr marL="29845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7pPr>
            <a:lvl8pPr marL="34417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8pPr>
            <a:lvl9pPr marL="3898900" indent="-387350" algn="l" rtl="0" fontAlgn="base">
              <a:spcBef>
                <a:spcPct val="20000"/>
              </a:spcBef>
              <a:spcAft>
                <a:spcPct val="0"/>
              </a:spcAft>
              <a:buClr>
                <a:schemeClr val="accent1"/>
              </a:buClr>
              <a:buSzPct val="70000"/>
              <a:buFont typeface="Wingdings" pitchFamily="2" charset="2"/>
              <a:buChar char="n"/>
              <a:defRPr sz="2000">
                <a:solidFill>
                  <a:schemeClr val="tx1"/>
                </a:solidFill>
                <a:latin typeface="+mn-lt"/>
              </a:defRPr>
            </a:lvl9pPr>
          </a:lstStyle>
          <a:p>
            <a:pPr marL="0" indent="0">
              <a:buNone/>
            </a:pPr>
            <a:r>
              <a:rPr lang="nl-NL" sz="1800" dirty="0"/>
              <a:t>Principes:</a:t>
            </a:r>
          </a:p>
          <a:p>
            <a:r>
              <a:rPr lang="nl-NL" sz="1800" dirty="0"/>
              <a:t>tegemoet komen aan individuele pedagogisch-didactische behoeften </a:t>
            </a:r>
          </a:p>
          <a:p>
            <a:r>
              <a:rPr lang="nl-NL" sz="1800" dirty="0"/>
              <a:t>door gebruik te maken van menselijke tutor</a:t>
            </a:r>
          </a:p>
          <a:p>
            <a:r>
              <a:rPr lang="nl-NL" sz="1800" dirty="0"/>
              <a:t>die echter, omdat alle expertise in het computerprogramma zit, geen expert hoeft te zijn, los van goed met kinderen kunnen omgaan:</a:t>
            </a:r>
          </a:p>
          <a:p>
            <a:r>
              <a:rPr lang="nl-NL" sz="1800" dirty="0"/>
              <a:t>ouders, oudere leerlingen, vrijwilligers, onderwijsassistenten, stagiaires, …</a:t>
            </a:r>
          </a:p>
          <a:p>
            <a:r>
              <a:rPr lang="nl-NL" sz="1800" dirty="0"/>
              <a:t>geschikt voor </a:t>
            </a:r>
            <a:r>
              <a:rPr lang="nl-NL" sz="1800" i="1" dirty="0"/>
              <a:t>supplementaire</a:t>
            </a:r>
            <a:r>
              <a:rPr lang="nl-NL" sz="1800" dirty="0"/>
              <a:t> differentiatie</a:t>
            </a:r>
          </a:p>
          <a:p>
            <a:pPr lvl="1" defTabSz="217488"/>
            <a:endParaRPr lang="en-GB" sz="1600" dirty="0"/>
          </a:p>
          <a:p>
            <a:pPr lvl="2" defTabSz="217488"/>
            <a:endParaRPr lang="en-GB" sz="2400" dirty="0"/>
          </a:p>
          <a:p>
            <a:pPr lvl="1" defTabSz="217488"/>
            <a:endParaRPr lang="en-GB" sz="2400" dirty="0"/>
          </a:p>
          <a:p>
            <a:pPr marL="449263" lvl="1" indent="0" defTabSz="217488">
              <a:buNone/>
            </a:pPr>
            <a:endParaRPr lang="en-GB" sz="2400" dirty="0"/>
          </a:p>
          <a:p>
            <a:pPr marL="449263" lvl="1" indent="0" defTabSz="217488">
              <a:buNone/>
            </a:pPr>
            <a:endParaRPr lang="en-GB" sz="2400" dirty="0"/>
          </a:p>
        </p:txBody>
      </p:sp>
      <p:sp>
        <p:nvSpPr>
          <p:cNvPr id="8" name="Rectangle 2"/>
          <p:cNvSpPr txBox="1">
            <a:spLocks noChangeArrowheads="1"/>
          </p:cNvSpPr>
          <p:nvPr/>
        </p:nvSpPr>
        <p:spPr>
          <a:xfrm>
            <a:off x="842828" y="476672"/>
            <a:ext cx="8229600" cy="1143000"/>
          </a:xfrm>
          <a:prstGeom prst="rect">
            <a:avLst/>
          </a:prstGeom>
        </p:spPr>
        <p:txBody>
          <a:bodyPr vert="horz" lIns="91440" tIns="45720" rIns="91440" bIns="45720" rtlCol="0" anchor="ctr">
            <a:normAutofit lnSpcReduction="100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GB" b="1" i="0" u="none" strike="noStrike" kern="1200" cap="none" spc="0" normalizeH="0" baseline="0" noProof="0" dirty="0" err="1">
                <a:ln>
                  <a:noFill/>
                </a:ln>
                <a:solidFill>
                  <a:srgbClr val="FF0000"/>
                </a:solidFill>
                <a:effectLst/>
                <a:uLnTx/>
                <a:uFillTx/>
                <a:latin typeface="+mj-lt"/>
                <a:ea typeface="+mj-ea"/>
                <a:cs typeface="+mj-cs"/>
              </a:rPr>
              <a:t>Bouw</a:t>
            </a:r>
            <a:r>
              <a:rPr kumimoji="0" lang="en-GB" b="1" i="0" u="none" strike="noStrike" kern="1200" cap="none" spc="0" normalizeH="0" baseline="0" noProof="0" dirty="0">
                <a:ln>
                  <a:noFill/>
                </a:ln>
                <a:solidFill>
                  <a:srgbClr val="FF0000"/>
                </a:solidFill>
                <a:effectLst/>
                <a:uLnTx/>
                <a:uFillTx/>
                <a:latin typeface="+mj-lt"/>
                <a:ea typeface="+mj-ea"/>
                <a:cs typeface="+mj-cs"/>
              </a:rPr>
              <a:t>!</a:t>
            </a:r>
          </a:p>
          <a:p>
            <a:pPr>
              <a:spcBef>
                <a:spcPct val="0"/>
              </a:spcBef>
              <a:defRPr/>
            </a:pPr>
            <a:endParaRPr lang="nl-NL" dirty="0"/>
          </a:p>
          <a:p>
            <a:pPr>
              <a:spcBef>
                <a:spcPct val="0"/>
              </a:spcBef>
              <a:defRPr/>
            </a:pPr>
            <a:r>
              <a:rPr lang="nl-NL" dirty="0"/>
              <a:t>Bouw! is een preventief en langdurig, ‘</a:t>
            </a:r>
            <a:r>
              <a:rPr lang="nl-NL" dirty="0" err="1"/>
              <a:t>evidence-based</a:t>
            </a:r>
            <a:r>
              <a:rPr lang="nl-NL" dirty="0"/>
              <a:t>’ programma dat gericht is op voorbereidend, aanvankelijk en voortgezet lezen (groep 2-4). </a:t>
            </a:r>
          </a:p>
          <a:p>
            <a:pPr marL="0" marR="0" lvl="0" indent="0" defTabSz="914400" rtl="0" eaLnBrk="1" fontAlgn="auto" latinLnBrk="0" hangingPunct="1">
              <a:lnSpc>
                <a:spcPct val="100000"/>
              </a:lnSpc>
              <a:spcBef>
                <a:spcPct val="0"/>
              </a:spcBef>
              <a:spcAft>
                <a:spcPts val="0"/>
              </a:spcAft>
              <a:buClrTx/>
              <a:buSzTx/>
              <a:buFontTx/>
              <a:buNone/>
              <a:tabLst/>
              <a:defRPr/>
            </a:pPr>
            <a:endParaRPr kumimoji="0" lang="en-US" b="1" i="0" u="none" strike="noStrike" kern="1200" cap="none" spc="0" normalizeH="0" baseline="0" noProof="0" dirty="0">
              <a:ln>
                <a:noFill/>
              </a:ln>
              <a:solidFill>
                <a:srgbClr val="FF0000"/>
              </a:solidFill>
              <a:effectLst/>
              <a:uLnTx/>
              <a:uFillTx/>
              <a:latin typeface="+mj-lt"/>
              <a:ea typeface="+mj-ea"/>
              <a:cs typeface="+mj-cs"/>
            </a:endParaRPr>
          </a:p>
        </p:txBody>
      </p:sp>
      <p:sp>
        <p:nvSpPr>
          <p:cNvPr id="2" name="Tijdelijke aanduiding voor dianummer 1"/>
          <p:cNvSpPr>
            <a:spLocks noGrp="1"/>
          </p:cNvSpPr>
          <p:nvPr>
            <p:ph type="sldNum" sz="quarter" idx="12"/>
          </p:nvPr>
        </p:nvSpPr>
        <p:spPr/>
        <p:txBody>
          <a:bodyPr/>
          <a:lstStyle/>
          <a:p>
            <a:fld id="{789EBF1D-D60E-4940-8FA0-F919F241B697}" type="slidenum">
              <a:rPr lang="nl-NL" smtClean="0"/>
              <a:pPr/>
              <a:t>38</a:t>
            </a:fld>
            <a:endParaRPr lang="nl-NL"/>
          </a:p>
        </p:txBody>
      </p:sp>
    </p:spTree>
    <p:extLst>
      <p:ext uri="{BB962C8B-B14F-4D97-AF65-F5344CB8AC3E}">
        <p14:creationId xmlns:p14="http://schemas.microsoft.com/office/powerpoint/2010/main" val="3420988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p:nvPr/>
        </p:nvPicPr>
        <p:blipFill>
          <a:blip r:embed="rId2" cstate="print"/>
          <a:srcRect/>
          <a:stretch>
            <a:fillRect/>
          </a:stretch>
        </p:blipFill>
        <p:spPr bwMode="auto">
          <a:xfrm>
            <a:off x="395536" y="1628800"/>
            <a:ext cx="4320480" cy="3672408"/>
          </a:xfrm>
          <a:prstGeom prst="rect">
            <a:avLst/>
          </a:prstGeom>
          <a:noFill/>
          <a:ln w="9525">
            <a:noFill/>
            <a:miter lim="800000"/>
            <a:headEnd/>
            <a:tailEnd/>
          </a:ln>
        </p:spPr>
      </p:pic>
      <p:pic>
        <p:nvPicPr>
          <p:cNvPr id="5" name="Afbeelding 4"/>
          <p:cNvPicPr/>
          <p:nvPr/>
        </p:nvPicPr>
        <p:blipFill>
          <a:blip r:embed="rId3" cstate="print"/>
          <a:srcRect/>
          <a:stretch>
            <a:fillRect/>
          </a:stretch>
        </p:blipFill>
        <p:spPr bwMode="auto">
          <a:xfrm>
            <a:off x="4932040" y="1628800"/>
            <a:ext cx="4032448" cy="3672408"/>
          </a:xfrm>
          <a:prstGeom prst="rect">
            <a:avLst/>
          </a:prstGeom>
          <a:noFill/>
          <a:ln w="9525">
            <a:noFill/>
            <a:miter lim="800000"/>
            <a:headEnd/>
            <a:tailEnd/>
          </a:ln>
        </p:spPr>
      </p:pic>
      <p:sp>
        <p:nvSpPr>
          <p:cNvPr id="6" name="Tekstvak 5"/>
          <p:cNvSpPr txBox="1"/>
          <p:nvPr/>
        </p:nvSpPr>
        <p:spPr>
          <a:xfrm>
            <a:off x="395536" y="260648"/>
            <a:ext cx="7992888" cy="369332"/>
          </a:xfrm>
          <a:prstGeom prst="rect">
            <a:avLst/>
          </a:prstGeom>
          <a:noFill/>
        </p:spPr>
        <p:txBody>
          <a:bodyPr wrap="square" rtlCol="0">
            <a:spAutoFit/>
          </a:bodyPr>
          <a:lstStyle/>
          <a:p>
            <a:r>
              <a:rPr lang="nl-NL" b="1" dirty="0"/>
              <a:t>Voorbeelden van het programma </a:t>
            </a:r>
            <a:r>
              <a:rPr lang="nl-NL" b="1" i="1" dirty="0"/>
              <a:t>Bouw!</a:t>
            </a:r>
            <a:endParaRPr lang="nl-NL" dirty="0"/>
          </a:p>
        </p:txBody>
      </p:sp>
      <p:sp>
        <p:nvSpPr>
          <p:cNvPr id="3" name="Lijnbijschrift 1 2"/>
          <p:cNvSpPr/>
          <p:nvPr/>
        </p:nvSpPr>
        <p:spPr>
          <a:xfrm>
            <a:off x="755576" y="5949280"/>
            <a:ext cx="2520280" cy="612648"/>
          </a:xfrm>
          <a:prstGeom prst="borderCallout1">
            <a:avLst>
              <a:gd name="adj1" fmla="val 18750"/>
              <a:gd name="adj2" fmla="val -8333"/>
              <a:gd name="adj3" fmla="val -282400"/>
              <a:gd name="adj4" fmla="val 475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Deel van scherm voor tutor</a:t>
            </a:r>
            <a:endParaRPr lang="nl-NL" dirty="0"/>
          </a:p>
        </p:txBody>
      </p:sp>
      <p:sp>
        <p:nvSpPr>
          <p:cNvPr id="7" name="Lijnbijschrift 1 6"/>
          <p:cNvSpPr/>
          <p:nvPr/>
        </p:nvSpPr>
        <p:spPr>
          <a:xfrm>
            <a:off x="4391980" y="5949280"/>
            <a:ext cx="2520280" cy="612648"/>
          </a:xfrm>
          <a:prstGeom prst="borderCallout1">
            <a:avLst>
              <a:gd name="adj1" fmla="val 18750"/>
              <a:gd name="adj2" fmla="val -8333"/>
              <a:gd name="adj3" fmla="val -232649"/>
              <a:gd name="adj4" fmla="val -194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Deel van scherm voor leerling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kstvak 11"/>
          <p:cNvSpPr txBox="1"/>
          <p:nvPr/>
        </p:nvSpPr>
        <p:spPr>
          <a:xfrm>
            <a:off x="539552" y="620688"/>
            <a:ext cx="7488832" cy="3693319"/>
          </a:xfrm>
          <a:prstGeom prst="rect">
            <a:avLst/>
          </a:prstGeom>
          <a:noFill/>
        </p:spPr>
        <p:txBody>
          <a:bodyPr wrap="square" rtlCol="0">
            <a:spAutoFit/>
          </a:bodyPr>
          <a:lstStyle/>
          <a:p>
            <a:r>
              <a:rPr lang="nl-NL" b="1" dirty="0">
                <a:solidFill>
                  <a:srgbClr val="FF0000"/>
                </a:solidFill>
              </a:rPr>
              <a:t>Enkele feiten</a:t>
            </a:r>
          </a:p>
          <a:p>
            <a:r>
              <a:rPr lang="nl-NL" dirty="0"/>
              <a:t/>
            </a:r>
            <a:br>
              <a:rPr lang="nl-NL" dirty="0"/>
            </a:br>
            <a:r>
              <a:rPr lang="nl-NL" b="1" dirty="0"/>
              <a:t>Laaggeletterden extreem kwetsbaar voor:</a:t>
            </a:r>
          </a:p>
          <a:p>
            <a:r>
              <a:rPr lang="nl-NL" dirty="0"/>
              <a:t>	onderbenutting van talent</a:t>
            </a:r>
          </a:p>
          <a:p>
            <a:r>
              <a:rPr lang="nl-NL" dirty="0"/>
              <a:t>	demotivatie</a:t>
            </a:r>
          </a:p>
          <a:p>
            <a:r>
              <a:rPr lang="nl-NL" dirty="0"/>
              <a:t>	schooluitval</a:t>
            </a:r>
          </a:p>
          <a:p>
            <a:r>
              <a:rPr lang="nl-NL" dirty="0"/>
              <a:t>	werkloosheid</a:t>
            </a:r>
          </a:p>
          <a:p>
            <a:r>
              <a:rPr lang="nl-NL" dirty="0"/>
              <a:t>	criminaliteit</a:t>
            </a:r>
          </a:p>
          <a:p>
            <a:r>
              <a:rPr lang="nl-NL" dirty="0"/>
              <a:t>	</a:t>
            </a:r>
            <a:r>
              <a:rPr lang="nl-NL" dirty="0" err="1"/>
              <a:t>psycho-sociale</a:t>
            </a:r>
            <a:r>
              <a:rPr lang="nl-NL" dirty="0"/>
              <a:t> en medische problemen </a:t>
            </a:r>
          </a:p>
          <a:p>
            <a:r>
              <a:rPr lang="nl-NL" dirty="0"/>
              <a:t>					(zie bijv. Rack, 2005)</a:t>
            </a:r>
          </a:p>
          <a:p>
            <a:endParaRPr lang="nl-NL" dirty="0"/>
          </a:p>
          <a:p>
            <a:r>
              <a:rPr lang="nl-NL" dirty="0"/>
              <a:t>	kortom, ‘</a:t>
            </a:r>
            <a:r>
              <a:rPr lang="nl-NL" dirty="0" err="1"/>
              <a:t>kansloosheid</a:t>
            </a:r>
            <a:r>
              <a:rPr lang="nl-NL" dirty="0"/>
              <a:t>’</a:t>
            </a:r>
            <a:br>
              <a:rPr lang="nl-NL" dirty="0"/>
            </a:br>
            <a:endParaRPr lang="nl-NL" dirty="0"/>
          </a:p>
        </p:txBody>
      </p:sp>
    </p:spTree>
    <p:extLst>
      <p:ext uri="{BB962C8B-B14F-4D97-AF65-F5344CB8AC3E}">
        <p14:creationId xmlns:p14="http://schemas.microsoft.com/office/powerpoint/2010/main" val="42639717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vak 5"/>
          <p:cNvSpPr txBox="1"/>
          <p:nvPr/>
        </p:nvSpPr>
        <p:spPr>
          <a:xfrm>
            <a:off x="395536" y="260648"/>
            <a:ext cx="7992888" cy="369332"/>
          </a:xfrm>
          <a:prstGeom prst="rect">
            <a:avLst/>
          </a:prstGeom>
          <a:noFill/>
        </p:spPr>
        <p:txBody>
          <a:bodyPr wrap="square" rtlCol="0">
            <a:spAutoFit/>
          </a:bodyPr>
          <a:lstStyle/>
          <a:p>
            <a:r>
              <a:rPr lang="nl-NL" b="1" dirty="0"/>
              <a:t>Voorbeelden van het programma </a:t>
            </a:r>
            <a:r>
              <a:rPr lang="nl-NL" b="1" i="1" dirty="0"/>
              <a:t>Bouw!</a:t>
            </a:r>
            <a:endParaRPr lang="nl-NL" dirty="0"/>
          </a:p>
        </p:txBody>
      </p:sp>
      <p:pic>
        <p:nvPicPr>
          <p:cNvPr id="9217" name="Picture 1" descr="C:\Users\dvdleij1\Desktop\Dit is dyslexie\Bouw Arjan (1).jpg"/>
          <p:cNvPicPr>
            <a:picLocks noChangeAspect="1" noChangeArrowheads="1"/>
          </p:cNvPicPr>
          <p:nvPr/>
        </p:nvPicPr>
        <p:blipFill>
          <a:blip r:embed="rId2" cstate="print"/>
          <a:srcRect/>
          <a:stretch>
            <a:fillRect/>
          </a:stretch>
        </p:blipFill>
        <p:spPr bwMode="auto">
          <a:xfrm>
            <a:off x="683568" y="908720"/>
            <a:ext cx="7632848" cy="5589977"/>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p:cNvSpPr txBox="1"/>
          <p:nvPr/>
        </p:nvSpPr>
        <p:spPr>
          <a:xfrm>
            <a:off x="592560" y="692696"/>
            <a:ext cx="7992888" cy="369332"/>
          </a:xfrm>
          <a:prstGeom prst="rect">
            <a:avLst/>
          </a:prstGeom>
          <a:noFill/>
        </p:spPr>
        <p:txBody>
          <a:bodyPr wrap="square" rtlCol="0">
            <a:spAutoFit/>
          </a:bodyPr>
          <a:lstStyle/>
          <a:p>
            <a:r>
              <a:rPr lang="nl-NL" b="1" dirty="0">
                <a:solidFill>
                  <a:srgbClr val="FF0000"/>
                </a:solidFill>
              </a:rPr>
              <a:t>Bouw!</a:t>
            </a:r>
          </a:p>
        </p:txBody>
      </p:sp>
      <p:sp>
        <p:nvSpPr>
          <p:cNvPr id="4" name="Tekstvak 3"/>
          <p:cNvSpPr txBox="1"/>
          <p:nvPr/>
        </p:nvSpPr>
        <p:spPr>
          <a:xfrm>
            <a:off x="528330" y="1124744"/>
            <a:ext cx="7992888" cy="5078313"/>
          </a:xfrm>
          <a:prstGeom prst="rect">
            <a:avLst/>
          </a:prstGeom>
          <a:noFill/>
        </p:spPr>
        <p:txBody>
          <a:bodyPr wrap="square" rtlCol="0">
            <a:spAutoFit/>
          </a:bodyPr>
          <a:lstStyle/>
          <a:p>
            <a:r>
              <a:rPr lang="nl-NL" i="1" dirty="0"/>
              <a:t>Onderzoek 1 Opzet (begint in groep 3)</a:t>
            </a:r>
          </a:p>
          <a:p>
            <a:endParaRPr lang="nl-NL" i="1" dirty="0"/>
          </a:p>
          <a:p>
            <a:r>
              <a:rPr lang="nl-NL" dirty="0"/>
              <a:t>‘</a:t>
            </a:r>
            <a:r>
              <a:rPr lang="nl-NL" dirty="0" err="1"/>
              <a:t>randomised</a:t>
            </a:r>
            <a:r>
              <a:rPr lang="nl-NL" dirty="0"/>
              <a:t> </a:t>
            </a:r>
            <a:r>
              <a:rPr lang="nl-NL" dirty="0" err="1"/>
              <a:t>controlled</a:t>
            </a:r>
            <a:r>
              <a:rPr lang="nl-NL" dirty="0"/>
              <a:t> trial’ (RCT) (</a:t>
            </a:r>
            <a:r>
              <a:rPr lang="nl-NL" dirty="0" err="1"/>
              <a:t>Regtvoort</a:t>
            </a:r>
            <a:r>
              <a:rPr lang="nl-NL" dirty="0"/>
              <a:t> e.a., 2013)</a:t>
            </a:r>
            <a:endParaRPr lang="nl-NL" i="1" dirty="0"/>
          </a:p>
          <a:p>
            <a:endParaRPr lang="nl-NL" dirty="0"/>
          </a:p>
          <a:p>
            <a:r>
              <a:rPr lang="nl-NL" dirty="0"/>
              <a:t>137 zesjarige kinderen* </a:t>
            </a:r>
          </a:p>
          <a:p>
            <a:r>
              <a:rPr lang="nl-NL" dirty="0"/>
              <a:t>moedertaal Nederlands (85 %), anders (15 %)</a:t>
            </a:r>
          </a:p>
          <a:p>
            <a:r>
              <a:rPr lang="nl-NL" dirty="0"/>
              <a:t>risicoleerlingen: laagste 16 procent letterkennis en/of laagste 37  % klankbewustzijn aan begin van groep 3</a:t>
            </a:r>
          </a:p>
          <a:p>
            <a:endParaRPr lang="nl-NL" dirty="0"/>
          </a:p>
          <a:p>
            <a:r>
              <a:rPr lang="nl-NL" dirty="0"/>
              <a:t>training 157 lessen</a:t>
            </a:r>
          </a:p>
          <a:p>
            <a:r>
              <a:rPr lang="nl-NL" dirty="0"/>
              <a:t>anderhalf jaar (oktober groep 3 – januari groep 4)</a:t>
            </a:r>
          </a:p>
          <a:p>
            <a:r>
              <a:rPr lang="nl-NL" dirty="0"/>
              <a:t>twee tot drie keer per week tien tot vijftien minuten per sessie</a:t>
            </a:r>
          </a:p>
          <a:p>
            <a:r>
              <a:rPr lang="nl-NL" dirty="0"/>
              <a:t>25 uur in totaal</a:t>
            </a:r>
          </a:p>
          <a:p>
            <a:endParaRPr lang="nl-NL" dirty="0"/>
          </a:p>
          <a:p>
            <a:r>
              <a:rPr lang="nl-NL" dirty="0"/>
              <a:t>* verdeeld in	A. programma afgemaakt 		40</a:t>
            </a:r>
          </a:p>
          <a:p>
            <a:r>
              <a:rPr lang="nl-NL" dirty="0"/>
              <a:t>		B. programma niet afgemaakt	31</a:t>
            </a:r>
          </a:p>
          <a:p>
            <a:r>
              <a:rPr lang="nl-NL" dirty="0"/>
              <a:t>		C. controlegroep			66 </a:t>
            </a:r>
          </a:p>
          <a:p>
            <a:pPr marL="285750" indent="-285750">
              <a:buFont typeface="Arial" panose="020B0604020202020204" pitchFamily="34" charset="0"/>
              <a:buChar char="•"/>
            </a:pPr>
            <a:endParaRPr lang="nl-NL" dirty="0"/>
          </a:p>
        </p:txBody>
      </p:sp>
    </p:spTree>
    <p:extLst>
      <p:ext uri="{BB962C8B-B14F-4D97-AF65-F5344CB8AC3E}">
        <p14:creationId xmlns:p14="http://schemas.microsoft.com/office/powerpoint/2010/main" val="2161506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p:cNvSpPr txBox="1"/>
          <p:nvPr/>
        </p:nvSpPr>
        <p:spPr>
          <a:xfrm>
            <a:off x="592560" y="692696"/>
            <a:ext cx="7992888" cy="369332"/>
          </a:xfrm>
          <a:prstGeom prst="rect">
            <a:avLst/>
          </a:prstGeom>
          <a:noFill/>
        </p:spPr>
        <p:txBody>
          <a:bodyPr wrap="square" rtlCol="0">
            <a:spAutoFit/>
          </a:bodyPr>
          <a:lstStyle/>
          <a:p>
            <a:r>
              <a:rPr lang="nl-NL" b="1" dirty="0">
                <a:solidFill>
                  <a:srgbClr val="FF0000"/>
                </a:solidFill>
              </a:rPr>
              <a:t>Bouw!</a:t>
            </a:r>
          </a:p>
        </p:txBody>
      </p:sp>
      <p:sp>
        <p:nvSpPr>
          <p:cNvPr id="4" name="Tekstvak 3"/>
          <p:cNvSpPr txBox="1"/>
          <p:nvPr/>
        </p:nvSpPr>
        <p:spPr>
          <a:xfrm>
            <a:off x="528330" y="1124744"/>
            <a:ext cx="7992888" cy="4524315"/>
          </a:xfrm>
          <a:prstGeom prst="rect">
            <a:avLst/>
          </a:prstGeom>
          <a:noFill/>
        </p:spPr>
        <p:txBody>
          <a:bodyPr wrap="square" rtlCol="0">
            <a:spAutoFit/>
          </a:bodyPr>
          <a:lstStyle/>
          <a:p>
            <a:r>
              <a:rPr lang="nl-NL" i="1" dirty="0"/>
              <a:t>Onderzoek 1 Resultaat</a:t>
            </a:r>
          </a:p>
          <a:p>
            <a:endParaRPr lang="nl-NL" dirty="0"/>
          </a:p>
          <a:p>
            <a:r>
              <a:rPr lang="nl-NL" dirty="0"/>
              <a:t>Voorwaarden voor effectiviteit: </a:t>
            </a:r>
          </a:p>
          <a:p>
            <a:r>
              <a:rPr lang="nl-NL" dirty="0"/>
              <a:t>	twee à drie keer in de week oefenen</a:t>
            </a:r>
          </a:p>
          <a:p>
            <a:r>
              <a:rPr lang="nl-NL" dirty="0"/>
              <a:t>	het programma in zijn geheel afmaken (groep A)</a:t>
            </a:r>
          </a:p>
          <a:p>
            <a:r>
              <a:rPr lang="nl-NL" dirty="0"/>
              <a:t>	tutors: ouders, vrijwilligers, oudere leerlingen of </a:t>
            </a:r>
            <a:r>
              <a:rPr lang="nl-NL" dirty="0" err="1"/>
              <a:t>klassenassistent</a:t>
            </a:r>
            <a:endParaRPr lang="nl-NL" dirty="0"/>
          </a:p>
          <a:p>
            <a:pPr lvl="2"/>
            <a:r>
              <a:rPr lang="nl-NL" dirty="0"/>
              <a:t>onder supervisie (bijv. de </a:t>
            </a:r>
            <a:r>
              <a:rPr lang="nl-NL" dirty="0" err="1"/>
              <a:t>IBer</a:t>
            </a:r>
            <a:r>
              <a:rPr lang="nl-NL" dirty="0"/>
              <a:t> of leesspecialist). </a:t>
            </a:r>
          </a:p>
          <a:p>
            <a:r>
              <a:rPr lang="nl-NL" dirty="0"/>
              <a:t> </a:t>
            </a:r>
          </a:p>
          <a:p>
            <a:r>
              <a:rPr lang="nl-NL" dirty="0"/>
              <a:t>Als aan die voorwaarden wordt voldaan, dan effect:</a:t>
            </a:r>
          </a:p>
          <a:p>
            <a:r>
              <a:rPr lang="nl-NL" dirty="0"/>
              <a:t>	A. (afgemaakt) 	gestegen naar gemiddeld niveau (50 %)</a:t>
            </a:r>
          </a:p>
          <a:p>
            <a:r>
              <a:rPr lang="nl-NL" dirty="0"/>
              <a:t>			ook een jaar na afsluiten van het programma</a:t>
            </a:r>
          </a:p>
          <a:p>
            <a:r>
              <a:rPr lang="nl-NL" dirty="0"/>
              <a:t>	B. (niet afgemaakt) en C. (controlegroep) </a:t>
            </a:r>
          </a:p>
          <a:p>
            <a:r>
              <a:rPr lang="nl-NL" dirty="0"/>
              <a:t>			gemiddeld rond het 25</a:t>
            </a:r>
            <a:r>
              <a:rPr lang="nl-NL" baseline="30000" dirty="0"/>
              <a:t>ste</a:t>
            </a:r>
            <a:r>
              <a:rPr lang="nl-NL" dirty="0"/>
              <a:t> percentiel </a:t>
            </a:r>
          </a:p>
          <a:p>
            <a:r>
              <a:rPr lang="nl-NL" dirty="0"/>
              <a:t>			helft op D/E-niveau: </a:t>
            </a:r>
          </a:p>
          <a:p>
            <a:r>
              <a:rPr lang="nl-NL" dirty="0"/>
              <a:t>			laaggeletterdheid of nog zwakker</a:t>
            </a:r>
          </a:p>
          <a:p>
            <a:endParaRPr lang="nl-NL" i="1" dirty="0"/>
          </a:p>
        </p:txBody>
      </p:sp>
    </p:spTree>
    <p:extLst>
      <p:ext uri="{BB962C8B-B14F-4D97-AF65-F5344CB8AC3E}">
        <p14:creationId xmlns:p14="http://schemas.microsoft.com/office/powerpoint/2010/main" val="2443441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p:cNvSpPr txBox="1"/>
          <p:nvPr/>
        </p:nvSpPr>
        <p:spPr>
          <a:xfrm>
            <a:off x="592560" y="692696"/>
            <a:ext cx="7992888" cy="369332"/>
          </a:xfrm>
          <a:prstGeom prst="rect">
            <a:avLst/>
          </a:prstGeom>
          <a:noFill/>
        </p:spPr>
        <p:txBody>
          <a:bodyPr wrap="square" rtlCol="0">
            <a:spAutoFit/>
          </a:bodyPr>
          <a:lstStyle/>
          <a:p>
            <a:r>
              <a:rPr lang="nl-NL" b="1" dirty="0">
                <a:solidFill>
                  <a:srgbClr val="FF0000"/>
                </a:solidFill>
              </a:rPr>
              <a:t>Bouw!</a:t>
            </a:r>
          </a:p>
        </p:txBody>
      </p:sp>
      <p:sp>
        <p:nvSpPr>
          <p:cNvPr id="4" name="Tekstvak 3"/>
          <p:cNvSpPr txBox="1"/>
          <p:nvPr/>
        </p:nvSpPr>
        <p:spPr>
          <a:xfrm>
            <a:off x="528330" y="1124744"/>
            <a:ext cx="7992888" cy="5355312"/>
          </a:xfrm>
          <a:prstGeom prst="rect">
            <a:avLst/>
          </a:prstGeom>
          <a:noFill/>
        </p:spPr>
        <p:txBody>
          <a:bodyPr wrap="square" rtlCol="0">
            <a:spAutoFit/>
          </a:bodyPr>
          <a:lstStyle/>
          <a:p>
            <a:r>
              <a:rPr lang="nl-NL" i="1" dirty="0"/>
              <a:t>Onderzoek 2 Opzet (begint halverwege groep 2)</a:t>
            </a:r>
          </a:p>
          <a:p>
            <a:endParaRPr lang="nl-NL" i="1" dirty="0"/>
          </a:p>
          <a:p>
            <a:r>
              <a:rPr lang="nl-NL" dirty="0"/>
              <a:t>‘</a:t>
            </a:r>
            <a:r>
              <a:rPr lang="nl-NL" dirty="0" err="1"/>
              <a:t>randomised</a:t>
            </a:r>
            <a:r>
              <a:rPr lang="nl-NL" dirty="0"/>
              <a:t> </a:t>
            </a:r>
            <a:r>
              <a:rPr lang="nl-NL" dirty="0" err="1"/>
              <a:t>controlled</a:t>
            </a:r>
            <a:r>
              <a:rPr lang="nl-NL" dirty="0"/>
              <a:t> trial’ (RCT) (Zijlstra, 2015)</a:t>
            </a:r>
            <a:endParaRPr lang="nl-NL" i="1" dirty="0"/>
          </a:p>
          <a:p>
            <a:endParaRPr lang="nl-NL" dirty="0"/>
          </a:p>
          <a:p>
            <a:r>
              <a:rPr lang="nl-NL" dirty="0"/>
              <a:t>74 vijfjarige risicokinderen* </a:t>
            </a:r>
          </a:p>
          <a:p>
            <a:r>
              <a:rPr lang="nl-NL" dirty="0"/>
              <a:t>moedertaal Nederlands</a:t>
            </a:r>
          </a:p>
          <a:p>
            <a:r>
              <a:rPr lang="nl-NL" dirty="0"/>
              <a:t>selectie halverwege groep 2</a:t>
            </a:r>
          </a:p>
          <a:p>
            <a:r>
              <a:rPr lang="nl-NL" dirty="0"/>
              <a:t>		1) laagste 16 procent letterkennis </a:t>
            </a:r>
          </a:p>
          <a:p>
            <a:r>
              <a:rPr lang="nl-NL" dirty="0"/>
              <a:t>		en/of laagste 37  % klankbewustzijn</a:t>
            </a:r>
          </a:p>
          <a:p>
            <a:r>
              <a:rPr lang="nl-NL" dirty="0"/>
              <a:t>		2) wel/geen dyslexie in de familie (familiair risico) </a:t>
            </a:r>
          </a:p>
          <a:p>
            <a:r>
              <a:rPr lang="nl-NL" dirty="0"/>
              <a:t>training 157 lessen</a:t>
            </a:r>
          </a:p>
          <a:p>
            <a:r>
              <a:rPr lang="nl-NL" dirty="0"/>
              <a:t>twee jaar (februari groep 2 – januari groep 4)</a:t>
            </a:r>
          </a:p>
          <a:p>
            <a:r>
              <a:rPr lang="nl-NL" dirty="0"/>
              <a:t>twee tot drie keer per week tien tot vijftien minuten per sessie</a:t>
            </a:r>
          </a:p>
          <a:p>
            <a:r>
              <a:rPr lang="nl-NL" dirty="0"/>
              <a:t>30 uur in totaal</a:t>
            </a:r>
          </a:p>
          <a:p>
            <a:endParaRPr lang="nl-NL" dirty="0"/>
          </a:p>
          <a:p>
            <a:r>
              <a:rPr lang="nl-NL" dirty="0"/>
              <a:t>* verdeeld in	familiair risico plus programma	17</a:t>
            </a:r>
          </a:p>
          <a:p>
            <a:r>
              <a:rPr lang="nl-NL" dirty="0"/>
              <a:t>		familiair risico, controle		17</a:t>
            </a:r>
          </a:p>
          <a:p>
            <a:r>
              <a:rPr lang="nl-NL" dirty="0"/>
              <a:t>		geen familiair risico plus programma	19</a:t>
            </a:r>
          </a:p>
          <a:p>
            <a:r>
              <a:rPr lang="nl-NL" dirty="0"/>
              <a:t>		geen familiair risico, controle		21</a:t>
            </a:r>
          </a:p>
        </p:txBody>
      </p:sp>
    </p:spTree>
    <p:extLst>
      <p:ext uri="{BB962C8B-B14F-4D97-AF65-F5344CB8AC3E}">
        <p14:creationId xmlns:p14="http://schemas.microsoft.com/office/powerpoint/2010/main" val="1607498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p:cNvSpPr txBox="1"/>
          <p:nvPr/>
        </p:nvSpPr>
        <p:spPr>
          <a:xfrm>
            <a:off x="592560" y="692696"/>
            <a:ext cx="7992888" cy="369332"/>
          </a:xfrm>
          <a:prstGeom prst="rect">
            <a:avLst/>
          </a:prstGeom>
          <a:noFill/>
        </p:spPr>
        <p:txBody>
          <a:bodyPr wrap="square" rtlCol="0">
            <a:spAutoFit/>
          </a:bodyPr>
          <a:lstStyle/>
          <a:p>
            <a:r>
              <a:rPr lang="nl-NL" b="1" dirty="0">
                <a:solidFill>
                  <a:srgbClr val="FF0000"/>
                </a:solidFill>
              </a:rPr>
              <a:t>Bouw!</a:t>
            </a:r>
          </a:p>
        </p:txBody>
      </p:sp>
      <p:sp>
        <p:nvSpPr>
          <p:cNvPr id="4" name="Tekstvak 3"/>
          <p:cNvSpPr txBox="1"/>
          <p:nvPr/>
        </p:nvSpPr>
        <p:spPr>
          <a:xfrm>
            <a:off x="528330" y="1124744"/>
            <a:ext cx="7992888" cy="6186309"/>
          </a:xfrm>
          <a:prstGeom prst="rect">
            <a:avLst/>
          </a:prstGeom>
          <a:noFill/>
        </p:spPr>
        <p:txBody>
          <a:bodyPr wrap="square" rtlCol="0">
            <a:spAutoFit/>
          </a:bodyPr>
          <a:lstStyle/>
          <a:p>
            <a:r>
              <a:rPr lang="nl-NL" i="1" dirty="0"/>
              <a:t>Onderzoek 2 Resultaat (1)</a:t>
            </a:r>
          </a:p>
          <a:p>
            <a:endParaRPr lang="nl-NL" dirty="0"/>
          </a:p>
          <a:p>
            <a:r>
              <a:rPr lang="nl-NL" dirty="0"/>
              <a:t>Voorwaarden voor effectiviteit: </a:t>
            </a:r>
          </a:p>
          <a:p>
            <a:r>
              <a:rPr lang="nl-NL" dirty="0"/>
              <a:t>	zelfde als in onderzoek maar nu met meer ouders als tutors (vooral in 	groep 2)</a:t>
            </a:r>
          </a:p>
          <a:p>
            <a:r>
              <a:rPr lang="nl-NL" dirty="0"/>
              <a:t> </a:t>
            </a:r>
          </a:p>
          <a:p>
            <a:r>
              <a:rPr lang="nl-NL" dirty="0"/>
              <a:t>Als aan die voorwaarden wordt voldaan, dan effect:</a:t>
            </a:r>
          </a:p>
          <a:p>
            <a:r>
              <a:rPr lang="nl-NL" dirty="0"/>
              <a:t>	risicokinderen </a:t>
            </a:r>
            <a:r>
              <a:rPr lang="nl-NL" i="1" dirty="0"/>
              <a:t>met familiair risico op dyslexie</a:t>
            </a:r>
          </a:p>
          <a:p>
            <a:r>
              <a:rPr lang="nl-NL" dirty="0"/>
              <a:t>		hebben meer oefening nodig </a:t>
            </a:r>
          </a:p>
          <a:p>
            <a:r>
              <a:rPr lang="nl-NL" dirty="0"/>
              <a:t>		komen gemiddeld uit op het 30</a:t>
            </a:r>
            <a:r>
              <a:rPr lang="nl-NL" baseline="30000" dirty="0"/>
              <a:t>ste</a:t>
            </a:r>
            <a:r>
              <a:rPr lang="nl-NL" dirty="0"/>
              <a:t> percentiel</a:t>
            </a:r>
          </a:p>
          <a:p>
            <a:r>
              <a:rPr lang="nl-NL" dirty="0"/>
              <a:t>	hun controlegroep</a:t>
            </a:r>
          </a:p>
          <a:p>
            <a:r>
              <a:rPr lang="nl-NL" dirty="0"/>
              <a:t>		komt niet verder dan het 10de percentiel </a:t>
            </a:r>
          </a:p>
          <a:p>
            <a:r>
              <a:rPr lang="nl-NL" dirty="0"/>
              <a:t>		(met de helft dus op zeer zwak E-niveau)</a:t>
            </a:r>
          </a:p>
          <a:p>
            <a:r>
              <a:rPr lang="nl-NL" dirty="0"/>
              <a:t>	risicokinderen </a:t>
            </a:r>
            <a:r>
              <a:rPr lang="nl-NL" i="1" dirty="0"/>
              <a:t>zonder</a:t>
            </a:r>
            <a:r>
              <a:rPr lang="nl-NL" dirty="0"/>
              <a:t> familiair risico op dyslexie</a:t>
            </a:r>
          </a:p>
          <a:p>
            <a:r>
              <a:rPr lang="nl-NL" dirty="0"/>
              <a:t>		hebben minder oefening nodig</a:t>
            </a:r>
          </a:p>
          <a:p>
            <a:r>
              <a:rPr lang="nl-NL" dirty="0"/>
              <a:t>		komen boven het 50</a:t>
            </a:r>
            <a:r>
              <a:rPr lang="nl-NL" baseline="30000" dirty="0"/>
              <a:t>ste</a:t>
            </a:r>
            <a:r>
              <a:rPr lang="nl-NL" dirty="0"/>
              <a:t> percentiel uit</a:t>
            </a:r>
          </a:p>
          <a:p>
            <a:r>
              <a:rPr lang="nl-NL" dirty="0"/>
              <a:t>	hun controlegroep</a:t>
            </a:r>
          </a:p>
          <a:p>
            <a:r>
              <a:rPr lang="nl-NL" dirty="0"/>
              <a:t>		komt niet verder dan het 25ste percentiel </a:t>
            </a:r>
          </a:p>
          <a:p>
            <a:r>
              <a:rPr lang="nl-NL" dirty="0"/>
              <a:t>		(met de helft dus op D/E-niveau)</a:t>
            </a:r>
          </a:p>
          <a:p>
            <a:endParaRPr lang="nl-NL" dirty="0"/>
          </a:p>
          <a:p>
            <a:r>
              <a:rPr lang="nl-NL" dirty="0"/>
              <a:t>		</a:t>
            </a:r>
          </a:p>
          <a:p>
            <a:r>
              <a:rPr lang="nl-NL" dirty="0"/>
              <a:t> </a:t>
            </a:r>
            <a:endParaRPr lang="nl-NL" i="1" dirty="0"/>
          </a:p>
        </p:txBody>
      </p:sp>
    </p:spTree>
    <p:extLst>
      <p:ext uri="{BB962C8B-B14F-4D97-AF65-F5344CB8AC3E}">
        <p14:creationId xmlns:p14="http://schemas.microsoft.com/office/powerpoint/2010/main" val="393426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p:cNvSpPr txBox="1"/>
          <p:nvPr/>
        </p:nvSpPr>
        <p:spPr>
          <a:xfrm>
            <a:off x="592560" y="692696"/>
            <a:ext cx="7992888" cy="369332"/>
          </a:xfrm>
          <a:prstGeom prst="rect">
            <a:avLst/>
          </a:prstGeom>
          <a:noFill/>
        </p:spPr>
        <p:txBody>
          <a:bodyPr wrap="square" rtlCol="0">
            <a:spAutoFit/>
          </a:bodyPr>
          <a:lstStyle/>
          <a:p>
            <a:r>
              <a:rPr lang="nl-NL" b="1" dirty="0">
                <a:solidFill>
                  <a:srgbClr val="FF0000"/>
                </a:solidFill>
              </a:rPr>
              <a:t>Bouw!</a:t>
            </a:r>
          </a:p>
        </p:txBody>
      </p:sp>
      <p:sp>
        <p:nvSpPr>
          <p:cNvPr id="4" name="Tekstvak 3"/>
          <p:cNvSpPr txBox="1"/>
          <p:nvPr/>
        </p:nvSpPr>
        <p:spPr>
          <a:xfrm>
            <a:off x="528330" y="1124744"/>
            <a:ext cx="7992888" cy="3416320"/>
          </a:xfrm>
          <a:prstGeom prst="rect">
            <a:avLst/>
          </a:prstGeom>
          <a:noFill/>
        </p:spPr>
        <p:txBody>
          <a:bodyPr wrap="square" rtlCol="0">
            <a:spAutoFit/>
          </a:bodyPr>
          <a:lstStyle/>
          <a:p>
            <a:r>
              <a:rPr lang="nl-NL" i="1" dirty="0"/>
              <a:t>Onderzoek 2 Resultaat (2)</a:t>
            </a:r>
          </a:p>
          <a:p>
            <a:endParaRPr lang="nl-NL" dirty="0"/>
          </a:p>
          <a:p>
            <a:pPr marL="342900" indent="-342900">
              <a:buAutoNum type="arabicParenR"/>
            </a:pPr>
            <a:r>
              <a:rPr lang="nl-NL" dirty="0"/>
              <a:t>Bestrijdt bestrijdt laaggeletterdheid en dyslexie (afname met 60-65 % in D/E categorie)</a:t>
            </a:r>
          </a:p>
          <a:p>
            <a:pPr marL="342900" indent="-342900">
              <a:buAutoNum type="arabicParenR"/>
            </a:pPr>
            <a:r>
              <a:rPr lang="nl-NL" dirty="0"/>
              <a:t>Het vermindert de noodzaak tot remedial teaching buiten de klas (afname met 60-65 %). </a:t>
            </a:r>
          </a:p>
          <a:p>
            <a:pPr marL="342900" indent="-342900">
              <a:buAutoNum type="arabicParenR"/>
            </a:pPr>
            <a:r>
              <a:rPr lang="nl-NL" dirty="0"/>
              <a:t>Het vermindert het aantal officiële diagnoses van dyslexie dat recht geeft op behandeling buiten de school (afname met 60-65 %). </a:t>
            </a:r>
          </a:p>
          <a:p>
            <a:endParaRPr lang="nl-NL" dirty="0"/>
          </a:p>
          <a:p>
            <a:endParaRPr lang="nl-NL" dirty="0"/>
          </a:p>
          <a:p>
            <a:r>
              <a:rPr lang="nl-NL" dirty="0"/>
              <a:t>		</a:t>
            </a:r>
          </a:p>
          <a:p>
            <a:r>
              <a:rPr lang="nl-NL" dirty="0"/>
              <a:t> </a:t>
            </a:r>
            <a:endParaRPr lang="nl-NL" i="1" dirty="0"/>
          </a:p>
        </p:txBody>
      </p:sp>
    </p:spTree>
    <p:extLst>
      <p:ext uri="{BB962C8B-B14F-4D97-AF65-F5344CB8AC3E}">
        <p14:creationId xmlns:p14="http://schemas.microsoft.com/office/powerpoint/2010/main" val="3533898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kstvak 10"/>
          <p:cNvSpPr txBox="1"/>
          <p:nvPr/>
        </p:nvSpPr>
        <p:spPr>
          <a:xfrm>
            <a:off x="572468" y="1268760"/>
            <a:ext cx="7992888" cy="5078313"/>
          </a:xfrm>
          <a:prstGeom prst="rect">
            <a:avLst/>
          </a:prstGeom>
          <a:noFill/>
        </p:spPr>
        <p:txBody>
          <a:bodyPr wrap="square" rtlCol="0">
            <a:spAutoFit/>
          </a:bodyPr>
          <a:lstStyle/>
          <a:p>
            <a:r>
              <a:rPr lang="nl-NL" dirty="0" smtClean="0"/>
              <a:t>- Het </a:t>
            </a:r>
            <a:r>
              <a:rPr lang="nl-NL" dirty="0"/>
              <a:t>kernprobleem van dyslexie, lezen op woordniveau, wordt aangepakt. </a:t>
            </a:r>
          </a:p>
          <a:p>
            <a:endParaRPr lang="nl-NL" dirty="0"/>
          </a:p>
          <a:p>
            <a:r>
              <a:rPr lang="nl-NL" dirty="0" smtClean="0"/>
              <a:t>- Het </a:t>
            </a:r>
            <a:r>
              <a:rPr lang="nl-NL" dirty="0"/>
              <a:t>leent zich voor thuisonderwijs, ouderparticipatie op school en de inzet van non-professionals zoals vrijwilligers, oudere leerlingen of klassenassistenten. </a:t>
            </a:r>
          </a:p>
          <a:p>
            <a:endParaRPr lang="nl-NL" dirty="0"/>
          </a:p>
          <a:p>
            <a:r>
              <a:rPr lang="nl-NL" dirty="0" smtClean="0"/>
              <a:t>- Dus </a:t>
            </a:r>
            <a:r>
              <a:rPr lang="nl-NL" dirty="0"/>
              <a:t>ook voor continu gebruik </a:t>
            </a:r>
            <a:r>
              <a:rPr lang="nl-NL" i="1" dirty="0"/>
              <a:t>(vakanties), </a:t>
            </a:r>
            <a:r>
              <a:rPr lang="nl-NL" dirty="0"/>
              <a:t>waarmee voorkomen wordt dat het geleerde weer wegzakt</a:t>
            </a:r>
          </a:p>
          <a:p>
            <a:endParaRPr lang="nl-NL" dirty="0"/>
          </a:p>
          <a:p>
            <a:r>
              <a:rPr lang="nl-NL" dirty="0" smtClean="0"/>
              <a:t>- Het </a:t>
            </a:r>
            <a:r>
              <a:rPr lang="nl-NL" dirty="0"/>
              <a:t>programma is eenvoudig te implementeren (wat niet betekent dat het zonder supervisie kan), en maakt gebruik van de voordelen van moderne technologie. </a:t>
            </a:r>
          </a:p>
          <a:p>
            <a:endParaRPr lang="nl-NL" dirty="0"/>
          </a:p>
          <a:p>
            <a:r>
              <a:rPr lang="nl-NL" dirty="0" smtClean="0"/>
              <a:t>- Het </a:t>
            </a:r>
            <a:r>
              <a:rPr lang="nl-NL" dirty="0"/>
              <a:t>is ontwikkeld als voorloper op (groep 2) en supplement van de leesmethode (groep 3 en 4) maar kan, thuis en op school, ook als zelfstandige leesmethode gebruikt worden. </a:t>
            </a:r>
          </a:p>
          <a:p>
            <a:endParaRPr lang="nl-NL" dirty="0"/>
          </a:p>
          <a:p>
            <a:r>
              <a:rPr lang="nl-NL" dirty="0" smtClean="0"/>
              <a:t>- Bovendien </a:t>
            </a:r>
            <a:r>
              <a:rPr lang="nl-NL" dirty="0"/>
              <a:t>leveren deze resultaten en kenmerken een grote kostenbesparing op.</a:t>
            </a:r>
          </a:p>
          <a:p>
            <a:endParaRPr lang="nl-NL" dirty="0"/>
          </a:p>
          <a:p>
            <a:r>
              <a:rPr lang="nl-NL" dirty="0"/>
              <a:t>(zie ook Van der Leij (2016), </a:t>
            </a:r>
            <a:r>
              <a:rPr lang="nl-NL" i="1" dirty="0"/>
              <a:t>Dit is dyslexie</a:t>
            </a:r>
            <a:r>
              <a:rPr lang="nl-NL" dirty="0"/>
              <a:t>, hoofdstuk 12)</a:t>
            </a:r>
          </a:p>
        </p:txBody>
      </p:sp>
      <p:sp>
        <p:nvSpPr>
          <p:cNvPr id="5" name="Tekstvak 4"/>
          <p:cNvSpPr txBox="1"/>
          <p:nvPr/>
        </p:nvSpPr>
        <p:spPr>
          <a:xfrm>
            <a:off x="592560" y="692696"/>
            <a:ext cx="7992888" cy="369332"/>
          </a:xfrm>
          <a:prstGeom prst="rect">
            <a:avLst/>
          </a:prstGeom>
          <a:noFill/>
        </p:spPr>
        <p:txBody>
          <a:bodyPr wrap="square" rtlCol="0">
            <a:spAutoFit/>
          </a:bodyPr>
          <a:lstStyle/>
          <a:p>
            <a:r>
              <a:rPr lang="nl-NL" b="1" dirty="0">
                <a:solidFill>
                  <a:srgbClr val="FF0000"/>
                </a:solidFill>
              </a:rPr>
              <a:t>Gebruik in de praktijk</a:t>
            </a:r>
            <a:endParaRPr lang="nl-NL" b="1" cap="small" dirty="0">
              <a:solidFill>
                <a:srgbClr val="FF0000"/>
              </a:solidFill>
            </a:endParaRPr>
          </a:p>
        </p:txBody>
      </p:sp>
    </p:spTree>
    <p:extLst>
      <p:ext uri="{BB962C8B-B14F-4D97-AF65-F5344CB8AC3E}">
        <p14:creationId xmlns:p14="http://schemas.microsoft.com/office/powerpoint/2010/main" val="2765946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kstvak 10"/>
          <p:cNvSpPr txBox="1"/>
          <p:nvPr/>
        </p:nvSpPr>
        <p:spPr>
          <a:xfrm>
            <a:off x="539552" y="1628800"/>
            <a:ext cx="7992888" cy="3662541"/>
          </a:xfrm>
          <a:prstGeom prst="rect">
            <a:avLst/>
          </a:prstGeom>
          <a:noFill/>
        </p:spPr>
        <p:txBody>
          <a:bodyPr wrap="square" rtlCol="0">
            <a:spAutoFit/>
          </a:bodyPr>
          <a:lstStyle/>
          <a:p>
            <a:endParaRPr lang="nl-NL" i="1" dirty="0"/>
          </a:p>
          <a:p>
            <a:r>
              <a:rPr lang="nl-NL" dirty="0"/>
              <a:t>Realiseer een integrale aanpak (algemene en specifieke risico’s) door individuele aanpak preventief te realiseren bij risicoleerlingen</a:t>
            </a:r>
          </a:p>
          <a:p>
            <a:endParaRPr lang="nl-NL" dirty="0"/>
          </a:p>
          <a:p>
            <a:r>
              <a:rPr lang="nl-NL" dirty="0"/>
              <a:t>Met het omarmen van de principes om dyslexie te bestrijden, wordt tegelijk de strijd tegen laaggeletterdheid zo vroeg mogelijk ingezet. </a:t>
            </a:r>
          </a:p>
          <a:p>
            <a:endParaRPr lang="nl-NL" dirty="0"/>
          </a:p>
          <a:p>
            <a:r>
              <a:rPr lang="nl-NL" sz="4400" dirty="0"/>
              <a:t>Dyslexie is wat er overblijft nadat laaggeletterdheid is bestreden. </a:t>
            </a:r>
          </a:p>
          <a:p>
            <a:r>
              <a:rPr lang="nl-NL" dirty="0"/>
              <a:t> </a:t>
            </a:r>
          </a:p>
        </p:txBody>
      </p:sp>
      <p:sp>
        <p:nvSpPr>
          <p:cNvPr id="5" name="Tekstvak 4"/>
          <p:cNvSpPr txBox="1"/>
          <p:nvPr/>
        </p:nvSpPr>
        <p:spPr>
          <a:xfrm>
            <a:off x="539552" y="235107"/>
            <a:ext cx="7992888" cy="1200329"/>
          </a:xfrm>
          <a:prstGeom prst="rect">
            <a:avLst/>
          </a:prstGeom>
          <a:noFill/>
        </p:spPr>
        <p:txBody>
          <a:bodyPr wrap="square" rtlCol="0">
            <a:spAutoFit/>
          </a:bodyPr>
          <a:lstStyle/>
          <a:p>
            <a:r>
              <a:rPr lang="nl-NL" dirty="0">
                <a:solidFill>
                  <a:srgbClr val="FF0000"/>
                </a:solidFill>
              </a:rPr>
              <a:t>Leesproblemen en dyslexie bestrijden met middelen uit de 21</a:t>
            </a:r>
            <a:r>
              <a:rPr lang="nl-NL" baseline="30000" dirty="0">
                <a:solidFill>
                  <a:srgbClr val="FF0000"/>
                </a:solidFill>
              </a:rPr>
              <a:t>ste</a:t>
            </a:r>
            <a:r>
              <a:rPr lang="nl-NL" dirty="0">
                <a:solidFill>
                  <a:srgbClr val="FF0000"/>
                </a:solidFill>
              </a:rPr>
              <a:t> eeuw: hoe?</a:t>
            </a:r>
            <a:br>
              <a:rPr lang="nl-NL" dirty="0">
                <a:solidFill>
                  <a:srgbClr val="FF0000"/>
                </a:solidFill>
              </a:rPr>
            </a:br>
            <a:r>
              <a:rPr lang="nl-NL" dirty="0">
                <a:solidFill>
                  <a:srgbClr val="FF0000"/>
                </a:solidFill>
              </a:rPr>
              <a:t/>
            </a:r>
            <a:br>
              <a:rPr lang="nl-NL" dirty="0">
                <a:solidFill>
                  <a:srgbClr val="FF0000"/>
                </a:solidFill>
              </a:rPr>
            </a:br>
            <a:r>
              <a:rPr lang="nl-NL" dirty="0">
                <a:solidFill>
                  <a:srgbClr val="FF0000"/>
                </a:solidFill>
              </a:rPr>
              <a:t>Moderniseer de aanpak  op school door het leerstofjaarklassensysteem aan te vullen (supplementaire differentiatie)</a:t>
            </a:r>
            <a:endParaRPr lang="nl-NL" cap="small" dirty="0">
              <a:solidFill>
                <a:srgbClr val="FF0000"/>
              </a:solidFill>
            </a:endParaRPr>
          </a:p>
        </p:txBody>
      </p:sp>
    </p:spTree>
    <p:extLst>
      <p:ext uri="{BB962C8B-B14F-4D97-AF65-F5344CB8AC3E}">
        <p14:creationId xmlns:p14="http://schemas.microsoft.com/office/powerpoint/2010/main" val="2913799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 presentatie</a:t>
            </a:r>
            <a:endParaRPr lang="nl-NL" dirty="0"/>
          </a:p>
        </p:txBody>
      </p:sp>
      <p:sp>
        <p:nvSpPr>
          <p:cNvPr id="3" name="Tijdelijke aanduiding voor inhoud 2"/>
          <p:cNvSpPr>
            <a:spLocks noGrp="1"/>
          </p:cNvSpPr>
          <p:nvPr>
            <p:ph idx="1"/>
          </p:nvPr>
        </p:nvSpPr>
        <p:spPr/>
        <p:txBody>
          <a:bodyPr/>
          <a:lstStyle/>
          <a:p>
            <a:pPr marL="0" indent="0">
              <a:buNone/>
            </a:pPr>
            <a:r>
              <a:rPr lang="nl-NL" strike="sngStrike" dirty="0" smtClean="0"/>
              <a:t>1. Enkele feiten</a:t>
            </a:r>
          </a:p>
          <a:p>
            <a:pPr marL="0" indent="0">
              <a:buNone/>
            </a:pPr>
            <a:r>
              <a:rPr lang="nl-NL" strike="sngStrike" dirty="0" smtClean="0"/>
              <a:t>2. Risicofactoren</a:t>
            </a:r>
          </a:p>
          <a:p>
            <a:pPr marL="0" indent="0">
              <a:buNone/>
            </a:pPr>
            <a:r>
              <a:rPr lang="nl-NL" strike="sngStrike" dirty="0" smtClean="0"/>
              <a:t>3. Opbouw onderwijs: jaarklassensysteem</a:t>
            </a:r>
          </a:p>
          <a:p>
            <a:pPr marL="0" indent="0">
              <a:buNone/>
            </a:pPr>
            <a:r>
              <a:rPr lang="nl-NL" strike="sngStrike" dirty="0" smtClean="0"/>
              <a:t>4. Continuüm van zorg</a:t>
            </a:r>
          </a:p>
          <a:p>
            <a:pPr marL="0" indent="0">
              <a:buNone/>
            </a:pPr>
            <a:r>
              <a:rPr lang="nl-NL" strike="sngStrike" dirty="0" smtClean="0"/>
              <a:t>5. Preventieve aanpak</a:t>
            </a:r>
          </a:p>
          <a:p>
            <a:pPr marL="0" indent="0">
              <a:buNone/>
            </a:pPr>
            <a:r>
              <a:rPr lang="nl-NL" strike="sngStrike" dirty="0" smtClean="0"/>
              <a:t>6. Digitale oefenprogramma’s</a:t>
            </a:r>
            <a:endParaRPr lang="nl-NL" strike="sngStrike" dirty="0"/>
          </a:p>
        </p:txBody>
      </p:sp>
      <p:sp>
        <p:nvSpPr>
          <p:cNvPr id="4" name="Tijdelijke aanduiding voor dianummer 3"/>
          <p:cNvSpPr>
            <a:spLocks noGrp="1"/>
          </p:cNvSpPr>
          <p:nvPr>
            <p:ph type="sldNum" sz="quarter" idx="12"/>
          </p:nvPr>
        </p:nvSpPr>
        <p:spPr/>
        <p:txBody>
          <a:bodyPr/>
          <a:lstStyle/>
          <a:p>
            <a:fld id="{789EBF1D-D60E-4940-8FA0-F919F241B697}" type="slidenum">
              <a:rPr lang="nl-NL" smtClean="0"/>
              <a:pPr/>
              <a:t>48</a:t>
            </a:fld>
            <a:endParaRPr lang="nl-NL"/>
          </a:p>
        </p:txBody>
      </p:sp>
    </p:spTree>
    <p:extLst>
      <p:ext uri="{BB962C8B-B14F-4D97-AF65-F5344CB8AC3E}">
        <p14:creationId xmlns:p14="http://schemas.microsoft.com/office/powerpoint/2010/main" val="236147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 presentatie</a:t>
            </a:r>
            <a:endParaRPr lang="nl-NL" dirty="0"/>
          </a:p>
        </p:txBody>
      </p:sp>
      <p:sp>
        <p:nvSpPr>
          <p:cNvPr id="3" name="Tijdelijke aanduiding voor inhoud 2"/>
          <p:cNvSpPr>
            <a:spLocks noGrp="1"/>
          </p:cNvSpPr>
          <p:nvPr>
            <p:ph idx="1"/>
          </p:nvPr>
        </p:nvSpPr>
        <p:spPr/>
        <p:txBody>
          <a:bodyPr/>
          <a:lstStyle/>
          <a:p>
            <a:pPr marL="0" indent="0">
              <a:buNone/>
            </a:pPr>
            <a:r>
              <a:rPr lang="nl-NL" strike="sngStrike" dirty="0" smtClean="0"/>
              <a:t>1. Enkele feiten</a:t>
            </a:r>
          </a:p>
          <a:p>
            <a:pPr marL="0" indent="0">
              <a:buNone/>
            </a:pPr>
            <a:r>
              <a:rPr lang="nl-NL" dirty="0" smtClean="0"/>
              <a:t>2. Risicofactoren</a:t>
            </a:r>
          </a:p>
          <a:p>
            <a:pPr marL="0" indent="0">
              <a:buNone/>
            </a:pPr>
            <a:r>
              <a:rPr lang="nl-NL" dirty="0" smtClean="0"/>
              <a:t>3. Opbouw onderwijs: jaarklassensysteem</a:t>
            </a:r>
          </a:p>
          <a:p>
            <a:pPr marL="0" indent="0">
              <a:buNone/>
            </a:pPr>
            <a:r>
              <a:rPr lang="nl-NL" dirty="0" smtClean="0"/>
              <a:t>4. Continuüm van zorg</a:t>
            </a:r>
          </a:p>
          <a:p>
            <a:pPr marL="0" indent="0">
              <a:buNone/>
            </a:pPr>
            <a:r>
              <a:rPr lang="nl-NL" dirty="0" smtClean="0"/>
              <a:t>5. Preventieve aanpak</a:t>
            </a:r>
          </a:p>
          <a:p>
            <a:pPr marL="0" indent="0">
              <a:buNone/>
            </a:pPr>
            <a:r>
              <a:rPr lang="nl-NL" dirty="0" smtClean="0"/>
              <a:t>6. Digitale oefenprogramma’s</a:t>
            </a:r>
            <a:endParaRPr lang="nl-NL" dirty="0"/>
          </a:p>
        </p:txBody>
      </p:sp>
      <p:sp>
        <p:nvSpPr>
          <p:cNvPr id="4" name="Tijdelijke aanduiding voor dianummer 3"/>
          <p:cNvSpPr>
            <a:spLocks noGrp="1"/>
          </p:cNvSpPr>
          <p:nvPr>
            <p:ph type="sldNum" sz="quarter" idx="12"/>
          </p:nvPr>
        </p:nvSpPr>
        <p:spPr/>
        <p:txBody>
          <a:bodyPr/>
          <a:lstStyle/>
          <a:p>
            <a:fld id="{789EBF1D-D60E-4940-8FA0-F919F241B697}" type="slidenum">
              <a:rPr lang="nl-NL" smtClean="0"/>
              <a:pPr/>
              <a:t>5</a:t>
            </a:fld>
            <a:endParaRPr lang="nl-NL"/>
          </a:p>
        </p:txBody>
      </p:sp>
    </p:spTree>
    <p:extLst>
      <p:ext uri="{BB962C8B-B14F-4D97-AF65-F5344CB8AC3E}">
        <p14:creationId xmlns:p14="http://schemas.microsoft.com/office/powerpoint/2010/main" val="14529517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kstvak 11"/>
          <p:cNvSpPr txBox="1"/>
          <p:nvPr/>
        </p:nvSpPr>
        <p:spPr>
          <a:xfrm>
            <a:off x="539552" y="620688"/>
            <a:ext cx="7488832" cy="2585323"/>
          </a:xfrm>
          <a:prstGeom prst="rect">
            <a:avLst/>
          </a:prstGeom>
          <a:noFill/>
        </p:spPr>
        <p:txBody>
          <a:bodyPr wrap="square" rtlCol="0">
            <a:spAutoFit/>
          </a:bodyPr>
          <a:lstStyle/>
          <a:p>
            <a:r>
              <a:rPr lang="nl-NL" b="1" dirty="0">
                <a:solidFill>
                  <a:srgbClr val="FF0000"/>
                </a:solidFill>
              </a:rPr>
              <a:t>Algemene risicofactoren: </a:t>
            </a:r>
          </a:p>
          <a:p>
            <a:endParaRPr lang="nl-NL" b="1" dirty="0">
              <a:solidFill>
                <a:srgbClr val="FF0000"/>
              </a:solidFill>
            </a:endParaRPr>
          </a:p>
          <a:p>
            <a:r>
              <a:rPr lang="nl-NL" dirty="0"/>
              <a:t>	lage </a:t>
            </a:r>
            <a:r>
              <a:rPr lang="nl-NL" dirty="0" err="1"/>
              <a:t>sociaal-economische</a:t>
            </a:r>
            <a:r>
              <a:rPr lang="nl-NL" dirty="0"/>
              <a:t> achtergrond</a:t>
            </a:r>
          </a:p>
          <a:p>
            <a:r>
              <a:rPr lang="nl-NL" dirty="0"/>
              <a:t>	thuisomgeving met weinig geletterdheidscultuur </a:t>
            </a:r>
            <a:br>
              <a:rPr lang="nl-NL" dirty="0"/>
            </a:br>
            <a:r>
              <a:rPr lang="nl-NL" dirty="0"/>
              <a:t>	zwakke taalvaardigheid (o.a. woordenschat), </a:t>
            </a:r>
          </a:p>
          <a:p>
            <a:r>
              <a:rPr lang="nl-NL" dirty="0"/>
              <a:t>	vaak in combinatie met motivatie- en taakoriëntatieproblemen</a:t>
            </a:r>
          </a:p>
          <a:p>
            <a:r>
              <a:rPr lang="nl-NL" dirty="0"/>
              <a:t>	zwakke letterkennis en klankbewustzijn </a:t>
            </a:r>
          </a:p>
          <a:p>
            <a:r>
              <a:rPr lang="nl-NL" dirty="0"/>
              <a:t>		door </a:t>
            </a:r>
            <a:r>
              <a:rPr lang="nl-NL" i="1" dirty="0"/>
              <a:t>gebrek aan </a:t>
            </a:r>
            <a:r>
              <a:rPr lang="nl-NL" dirty="0"/>
              <a:t>mogelijkheid om die op te pikken </a:t>
            </a:r>
            <a:br>
              <a:rPr lang="nl-NL" dirty="0"/>
            </a:br>
            <a:r>
              <a:rPr lang="nl-NL" dirty="0"/>
              <a:t>			</a:t>
            </a:r>
          </a:p>
        </p:txBody>
      </p:sp>
      <p:sp>
        <p:nvSpPr>
          <p:cNvPr id="3" name="Tekstvak 2"/>
          <p:cNvSpPr txBox="1"/>
          <p:nvPr/>
        </p:nvSpPr>
        <p:spPr>
          <a:xfrm>
            <a:off x="539552" y="3356992"/>
            <a:ext cx="7488832" cy="1477328"/>
          </a:xfrm>
          <a:prstGeom prst="rect">
            <a:avLst/>
          </a:prstGeom>
          <a:noFill/>
        </p:spPr>
        <p:txBody>
          <a:bodyPr wrap="square" rtlCol="0">
            <a:spAutoFit/>
          </a:bodyPr>
          <a:lstStyle/>
          <a:p>
            <a:r>
              <a:rPr lang="nl-NL" b="1" dirty="0">
                <a:solidFill>
                  <a:srgbClr val="FF0000"/>
                </a:solidFill>
              </a:rPr>
              <a:t>Specifieke risicofactoren: </a:t>
            </a:r>
          </a:p>
          <a:p>
            <a:endParaRPr lang="nl-NL" b="1" dirty="0">
              <a:solidFill>
                <a:srgbClr val="FF0000"/>
              </a:solidFill>
            </a:endParaRPr>
          </a:p>
          <a:p>
            <a:r>
              <a:rPr lang="nl-NL" dirty="0"/>
              <a:t>	dyslexie in de familie</a:t>
            </a:r>
          </a:p>
          <a:p>
            <a:r>
              <a:rPr lang="nl-NL" dirty="0"/>
              <a:t>	zwakke letterkennis en klankbewustzijn </a:t>
            </a:r>
          </a:p>
          <a:p>
            <a:r>
              <a:rPr lang="nl-NL" dirty="0"/>
              <a:t>		ondanks mogelijkheid om die op te pikken</a:t>
            </a:r>
          </a:p>
        </p:txBody>
      </p:sp>
      <p:sp>
        <p:nvSpPr>
          <p:cNvPr id="4" name="Tekstvak 3"/>
          <p:cNvSpPr txBox="1"/>
          <p:nvPr/>
        </p:nvSpPr>
        <p:spPr>
          <a:xfrm>
            <a:off x="547406" y="5096529"/>
            <a:ext cx="7488832" cy="646331"/>
          </a:xfrm>
          <a:prstGeom prst="rect">
            <a:avLst/>
          </a:prstGeom>
          <a:noFill/>
        </p:spPr>
        <p:txBody>
          <a:bodyPr wrap="square" rtlCol="0">
            <a:spAutoFit/>
          </a:bodyPr>
          <a:lstStyle/>
          <a:p>
            <a:r>
              <a:rPr lang="nl-NL" dirty="0"/>
              <a:t>Algemene en specifieke factoren komen in ‘zuivere’ vorm voor maar er zijn ook mengvormen</a:t>
            </a:r>
          </a:p>
        </p:txBody>
      </p:sp>
    </p:spTree>
    <p:extLst>
      <p:ext uri="{BB962C8B-B14F-4D97-AF65-F5344CB8AC3E}">
        <p14:creationId xmlns:p14="http://schemas.microsoft.com/office/powerpoint/2010/main" val="2109985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kstvak 11"/>
          <p:cNvSpPr txBox="1"/>
          <p:nvPr/>
        </p:nvSpPr>
        <p:spPr>
          <a:xfrm>
            <a:off x="539552" y="620688"/>
            <a:ext cx="8352928" cy="369332"/>
          </a:xfrm>
          <a:prstGeom prst="rect">
            <a:avLst/>
          </a:prstGeom>
          <a:noFill/>
        </p:spPr>
        <p:txBody>
          <a:bodyPr wrap="square" rtlCol="0">
            <a:spAutoFit/>
          </a:bodyPr>
          <a:lstStyle/>
          <a:p>
            <a:r>
              <a:rPr lang="nl-NL" dirty="0">
                <a:solidFill>
                  <a:srgbClr val="FF0000"/>
                </a:solidFill>
              </a:rPr>
              <a:t>Model voor doorwerking risicofactoren</a:t>
            </a:r>
          </a:p>
        </p:txBody>
      </p:sp>
      <p:sp>
        <p:nvSpPr>
          <p:cNvPr id="2" name="Rechthoek 1"/>
          <p:cNvSpPr/>
          <p:nvPr/>
        </p:nvSpPr>
        <p:spPr>
          <a:xfrm>
            <a:off x="755576" y="1398381"/>
            <a:ext cx="7632848"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risicofactoren</a:t>
            </a:r>
          </a:p>
          <a:p>
            <a:r>
              <a:rPr lang="nl-NL" dirty="0"/>
              <a:t>algemene 						specifieke</a:t>
            </a:r>
          </a:p>
        </p:txBody>
      </p:sp>
      <p:cxnSp>
        <p:nvCxnSpPr>
          <p:cNvPr id="4" name="Rechte verbindingslijn met pijl 3"/>
          <p:cNvCxnSpPr/>
          <p:nvPr/>
        </p:nvCxnSpPr>
        <p:spPr>
          <a:xfrm flipV="1">
            <a:off x="4067944" y="1869743"/>
            <a:ext cx="517704" cy="23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Rechthoek 5"/>
          <p:cNvSpPr/>
          <p:nvPr/>
        </p:nvSpPr>
        <p:spPr>
          <a:xfrm>
            <a:off x="2425408" y="3212976"/>
            <a:ext cx="4306832" cy="597492"/>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voorbereidend lezen/spellen</a:t>
            </a:r>
          </a:p>
        </p:txBody>
      </p:sp>
      <p:sp>
        <p:nvSpPr>
          <p:cNvPr id="8" name="Rechthoek 7"/>
          <p:cNvSpPr/>
          <p:nvPr/>
        </p:nvSpPr>
        <p:spPr>
          <a:xfrm>
            <a:off x="2425408" y="3876092"/>
            <a:ext cx="4306832" cy="57606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aanvankelijk lezen/spellen</a:t>
            </a:r>
          </a:p>
        </p:txBody>
      </p:sp>
      <p:sp>
        <p:nvSpPr>
          <p:cNvPr id="9" name="Rechthoek 8"/>
          <p:cNvSpPr/>
          <p:nvPr/>
        </p:nvSpPr>
        <p:spPr>
          <a:xfrm>
            <a:off x="2425408" y="4497098"/>
            <a:ext cx="4306832" cy="576064"/>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voortgezet lezen/spellen</a:t>
            </a:r>
            <a:endParaRPr lang="nl-NL" dirty="0"/>
          </a:p>
        </p:txBody>
      </p:sp>
      <p:sp>
        <p:nvSpPr>
          <p:cNvPr id="16" name="PIJL-LINKS en -RECHTS 15"/>
          <p:cNvSpPr/>
          <p:nvPr/>
        </p:nvSpPr>
        <p:spPr>
          <a:xfrm>
            <a:off x="1835696" y="1822072"/>
            <a:ext cx="5256584" cy="382792"/>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18" name="Rechte verbindingslijn met pijl 17"/>
          <p:cNvCxnSpPr/>
          <p:nvPr/>
        </p:nvCxnSpPr>
        <p:spPr>
          <a:xfrm>
            <a:off x="1187624" y="2312781"/>
            <a:ext cx="2808312" cy="8131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Rechte verbindingslijn met pijl 19"/>
          <p:cNvCxnSpPr/>
          <p:nvPr/>
        </p:nvCxnSpPr>
        <p:spPr>
          <a:xfrm flipH="1">
            <a:off x="5724128" y="2312781"/>
            <a:ext cx="2016224" cy="7922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Rechte verbindingslijn met pijl 21"/>
          <p:cNvCxnSpPr>
            <a:stCxn id="2" idx="2"/>
          </p:cNvCxnSpPr>
          <p:nvPr/>
        </p:nvCxnSpPr>
        <p:spPr>
          <a:xfrm>
            <a:off x="4572000" y="2312781"/>
            <a:ext cx="13648" cy="7501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Rechte verbindingslijn met pijl 23"/>
          <p:cNvCxnSpPr/>
          <p:nvPr/>
        </p:nvCxnSpPr>
        <p:spPr>
          <a:xfrm flipH="1">
            <a:off x="5134416" y="2297037"/>
            <a:ext cx="648072" cy="8131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Rechte verbindingslijn met pijl 25"/>
          <p:cNvCxnSpPr/>
          <p:nvPr/>
        </p:nvCxnSpPr>
        <p:spPr>
          <a:xfrm>
            <a:off x="3131840" y="2312781"/>
            <a:ext cx="1109300" cy="7816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Rechthoek 2"/>
          <p:cNvSpPr/>
          <p:nvPr/>
        </p:nvSpPr>
        <p:spPr>
          <a:xfrm>
            <a:off x="755576" y="5526265"/>
            <a:ext cx="2268252" cy="72008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begrijpend lezen</a:t>
            </a:r>
          </a:p>
        </p:txBody>
      </p:sp>
      <p:sp>
        <p:nvSpPr>
          <p:cNvPr id="15" name="Rechthoek 14"/>
          <p:cNvSpPr/>
          <p:nvPr/>
        </p:nvSpPr>
        <p:spPr>
          <a:xfrm>
            <a:off x="6208955" y="5589240"/>
            <a:ext cx="2268252" cy="72008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strategisch schrijven</a:t>
            </a:r>
          </a:p>
        </p:txBody>
      </p:sp>
      <p:cxnSp>
        <p:nvCxnSpPr>
          <p:cNvPr id="7" name="Rechte verbindingslijn met pijl 6"/>
          <p:cNvCxnSpPr/>
          <p:nvPr/>
        </p:nvCxnSpPr>
        <p:spPr>
          <a:xfrm flipH="1">
            <a:off x="3078419" y="5109644"/>
            <a:ext cx="1453808" cy="3656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Rechte verbindingslijn met pijl 12"/>
          <p:cNvCxnSpPr>
            <a:stCxn id="9" idx="2"/>
          </p:cNvCxnSpPr>
          <p:nvPr/>
        </p:nvCxnSpPr>
        <p:spPr>
          <a:xfrm>
            <a:off x="4578824" y="5073162"/>
            <a:ext cx="1505344" cy="4109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Rechte verbindingslijn met pijl 16"/>
          <p:cNvCxnSpPr/>
          <p:nvPr/>
        </p:nvCxnSpPr>
        <p:spPr>
          <a:xfrm>
            <a:off x="3131840" y="5886305"/>
            <a:ext cx="2952328"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Rechthoek 20"/>
          <p:cNvSpPr/>
          <p:nvPr/>
        </p:nvSpPr>
        <p:spPr>
          <a:xfrm>
            <a:off x="765559" y="3202126"/>
            <a:ext cx="1440160" cy="1887898"/>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aandacht en concentratie</a:t>
            </a:r>
          </a:p>
        </p:txBody>
      </p:sp>
      <p:sp>
        <p:nvSpPr>
          <p:cNvPr id="23" name="Rechthoek 22"/>
          <p:cNvSpPr/>
          <p:nvPr/>
        </p:nvSpPr>
        <p:spPr>
          <a:xfrm>
            <a:off x="6961912" y="3212976"/>
            <a:ext cx="1426512" cy="1902296"/>
          </a:xfrm>
          <a:prstGeom prst="rect">
            <a:avLst/>
          </a:prstGeom>
          <a:solidFill>
            <a:schemeClr val="tx1">
              <a:lumMod val="50000"/>
              <a:lumOff val="5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sociale en emotionele factoren</a:t>
            </a:r>
          </a:p>
        </p:txBody>
      </p:sp>
      <p:sp>
        <p:nvSpPr>
          <p:cNvPr id="32" name="Rechthoek 31"/>
          <p:cNvSpPr/>
          <p:nvPr/>
        </p:nvSpPr>
        <p:spPr>
          <a:xfrm>
            <a:off x="2382435" y="3172456"/>
            <a:ext cx="4349805" cy="1947238"/>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3" name="PIJL-LINKS en -RECHTS 32"/>
          <p:cNvSpPr/>
          <p:nvPr/>
        </p:nvSpPr>
        <p:spPr>
          <a:xfrm>
            <a:off x="6543512" y="3983636"/>
            <a:ext cx="598782" cy="484632"/>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4" name="PIJL-LINKS en -RECHTS 33"/>
          <p:cNvSpPr/>
          <p:nvPr/>
        </p:nvSpPr>
        <p:spPr>
          <a:xfrm>
            <a:off x="2029002" y="3939067"/>
            <a:ext cx="598782" cy="484632"/>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PIJL-OMLAAG 24"/>
          <p:cNvSpPr/>
          <p:nvPr/>
        </p:nvSpPr>
        <p:spPr>
          <a:xfrm>
            <a:off x="4343332" y="3678186"/>
            <a:ext cx="484632" cy="286305"/>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7" name="PIJL-OMLAAG 26"/>
          <p:cNvSpPr/>
          <p:nvPr/>
        </p:nvSpPr>
        <p:spPr>
          <a:xfrm>
            <a:off x="4343332" y="4322378"/>
            <a:ext cx="484632" cy="286305"/>
          </a:xfrm>
          <a:prstGeom prst="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518654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animBg="1"/>
      <p:bldP spid="21" grpId="0" animBg="1"/>
      <p:bldP spid="23" grpId="0" animBg="1"/>
      <p:bldP spid="33" grpId="0" animBg="1"/>
      <p:bldP spid="3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kstvak 11"/>
          <p:cNvSpPr txBox="1"/>
          <p:nvPr/>
        </p:nvSpPr>
        <p:spPr>
          <a:xfrm>
            <a:off x="539552" y="620688"/>
            <a:ext cx="8352928" cy="369332"/>
          </a:xfrm>
          <a:prstGeom prst="rect">
            <a:avLst/>
          </a:prstGeom>
          <a:noFill/>
        </p:spPr>
        <p:txBody>
          <a:bodyPr wrap="square" rtlCol="0">
            <a:spAutoFit/>
          </a:bodyPr>
          <a:lstStyle/>
          <a:p>
            <a:r>
              <a:rPr lang="nl-NL" dirty="0">
                <a:solidFill>
                  <a:srgbClr val="FF0000"/>
                </a:solidFill>
              </a:rPr>
              <a:t>Model</a:t>
            </a:r>
          </a:p>
        </p:txBody>
      </p:sp>
      <p:sp>
        <p:nvSpPr>
          <p:cNvPr id="2" name="Rechthoek 1"/>
          <p:cNvSpPr/>
          <p:nvPr/>
        </p:nvSpPr>
        <p:spPr>
          <a:xfrm>
            <a:off x="755576" y="1398381"/>
            <a:ext cx="7632848"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risicofactoren</a:t>
            </a:r>
          </a:p>
          <a:p>
            <a:r>
              <a:rPr lang="nl-NL" dirty="0"/>
              <a:t>algemene 						specifieke</a:t>
            </a:r>
          </a:p>
        </p:txBody>
      </p:sp>
      <p:cxnSp>
        <p:nvCxnSpPr>
          <p:cNvPr id="4" name="Rechte verbindingslijn met pijl 3"/>
          <p:cNvCxnSpPr/>
          <p:nvPr/>
        </p:nvCxnSpPr>
        <p:spPr>
          <a:xfrm flipV="1">
            <a:off x="4067944" y="1869743"/>
            <a:ext cx="517704" cy="23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Rechthoek 5"/>
          <p:cNvSpPr/>
          <p:nvPr/>
        </p:nvSpPr>
        <p:spPr>
          <a:xfrm>
            <a:off x="2425408" y="3212976"/>
            <a:ext cx="4306832" cy="597492"/>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voorbereidend lezen/spellen</a:t>
            </a:r>
          </a:p>
        </p:txBody>
      </p:sp>
      <p:sp>
        <p:nvSpPr>
          <p:cNvPr id="8" name="Rechthoek 7"/>
          <p:cNvSpPr/>
          <p:nvPr/>
        </p:nvSpPr>
        <p:spPr>
          <a:xfrm>
            <a:off x="2425408" y="3876092"/>
            <a:ext cx="4306832" cy="576064"/>
          </a:xfrm>
          <a:prstGeom prst="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aanvankelijk lezen/spellen</a:t>
            </a:r>
          </a:p>
        </p:txBody>
      </p:sp>
      <p:sp>
        <p:nvSpPr>
          <p:cNvPr id="9" name="Rechthoek 8"/>
          <p:cNvSpPr/>
          <p:nvPr/>
        </p:nvSpPr>
        <p:spPr>
          <a:xfrm>
            <a:off x="2425408" y="4497098"/>
            <a:ext cx="4306832" cy="576064"/>
          </a:xfrm>
          <a:prstGeom prst="rect">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voortgezet lezen/spellen</a:t>
            </a:r>
          </a:p>
        </p:txBody>
      </p:sp>
      <p:sp>
        <p:nvSpPr>
          <p:cNvPr id="16" name="PIJL-LINKS en -RECHTS 15"/>
          <p:cNvSpPr/>
          <p:nvPr/>
        </p:nvSpPr>
        <p:spPr>
          <a:xfrm>
            <a:off x="1835696" y="1822072"/>
            <a:ext cx="5256584" cy="382792"/>
          </a:xfrm>
          <a:prstGeom prst="lef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18" name="Rechte verbindingslijn met pijl 17"/>
          <p:cNvCxnSpPr/>
          <p:nvPr/>
        </p:nvCxnSpPr>
        <p:spPr>
          <a:xfrm>
            <a:off x="1187624" y="2312781"/>
            <a:ext cx="2808312" cy="8131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Rechte verbindingslijn met pijl 19"/>
          <p:cNvCxnSpPr/>
          <p:nvPr/>
        </p:nvCxnSpPr>
        <p:spPr>
          <a:xfrm flipH="1">
            <a:off x="5724128" y="2312781"/>
            <a:ext cx="2016224" cy="7922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Rechte verbindingslijn met pijl 21"/>
          <p:cNvCxnSpPr>
            <a:stCxn id="2" idx="2"/>
          </p:cNvCxnSpPr>
          <p:nvPr/>
        </p:nvCxnSpPr>
        <p:spPr>
          <a:xfrm>
            <a:off x="4572000" y="2312781"/>
            <a:ext cx="13648" cy="7501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Rechte verbindingslijn met pijl 23"/>
          <p:cNvCxnSpPr/>
          <p:nvPr/>
        </p:nvCxnSpPr>
        <p:spPr>
          <a:xfrm flipH="1">
            <a:off x="5134416" y="2297037"/>
            <a:ext cx="648072" cy="8131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Rechte verbindingslijn met pijl 25"/>
          <p:cNvCxnSpPr/>
          <p:nvPr/>
        </p:nvCxnSpPr>
        <p:spPr>
          <a:xfrm>
            <a:off x="3131840" y="2312781"/>
            <a:ext cx="1109300" cy="7816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Rechthoek 31"/>
          <p:cNvSpPr/>
          <p:nvPr/>
        </p:nvSpPr>
        <p:spPr>
          <a:xfrm>
            <a:off x="2382435" y="3172456"/>
            <a:ext cx="4349805" cy="1947238"/>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PIJL-OMLAAG 9"/>
          <p:cNvSpPr/>
          <p:nvPr/>
        </p:nvSpPr>
        <p:spPr>
          <a:xfrm>
            <a:off x="4343332" y="3678186"/>
            <a:ext cx="484632" cy="286305"/>
          </a:xfrm>
          <a:prstGeom prst="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Toelichting met afgeronde rechthoek 10"/>
          <p:cNvSpPr/>
          <p:nvPr/>
        </p:nvSpPr>
        <p:spPr>
          <a:xfrm>
            <a:off x="7283152" y="2767495"/>
            <a:ext cx="1609328" cy="1053843"/>
          </a:xfrm>
          <a:prstGeom prst="wedgeRoundRectCallout">
            <a:avLst>
              <a:gd name="adj1" fmla="val -134266"/>
              <a:gd name="adj2" fmla="val 3576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t>Groep 1-2</a:t>
            </a:r>
          </a:p>
          <a:p>
            <a:r>
              <a:rPr lang="nl-NL" dirty="0"/>
              <a:t>informeel</a:t>
            </a:r>
          </a:p>
          <a:p>
            <a:r>
              <a:rPr lang="nl-NL" dirty="0" err="1"/>
              <a:t>kindvolgend</a:t>
            </a:r>
            <a:endParaRPr lang="nl-NL" dirty="0"/>
          </a:p>
        </p:txBody>
      </p:sp>
      <p:sp>
        <p:nvSpPr>
          <p:cNvPr id="21" name="Toelichting met afgeronde rechthoek 20"/>
          <p:cNvSpPr/>
          <p:nvPr/>
        </p:nvSpPr>
        <p:spPr>
          <a:xfrm>
            <a:off x="7283152" y="3964491"/>
            <a:ext cx="1609328" cy="1155203"/>
          </a:xfrm>
          <a:prstGeom prst="wedgeRoundRectCallout">
            <a:avLst>
              <a:gd name="adj1" fmla="val -138506"/>
              <a:gd name="adj2" fmla="val -558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a:t>Groep 3-5</a:t>
            </a:r>
          </a:p>
          <a:p>
            <a:r>
              <a:rPr lang="nl-NL" dirty="0"/>
              <a:t>formeel</a:t>
            </a:r>
          </a:p>
          <a:p>
            <a:r>
              <a:rPr lang="nl-NL" dirty="0" err="1"/>
              <a:t>kindleidend</a:t>
            </a:r>
            <a:endParaRPr lang="nl-NL" dirty="0"/>
          </a:p>
        </p:txBody>
      </p:sp>
    </p:spTree>
    <p:extLst>
      <p:ext uri="{BB962C8B-B14F-4D97-AF65-F5344CB8AC3E}">
        <p14:creationId xmlns:p14="http://schemas.microsoft.com/office/powerpoint/2010/main" val="1721725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2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kstvak 10"/>
          <p:cNvSpPr txBox="1"/>
          <p:nvPr/>
        </p:nvSpPr>
        <p:spPr>
          <a:xfrm>
            <a:off x="539552" y="620688"/>
            <a:ext cx="7992888" cy="2862322"/>
          </a:xfrm>
          <a:prstGeom prst="rect">
            <a:avLst/>
          </a:prstGeom>
          <a:noFill/>
        </p:spPr>
        <p:txBody>
          <a:bodyPr wrap="square" rtlCol="0">
            <a:spAutoFit/>
          </a:bodyPr>
          <a:lstStyle/>
          <a:p>
            <a:endParaRPr lang="nl-NL" dirty="0">
              <a:solidFill>
                <a:srgbClr val="FF0000"/>
              </a:solidFill>
            </a:endParaRPr>
          </a:p>
          <a:p>
            <a:r>
              <a:rPr lang="nl-NL" b="1" dirty="0">
                <a:solidFill>
                  <a:srgbClr val="FF0000"/>
                </a:solidFill>
              </a:rPr>
              <a:t>Na een paar jaar van informeel, </a:t>
            </a:r>
            <a:r>
              <a:rPr lang="nl-NL" b="1" dirty="0" err="1">
                <a:solidFill>
                  <a:srgbClr val="FF0000"/>
                </a:solidFill>
              </a:rPr>
              <a:t>kindvolgend</a:t>
            </a:r>
            <a:r>
              <a:rPr lang="nl-NL" b="1" dirty="0">
                <a:solidFill>
                  <a:srgbClr val="FF0000"/>
                </a:solidFill>
              </a:rPr>
              <a:t> onderwijs volgt het leerstof-jaar-klassen-systeem</a:t>
            </a:r>
            <a:endParaRPr lang="nl-NL" dirty="0">
              <a:solidFill>
                <a:srgbClr val="FF0000"/>
              </a:solidFill>
            </a:endParaRPr>
          </a:p>
          <a:p>
            <a:endParaRPr lang="nl-NL" dirty="0"/>
          </a:p>
          <a:p>
            <a:r>
              <a:rPr lang="nl-NL" dirty="0"/>
              <a:t>In een jaar tijd wordt een klas leerlingen door een leerkracht onderwezen in de leerstof van dat jaar</a:t>
            </a:r>
          </a:p>
          <a:p>
            <a:r>
              <a:rPr lang="nl-NL" dirty="0"/>
              <a:t>Aannames:</a:t>
            </a:r>
          </a:p>
          <a:p>
            <a:pPr marL="400050" indent="-400050">
              <a:buAutoNum type="romanUcPeriod"/>
            </a:pPr>
            <a:r>
              <a:rPr lang="nl-NL" dirty="0"/>
              <a:t>leerlingen beginnen het schooljaar op gelijk niveau </a:t>
            </a:r>
          </a:p>
          <a:p>
            <a:pPr marL="400050" indent="-400050">
              <a:buAutoNum type="romanUcPeriod"/>
            </a:pPr>
            <a:r>
              <a:rPr lang="nl-NL" dirty="0"/>
              <a:t>hebben behoefte aan dezelfde methodiek</a:t>
            </a:r>
          </a:p>
          <a:p>
            <a:pPr marL="400050" indent="-400050">
              <a:buAutoNum type="romanUcPeriod"/>
            </a:pPr>
            <a:r>
              <a:rPr lang="nl-NL" dirty="0"/>
              <a:t>bereiken in een jaar hetzelfde doel</a:t>
            </a:r>
          </a:p>
        </p:txBody>
      </p:sp>
      <p:sp>
        <p:nvSpPr>
          <p:cNvPr id="4" name="Tekstvak 3"/>
          <p:cNvSpPr txBox="1"/>
          <p:nvPr/>
        </p:nvSpPr>
        <p:spPr>
          <a:xfrm>
            <a:off x="535815" y="3521071"/>
            <a:ext cx="7992888" cy="3139321"/>
          </a:xfrm>
          <a:prstGeom prst="rect">
            <a:avLst/>
          </a:prstGeom>
          <a:noFill/>
        </p:spPr>
        <p:txBody>
          <a:bodyPr wrap="square" rtlCol="0">
            <a:spAutoFit/>
          </a:bodyPr>
          <a:lstStyle/>
          <a:p>
            <a:r>
              <a:rPr lang="nl-NL" i="1" dirty="0"/>
              <a:t>Alle drie onjuist want:</a:t>
            </a:r>
          </a:p>
          <a:p>
            <a:r>
              <a:rPr lang="nl-NL" dirty="0"/>
              <a:t>Ad I. Overgang groep 2 naar 3:</a:t>
            </a:r>
          </a:p>
          <a:p>
            <a:r>
              <a:rPr lang="nl-NL" dirty="0"/>
              <a:t>Ongeveer een kwart van de leerlingen kent nog maar 5 letters of minder</a:t>
            </a:r>
          </a:p>
          <a:p>
            <a:r>
              <a:rPr lang="nl-NL" dirty="0"/>
              <a:t>Ongeveer een kwart 20 of meer		</a:t>
            </a:r>
          </a:p>
          <a:p>
            <a:endParaRPr lang="nl-NL" dirty="0"/>
          </a:p>
          <a:p>
            <a:r>
              <a:rPr lang="nl-NL" dirty="0"/>
              <a:t>Ad II. </a:t>
            </a:r>
          </a:p>
          <a:p>
            <a:r>
              <a:rPr lang="nl-NL" dirty="0"/>
              <a:t>Er zijn grote verschillen in pedagogisch-didactische behoeften, i.h.b. aan herhaling en feedback</a:t>
            </a:r>
          </a:p>
          <a:p>
            <a:endParaRPr lang="nl-NL" dirty="0"/>
          </a:p>
          <a:p>
            <a:r>
              <a:rPr lang="nl-NL" dirty="0"/>
              <a:t>Ad III. </a:t>
            </a:r>
          </a:p>
          <a:p>
            <a:r>
              <a:rPr lang="nl-NL" dirty="0"/>
              <a:t>Aan het eind van het schooljaar zijn de verschillen nog groter dan aan het begin</a:t>
            </a:r>
          </a:p>
        </p:txBody>
      </p:sp>
    </p:spTree>
    <p:extLst>
      <p:ext uri="{BB962C8B-B14F-4D97-AF65-F5344CB8AC3E}">
        <p14:creationId xmlns:p14="http://schemas.microsoft.com/office/powerpoint/2010/main" val="865717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Office-thema">
  <a:themeElements>
    <a:clrScheme name="Kantoor">
      <a:dk1>
        <a:sysClr val="windowText" lastClr="000000"/>
      </a:dk1>
      <a:lt1>
        <a:sysClr val="window" lastClr="87A9D3"/>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87A9D3"/>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2699</TotalTime>
  <Words>2940</Words>
  <Application>Microsoft Office PowerPoint</Application>
  <PresentationFormat>Diavoorstelling (4:3)</PresentationFormat>
  <Paragraphs>557</Paragraphs>
  <Slides>48</Slides>
  <Notes>9</Notes>
  <HiddenSlides>0</HiddenSlides>
  <MMClips>0</MMClips>
  <ScaleCrop>false</ScaleCrop>
  <HeadingPairs>
    <vt:vector size="4" baseType="variant">
      <vt:variant>
        <vt:lpstr>Thema</vt:lpstr>
      </vt:variant>
      <vt:variant>
        <vt:i4>1</vt:i4>
      </vt:variant>
      <vt:variant>
        <vt:lpstr>Diatitels</vt:lpstr>
      </vt:variant>
      <vt:variant>
        <vt:i4>48</vt:i4>
      </vt:variant>
    </vt:vector>
  </HeadingPairs>
  <TitlesOfParts>
    <vt:vector size="49" baseType="lpstr">
      <vt:lpstr>Office-thema</vt:lpstr>
      <vt:lpstr>Leesproblemen en dyslexie bestrijden  met middelen uit de 21ste eeuw  </vt:lpstr>
      <vt:lpstr>Inhoud presentatie</vt:lpstr>
      <vt:lpstr>PowerPoint-presentatie</vt:lpstr>
      <vt:lpstr>PowerPoint-presentatie</vt:lpstr>
      <vt:lpstr>Inhoud presentatie</vt:lpstr>
      <vt:lpstr>PowerPoint-presentatie</vt:lpstr>
      <vt:lpstr>PowerPoint-presentatie</vt:lpstr>
      <vt:lpstr>PowerPoint-presentatie</vt:lpstr>
      <vt:lpstr>PowerPoint-presentatie</vt:lpstr>
      <vt:lpstr>Inhoud presentatie</vt:lpstr>
      <vt:lpstr>PowerPoint-presentatie</vt:lpstr>
      <vt:lpstr>PowerPoint-presentatie</vt:lpstr>
      <vt:lpstr>PowerPoint-presentatie</vt:lpstr>
      <vt:lpstr>PowerPoint-presentatie</vt:lpstr>
      <vt:lpstr>PowerPoint-presentatie</vt:lpstr>
      <vt:lpstr>PowerPoint-presentatie</vt:lpstr>
      <vt:lpstr>Inhoud presentatie</vt:lpstr>
      <vt:lpstr>PowerPoint-presentatie</vt:lpstr>
      <vt:lpstr>PowerPoint-presentatie</vt:lpstr>
      <vt:lpstr>PowerPoint-presentatie</vt:lpstr>
      <vt:lpstr>PowerPoint-presentatie</vt:lpstr>
      <vt:lpstr>PowerPoint-presentatie</vt:lpstr>
      <vt:lpstr>PowerPoint-presentatie</vt:lpstr>
      <vt:lpstr>Inhoud presentatie</vt:lpstr>
      <vt:lpstr>PowerPoint-presentatie</vt:lpstr>
      <vt:lpstr>PowerPoint-presentatie</vt:lpstr>
      <vt:lpstr>PowerPoint-presentatie</vt:lpstr>
      <vt:lpstr>PowerPoint-presentatie</vt:lpstr>
      <vt:lpstr>PowerPoint-presentatie</vt:lpstr>
      <vt:lpstr>PowerPoint-presentatie</vt:lpstr>
      <vt:lpstr>Inhoud 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Inhoud presentatie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Leesproblemen en dyslexie bestrijden  met middelen uit de 21ste eeuw.</dc:title>
  <dc:creator>dvdleij1</dc:creator>
  <cp:lastModifiedBy>Bruining, J.</cp:lastModifiedBy>
  <cp:revision>139</cp:revision>
  <dcterms:created xsi:type="dcterms:W3CDTF">2016-03-02T14:11:08Z</dcterms:created>
  <dcterms:modified xsi:type="dcterms:W3CDTF">2016-05-25T17:24:11Z</dcterms:modified>
</cp:coreProperties>
</file>