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8" r:id="rId3"/>
    <p:sldId id="259" r:id="rId4"/>
    <p:sldId id="305" r:id="rId5"/>
    <p:sldId id="260" r:id="rId6"/>
    <p:sldId id="261" r:id="rId7"/>
    <p:sldId id="262" r:id="rId8"/>
    <p:sldId id="263" r:id="rId9"/>
    <p:sldId id="265" r:id="rId10"/>
    <p:sldId id="30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>
      <p:cViewPr varScale="1">
        <p:scale>
          <a:sx n="84" d="100"/>
          <a:sy n="84" d="100"/>
        </p:scale>
        <p:origin x="1450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0693C-F8FC-4B02-A8B4-AB3CC4F3807B}" type="datetimeFigureOut">
              <a:rPr lang="nl-NL" smtClean="0"/>
              <a:t>30-8-2016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46448-0348-4C14-95C7-B7A286B789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87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A5659A-C49A-4D20-957F-F4EDF547E66C}" type="slidenum">
              <a:rPr lang="nl-NL" altLang="nl-NL"/>
              <a:pPr/>
              <a:t>44</a:t>
            </a:fld>
            <a:endParaRPr lang="nl-NL" altLang="nl-NL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</p:spPr>
        <p:txBody>
          <a:bodyPr/>
          <a:lstStyle/>
          <a:p>
            <a:r>
              <a:rPr lang="nl-NL" altLang="nl-NL"/>
              <a:t>kennis vakbekwaamheid </a:t>
            </a:r>
          </a:p>
        </p:txBody>
      </p:sp>
    </p:spTree>
    <p:extLst>
      <p:ext uri="{BB962C8B-B14F-4D97-AF65-F5344CB8AC3E}">
        <p14:creationId xmlns:p14="http://schemas.microsoft.com/office/powerpoint/2010/main" val="363964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59E8AD-A6A2-4D6F-B59C-4CBEC0D669C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0512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>
            <a:normAutofit fontScale="90000"/>
          </a:bodyPr>
          <a:lstStyle/>
          <a:p>
            <a:r>
              <a:rPr lang="nl-NL" altLang="nl-NL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nl-NL" altLang="nl-NL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altLang="nl-NL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nl-NL" altLang="nl-NL" sz="44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Hoofdstuk 2 </a:t>
            </a:r>
            <a:br>
              <a:rPr lang="nl-NL" altLang="nl-NL" sz="44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altLang="nl-NL" sz="44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Wetten, regels en de werknemer</a:t>
            </a:r>
            <a:endParaRPr lang="nl-NL" altLang="nl-NL" sz="4400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OPDRACHT</a:t>
            </a:r>
            <a:endParaRPr lang="nl-NL" sz="3200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000" dirty="0" smtClean="0"/>
              <a:t>Werk in </a:t>
            </a:r>
            <a:r>
              <a:rPr lang="nl-NL" sz="2000" dirty="0" smtClean="0"/>
              <a:t>tweetallen</a:t>
            </a:r>
          </a:p>
          <a:p>
            <a:endParaRPr lang="nl-NL" sz="2000" dirty="0" smtClean="0"/>
          </a:p>
          <a:p>
            <a:r>
              <a:rPr lang="nl-NL" sz="2000" dirty="0" smtClean="0"/>
              <a:t>Verdeel de punten hiernaast onder het kopje: plichten werknemers en plichten werkgevers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Zorgen dat PBM aanwezig zijn</a:t>
            </a:r>
          </a:p>
          <a:p>
            <a:r>
              <a:rPr lang="nl-NL" dirty="0" smtClean="0"/>
              <a:t>Zorgen voor het dragen van de PBM</a:t>
            </a:r>
          </a:p>
          <a:p>
            <a:r>
              <a:rPr lang="nl-NL" dirty="0" smtClean="0"/>
              <a:t>Zorgen voor de veiligheid in een werkplaats</a:t>
            </a:r>
          </a:p>
          <a:p>
            <a:r>
              <a:rPr lang="nl-NL" dirty="0" smtClean="0"/>
              <a:t>Zorgen dat maximale werktijden niet worden overschreden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0049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6712" y="0"/>
            <a:ext cx="7772400" cy="1143000"/>
          </a:xfrm>
        </p:spPr>
        <p:txBody>
          <a:bodyPr/>
          <a:lstStyle/>
          <a:p>
            <a:pPr algn="r"/>
            <a:r>
              <a:rPr lang="nl-NL" altLang="nl-NL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Veiligheidssignalering</a:t>
            </a:r>
            <a:r>
              <a:rPr lang="nl-NL" altLang="nl-NL" sz="48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2" name="Picture 4" descr="Afbeeldingsresultaat voor veiligheidssignaleringen natu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70408"/>
            <a:ext cx="6048672" cy="504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Veiligheidssignalering 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/>
              <a:t>Mogelijke gevaren</a:t>
            </a:r>
          </a:p>
          <a:p>
            <a:r>
              <a:rPr lang="nl-NL" altLang="nl-NL"/>
              <a:t>Opgelegde maatregelen</a:t>
            </a:r>
          </a:p>
          <a:p>
            <a:r>
              <a:rPr lang="nl-NL" altLang="nl-NL"/>
              <a:t>Verplicht dragen PBM</a:t>
            </a:r>
          </a:p>
          <a:p>
            <a:r>
              <a:rPr lang="nl-NL" altLang="nl-NL"/>
              <a:t>EHBO- en brandbestrijdingsmiddelen</a:t>
            </a:r>
          </a:p>
          <a:p>
            <a:r>
              <a:rPr lang="nl-NL" altLang="nl-NL"/>
              <a:t>Evacuatieweg </a:t>
            </a:r>
          </a:p>
        </p:txBody>
      </p:sp>
    </p:spTree>
    <p:extLst>
      <p:ext uri="{BB962C8B-B14F-4D97-AF65-F5344CB8AC3E}">
        <p14:creationId xmlns:p14="http://schemas.microsoft.com/office/powerpoint/2010/main" val="23989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1714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079500"/>
          <a:ext cx="8278813" cy="4941889"/>
        </p:xfrm>
        <a:graphic>
          <a:graphicData uri="http://schemas.openxmlformats.org/drawingml/2006/table">
            <a:tbl>
              <a:tblPr/>
              <a:tblGrid>
                <a:gridCol w="1582738"/>
                <a:gridCol w="6696075"/>
              </a:tblGrid>
              <a:tr h="54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Soort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Verbodsbord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kleur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Wit met rode rand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Rond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Geeft 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Wat niet mag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Voorbeelden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Verboden te roken,  verboden voor voetgangers, geen drinkwater, geen toegang onbevoegden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8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1737" name="Picture 25" descr="verbodsbord%20roken-rsz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581525"/>
            <a:ext cx="1524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2738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079500"/>
          <a:ext cx="8278813" cy="4978401"/>
        </p:xfrm>
        <a:graphic>
          <a:graphicData uri="http://schemas.openxmlformats.org/drawingml/2006/table">
            <a:tbl>
              <a:tblPr/>
              <a:tblGrid>
                <a:gridCol w="1582738"/>
                <a:gridCol w="6696075"/>
              </a:tblGrid>
              <a:tr h="54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Soort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Gebodsbord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kleur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Blauw met wit symbool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Rond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Geeft 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Wat moet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6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Verplicht dragen van oogbescherming, gelaatsbescherming, veiligheidspak, gehoorbescherming, adembescherming, veiligheidshelm, handschoenen en valbeveiliging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4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 van een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2761" name="Picture 25" descr="werken_met_pers_beschermingsmid-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868863"/>
            <a:ext cx="98107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43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3762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079500"/>
          <a:ext cx="8278813" cy="5157789"/>
        </p:xfrm>
        <a:graphic>
          <a:graphicData uri="http://schemas.openxmlformats.org/drawingml/2006/table">
            <a:tbl>
              <a:tblPr/>
              <a:tblGrid>
                <a:gridCol w="1509713"/>
                <a:gridCol w="6769100"/>
              </a:tblGrid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Soort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Waarschuwingsbord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kleur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Geel met zwarte rand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Driehoekig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Geeft 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Welk gevaar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Voorbeelden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Giftige stoffen, hangende lasten, hoge temperaturen, lage temperaturen, laserstraal, milieugevaarlijke stoffen, niet-ioniserende straling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3785" name="Picture 25" descr="werken_met_pers_beschermingsmid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5026025"/>
            <a:ext cx="1322387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93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4786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079500"/>
          <a:ext cx="8278813" cy="5302251"/>
        </p:xfrm>
        <a:graphic>
          <a:graphicData uri="http://schemas.openxmlformats.org/drawingml/2006/table">
            <a:tbl>
              <a:tblPr/>
              <a:tblGrid>
                <a:gridCol w="1654175"/>
                <a:gridCol w="6624638"/>
              </a:tblGrid>
              <a:tr h="54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Soort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Veiligheidsvoorziening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kleur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Groen met witte tekst of symbool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Vierkant of rechthoekig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Geeft 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Hoe redden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Aanduiding  van: nooduitgangen, reddingsmiddelen, hulpverleningsmiddelen, evacuatiemiddelen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 van een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4809" name="Picture 25" descr="bord-e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292600"/>
            <a:ext cx="19050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2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5810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079500"/>
          <a:ext cx="8278813" cy="5373689"/>
        </p:xfrm>
        <a:graphic>
          <a:graphicData uri="http://schemas.openxmlformats.org/drawingml/2006/table">
            <a:tbl>
              <a:tblPr/>
              <a:tblGrid>
                <a:gridCol w="1582738"/>
                <a:gridCol w="6696075"/>
              </a:tblGrid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Soort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Brandbestrijdingsmiddelen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kleur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Rood met wit symbool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vierkant of rechthoekig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Geeft 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Hulp bij brand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Route naar de brandbestrijdingsmiddelen, plek van de brandbestrijdingsmiddelen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Voorbeeld van een bord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5833" name="Picture 25" descr="Z-002-brandslanghasp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47675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1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Samenvatting 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400"/>
              <a:t>Veiligheidssignalering</a:t>
            </a:r>
          </a:p>
          <a:p>
            <a:pPr lvl="1"/>
            <a:r>
              <a:rPr lang="nl-NL" altLang="nl-NL" sz="2000"/>
              <a:t>Gevaren: waarschuwingsborden</a:t>
            </a:r>
          </a:p>
          <a:p>
            <a:pPr lvl="1"/>
            <a:r>
              <a:rPr lang="nl-NL" altLang="nl-NL" sz="2000"/>
              <a:t>Maatregelen: verbodsbord</a:t>
            </a:r>
          </a:p>
          <a:p>
            <a:pPr lvl="1"/>
            <a:r>
              <a:rPr lang="nl-NL" altLang="nl-NL" sz="2000"/>
              <a:t>PBM: gebodsbord</a:t>
            </a:r>
          </a:p>
          <a:p>
            <a:pPr lvl="1"/>
            <a:r>
              <a:rPr lang="nl-NL" altLang="nl-NL" sz="2000"/>
              <a:t>bestrijdingsmiddel: aanduiding</a:t>
            </a:r>
          </a:p>
          <a:p>
            <a:pPr lvl="1"/>
            <a:r>
              <a:rPr lang="nl-NL" altLang="nl-NL" sz="2000"/>
              <a:t>Veiligheidsvoorziening:aanduiding </a:t>
            </a:r>
          </a:p>
        </p:txBody>
      </p:sp>
      <p:sp>
        <p:nvSpPr>
          <p:cNvPr id="3768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400"/>
              <a:t>Kleur en vorm van borden</a:t>
            </a:r>
          </a:p>
          <a:p>
            <a:pPr lvl="1"/>
            <a:r>
              <a:rPr lang="nl-NL" altLang="nl-NL" sz="2000"/>
              <a:t>Geel/zwart, driehoek:waarschuwing</a:t>
            </a:r>
          </a:p>
          <a:p>
            <a:pPr lvl="1"/>
            <a:r>
              <a:rPr lang="nl-NL" altLang="nl-NL" sz="2000"/>
              <a:t>Wit/rood, rond:verbod</a:t>
            </a:r>
          </a:p>
          <a:p>
            <a:pPr lvl="1"/>
            <a:r>
              <a:rPr lang="nl-NL" altLang="nl-NL" sz="2000"/>
              <a:t>Blauw/wit, rond:gebod</a:t>
            </a:r>
          </a:p>
          <a:p>
            <a:pPr lvl="1"/>
            <a:r>
              <a:rPr lang="nl-NL" altLang="nl-NL" sz="2000"/>
              <a:t>Groen/wit, vierhoek:veiligheidsvoorziening</a:t>
            </a:r>
          </a:p>
          <a:p>
            <a:pPr lvl="1"/>
            <a:r>
              <a:rPr lang="nl-NL" altLang="nl-NL" sz="2000"/>
              <a:t>Rood/wit, vierhoek:brandbestrijding</a:t>
            </a:r>
          </a:p>
        </p:txBody>
      </p:sp>
    </p:spTree>
    <p:extLst>
      <p:ext uri="{BB962C8B-B14F-4D97-AF65-F5344CB8AC3E}">
        <p14:creationId xmlns:p14="http://schemas.microsoft.com/office/powerpoint/2010/main" val="22837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Markeringen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57338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400">
                <a:solidFill>
                  <a:schemeClr val="tx2"/>
                </a:solidFill>
                <a:latin typeface="Arial" panose="020B0604020202020204" pitchFamily="34" charset="0"/>
              </a:rPr>
              <a:t>geven aan dat er een gevaar is</a:t>
            </a:r>
            <a:r>
              <a:rPr lang="nl-NL" altLang="nl-NL"/>
              <a:t>: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gevaarlijk gebied aanduiden en/of afschermen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bijvoorbeeld bij hijswerkzaamheden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None/>
            </a:pPr>
            <a:endParaRPr lang="nl-NL" altLang="nl-NL" sz="22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markeringen komen voor in diverse vormen: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geplakt of geschilderd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als linten: wit-rood of geel-zwart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rood-witte hekken worden ook gebruikt</a:t>
            </a:r>
            <a:endParaRPr lang="nl-NL" altLang="nl-NL" sz="24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24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endParaRPr lang="nl-NL" altLang="nl-NL" sz="2200">
              <a:latin typeface="Arial" panose="020B0604020202020204" pitchFamily="34" charset="0"/>
            </a:endParaRPr>
          </a:p>
        </p:txBody>
      </p:sp>
      <p:pic>
        <p:nvPicPr>
          <p:cNvPr id="14341" name="Picture 6" descr="http://www.biname.be/images/produits/signalisation/barrie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57788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www.biname.be/images/produits/signalisation/ballisag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13" y="3514725"/>
            <a:ext cx="11382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4310" name="Picture 10" descr="http://www.biname.be/images/produits/signalisation/coneswe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14313"/>
            <a:ext cx="1357312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19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6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Verplichte risicobeheersing</a:t>
            </a:r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>
            <a:noAutofit/>
          </a:bodyPr>
          <a:lstStyle/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</a:rPr>
              <a:t>Nederland is verplicht de Europese Richtlijnen te volgen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</a:rPr>
              <a:t>O</a:t>
            </a:r>
            <a:r>
              <a:rPr lang="nl-NL" altLang="nl-NL" sz="2400" dirty="0" smtClean="0">
                <a:latin typeface="Arial" panose="020B0604020202020204" pitchFamily="34" charset="0"/>
              </a:rPr>
              <a:t>nze </a:t>
            </a:r>
            <a:r>
              <a:rPr lang="nl-NL" altLang="nl-NL" sz="2400" dirty="0">
                <a:latin typeface="Arial" panose="020B0604020202020204" pitchFamily="34" charset="0"/>
              </a:rPr>
              <a:t>wetgeving gaat zelfs verder </a:t>
            </a:r>
            <a:r>
              <a:rPr lang="nl-NL" altLang="nl-NL" sz="2400" dirty="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altLang="nl-NL" sz="2400" dirty="0">
                <a:latin typeface="Arial" panose="020B0604020202020204" pitchFamily="34" charset="0"/>
              </a:rPr>
              <a:t>Arbowet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400" dirty="0">
                <a:latin typeface="Arial" panose="020B0604020202020204" pitchFamily="34" charset="0"/>
              </a:rPr>
              <a:t>bescherming veiligheid en gezondheid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400" dirty="0">
                <a:latin typeface="Arial" panose="020B0604020202020204" pitchFamily="34" charset="0"/>
              </a:rPr>
              <a:t>plichten voor werkgevers én werknemers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400" dirty="0">
                <a:latin typeface="Arial" panose="020B0604020202020204" pitchFamily="34" charset="0"/>
              </a:rPr>
              <a:t>overheid houdt toezicht op naleving</a:t>
            </a:r>
          </a:p>
          <a:p>
            <a:pPr lvl="2">
              <a:buSzPct val="60000"/>
              <a:buFont typeface="Wingdings" panose="05000000000000000000" pitchFamily="2" charset="2"/>
              <a:buChar char="l"/>
            </a:pPr>
            <a:r>
              <a:rPr lang="nl-NL" altLang="nl-NL" dirty="0">
                <a:latin typeface="Arial" panose="020B0604020202020204" pitchFamily="34" charset="0"/>
              </a:rPr>
              <a:t>inspectiediensten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Arbeidsinspectie</a:t>
            </a:r>
            <a:endParaRPr lang="nl-NL" altLang="nl-NL" dirty="0">
              <a:latin typeface="Arial" panose="020B0604020202020204" pitchFamily="34" charset="0"/>
            </a:endParaRP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400" dirty="0">
                <a:latin typeface="Arial" panose="020B0604020202020204" pitchFamily="34" charset="0"/>
              </a:rPr>
              <a:t>ook:</a:t>
            </a:r>
          </a:p>
          <a:p>
            <a:pPr lvl="2">
              <a:buSzPct val="60000"/>
              <a:buFont typeface="Wingdings" panose="05000000000000000000" pitchFamily="2" charset="2"/>
              <a:buChar char="l"/>
            </a:pPr>
            <a:r>
              <a:rPr lang="nl-NL" altLang="nl-NL" dirty="0">
                <a:latin typeface="Arial" panose="020B0604020202020204" pitchFamily="34" charset="0"/>
              </a:rPr>
              <a:t>milieuwetgeving</a:t>
            </a:r>
          </a:p>
          <a:p>
            <a:pPr lvl="2">
              <a:buSzPct val="60000"/>
              <a:buFont typeface="Wingdings" panose="05000000000000000000" pitchFamily="2" charset="2"/>
              <a:buChar char="l"/>
            </a:pPr>
            <a:r>
              <a:rPr lang="nl-NL" altLang="nl-NL" dirty="0">
                <a:latin typeface="Arial" panose="020B0604020202020204" pitchFamily="34" charset="0"/>
              </a:rPr>
              <a:t>arbeidstijdenwetgeving</a:t>
            </a:r>
          </a:p>
        </p:txBody>
      </p:sp>
    </p:spTree>
    <p:extLst>
      <p:ext uri="{BB962C8B-B14F-4D97-AF65-F5344CB8AC3E}">
        <p14:creationId xmlns:p14="http://schemas.microsoft.com/office/powerpoint/2010/main" val="27480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Markeringen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geel-zwarte markeringen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smalle/lage doorgangen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gevaar voor stoten (bijv. hijsblok)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gebieden met gevaarlijke stoffen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endParaRPr lang="nl-NL" altLang="nl-NL" sz="20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bij trappen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een streep in een afwijkende kleur geven bovenste en/of de onderste trede aan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gele of witte streep 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nl-NL" altLang="nl-NL" sz="2000">
                <a:latin typeface="Arial" panose="020B0604020202020204" pitchFamily="34" charset="0"/>
              </a:rPr>
              <a:t>struikelgevaar 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nl-NL" altLang="nl-NL" sz="2000">
                <a:latin typeface="Arial" panose="020B0604020202020204" pitchFamily="34" charset="0"/>
              </a:rPr>
              <a:t>weinig onderscheid tussen vloer en traptrede</a:t>
            </a:r>
          </a:p>
        </p:txBody>
      </p:sp>
    </p:spTree>
    <p:extLst>
      <p:ext uri="{BB962C8B-B14F-4D97-AF65-F5344CB8AC3E}">
        <p14:creationId xmlns:p14="http://schemas.microsoft.com/office/powerpoint/2010/main" val="12634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Markeringen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8153400" cy="4114800"/>
          </a:xfrm>
        </p:spPr>
        <p:txBody>
          <a:bodyPr/>
          <a:lstStyle/>
          <a:p>
            <a:pPr marL="0" indent="0">
              <a:buFontTx/>
              <a:buNone/>
              <a:tabLst>
                <a:tab pos="381000" algn="l"/>
              </a:tabLst>
            </a:pPr>
            <a:r>
              <a:rPr lang="nl-NL" altLang="nl-NL" sz="2400">
                <a:latin typeface="Arial" panose="020B0604020202020204" pitchFamily="34" charset="0"/>
              </a:rPr>
              <a:t>gele of witte strepen worden ook gebruikt om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aan te geven </a:t>
            </a:r>
          </a:p>
          <a:p>
            <a:pPr marL="857250"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  <a:tabLst>
                <a:tab pos="381000" algn="l"/>
              </a:tabLst>
            </a:pPr>
            <a:r>
              <a:rPr lang="nl-NL" altLang="nl-NL" sz="2400">
                <a:latin typeface="Arial" panose="020B0604020202020204" pitchFamily="34" charset="0"/>
              </a:rPr>
              <a:t>welke doorgangen je moet vrijhouden en</a:t>
            </a:r>
          </a:p>
          <a:p>
            <a:pPr marL="857250"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  <a:tabLst>
                <a:tab pos="381000" algn="l"/>
              </a:tabLst>
            </a:pPr>
            <a:r>
              <a:rPr lang="nl-NL" altLang="nl-NL" sz="2400">
                <a:latin typeface="Arial" panose="020B0604020202020204" pitchFamily="34" charset="0"/>
              </a:rPr>
              <a:t>binnen welk gebied niet opgeslagen/gestapeld kan worden</a:t>
            </a:r>
          </a:p>
          <a:p>
            <a:pPr marL="857250"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  <a:tabLst>
                <a:tab pos="381000" algn="l"/>
              </a:tabLst>
            </a:pPr>
            <a:r>
              <a:rPr lang="nl-NL" altLang="nl-NL" sz="2400">
                <a:latin typeface="Arial" panose="020B0604020202020204" pitchFamily="34" charset="0"/>
              </a:rPr>
              <a:t>NB: voor het aangeven van een explosiegevaarlijke zone, wordt het waarschuwingsbord met de letters EX gebruikt</a:t>
            </a:r>
          </a:p>
          <a:p>
            <a:pPr marL="0" indent="0">
              <a:buFontTx/>
              <a:buNone/>
              <a:tabLst>
                <a:tab pos="381000" algn="l"/>
              </a:tabLst>
            </a:pPr>
            <a:endParaRPr lang="nl-NL" altLang="nl-NL" sz="2400">
              <a:latin typeface="Arial" panose="020B0604020202020204" pitchFamily="34" charset="0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3419872" y="4581128"/>
            <a:ext cx="1700213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683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Arbeidsplaatsen en projectlocaties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412875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werkgever én werknemer moeten ongevallen voorkomen </a:t>
            </a:r>
          </a:p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meest voorkomende ongeval is onderuitgaan bij het lopen door: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uitglijden, struikelen en verstappen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niet-egale (niet vlakke) of losse ondergrond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onverwachte hoogteverschillen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te hoge afstap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losliggende tegels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gladde vloeren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niet geschikt schoeisel 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rennen in plaats van in normaal tempo lopen</a:t>
            </a:r>
          </a:p>
          <a:p>
            <a:pPr lvl="2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None/>
            </a:pPr>
            <a:endParaRPr lang="nl-NL" altLang="nl-NL" sz="2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Samenvatting </a:t>
            </a:r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800"/>
              <a:t>Markering</a:t>
            </a:r>
          </a:p>
          <a:p>
            <a:pPr lvl="1"/>
            <a:r>
              <a:rPr lang="nl-NL" altLang="nl-NL" sz="2400"/>
              <a:t>Smalle of lage doorgangen</a:t>
            </a:r>
          </a:p>
          <a:p>
            <a:pPr lvl="1"/>
            <a:r>
              <a:rPr lang="nl-NL" altLang="nl-NL" sz="2400"/>
              <a:t>Stootgevaar</a:t>
            </a:r>
          </a:p>
          <a:p>
            <a:pPr lvl="1"/>
            <a:r>
              <a:rPr lang="nl-NL" altLang="nl-NL" sz="2400"/>
              <a:t>Gevaarlijke stoffen</a:t>
            </a:r>
          </a:p>
        </p:txBody>
      </p:sp>
      <p:sp>
        <p:nvSpPr>
          <p:cNvPr id="3788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800"/>
              <a:t>Uitglijden, struikelen en verstappen</a:t>
            </a:r>
          </a:p>
          <a:p>
            <a:pPr lvl="1"/>
            <a:r>
              <a:rPr lang="nl-NL" altLang="nl-NL" sz="2400"/>
              <a:t>Niet-egale ondergrond</a:t>
            </a:r>
          </a:p>
          <a:p>
            <a:pPr lvl="1"/>
            <a:r>
              <a:rPr lang="nl-NL" altLang="nl-NL" sz="2400"/>
              <a:t>Hoogteverschillen</a:t>
            </a:r>
          </a:p>
          <a:p>
            <a:pPr lvl="1"/>
            <a:r>
              <a:rPr lang="nl-NL" altLang="nl-NL" sz="2400"/>
              <a:t>Te hoge/lage afstap</a:t>
            </a:r>
          </a:p>
          <a:p>
            <a:pPr lvl="1"/>
            <a:r>
              <a:rPr lang="nl-NL" altLang="nl-NL" sz="2400"/>
              <a:t>Losliggende tegels</a:t>
            </a:r>
          </a:p>
          <a:p>
            <a:pPr lvl="1"/>
            <a:r>
              <a:rPr lang="nl-NL" altLang="nl-NL" sz="2400"/>
              <a:t>Gladde vloeren</a:t>
            </a:r>
          </a:p>
        </p:txBody>
      </p:sp>
    </p:spTree>
    <p:extLst>
      <p:ext uri="{BB962C8B-B14F-4D97-AF65-F5344CB8AC3E}">
        <p14:creationId xmlns:p14="http://schemas.microsoft.com/office/powerpoint/2010/main" val="8024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Voorkom onveilige situaties </a:t>
            </a:r>
            <a:b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altLang="nl-NL" sz="3200" b="1" i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bronbestrijding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19250"/>
            <a:ext cx="7772400" cy="4114800"/>
          </a:xfrm>
        </p:spPr>
        <p:txBody>
          <a:bodyPr/>
          <a:lstStyle/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zorg besteden bij ontwerp en werkvoorbereiding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scheiden van mens en gevaar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met behulp van een fysieke afscheiding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gescheiden rij- en voetpaden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passende verlichting</a:t>
            </a:r>
          </a:p>
        </p:txBody>
      </p:sp>
      <p:pic>
        <p:nvPicPr>
          <p:cNvPr id="18437" name="Afbeelding 4" descr="Aquallure%2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7200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12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Voorkom onveilige situaties </a:t>
            </a:r>
            <a:b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plichten werknemer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400" b="1">
                <a:latin typeface="Arial" panose="020B0604020202020204" pitchFamily="34" charset="0"/>
              </a:rPr>
              <a:t>zelf</a:t>
            </a:r>
            <a:r>
              <a:rPr lang="nl-NL" altLang="nl-NL" sz="2400">
                <a:latin typeface="Arial" panose="020B0604020202020204" pitchFamily="34" charset="0"/>
              </a:rPr>
              <a:t> doen: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good housekeeping: </a:t>
            </a:r>
            <a:r>
              <a:rPr lang="nl-NL" altLang="nl-NL" sz="2400" i="1">
                <a:latin typeface="Arial" panose="020B0604020202020204" pitchFamily="34" charset="0"/>
              </a:rPr>
              <a:t>ordelijke en nette werkplek</a:t>
            </a:r>
            <a:endParaRPr lang="nl-NL" altLang="nl-NL" sz="2400">
              <a:latin typeface="Arial" panose="020B0604020202020204" pitchFamily="34" charset="0"/>
            </a:endParaRP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snel verhelpen van onveilige situaties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goed opletten tijdens het lopen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geen dingen dragen die het gezichtsveld hinderen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de aangegeven, voorziene wegen en paden     volgen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gepast schoeisel dragen</a:t>
            </a:r>
          </a:p>
          <a:p>
            <a:pPr>
              <a:buFontTx/>
              <a:buNone/>
            </a:pPr>
            <a:endParaRPr lang="nl-NL" altLang="nl-NL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/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Plichten van de werknemer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None/>
            </a:pPr>
            <a:r>
              <a:rPr lang="nl-NL" altLang="nl-NL" sz="2400">
                <a:latin typeface="Arial" panose="020B0604020202020204" pitchFamily="34" charset="0"/>
              </a:rPr>
              <a:t>houding en kennis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zorgen voor eigen veiligheid en gezondheid en voor die van anderen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samenwerken met werkgever en preventiedienst 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een positieve bijdrage leveren aan het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preventiebeleid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geen ongewenst gedrag op het werk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melden van ongevallen, gevaren of bijna- ongevallen</a:t>
            </a:r>
          </a:p>
          <a:p>
            <a:pPr lvl="1"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opleiding, voorlichting en instructies volgen</a:t>
            </a:r>
          </a:p>
        </p:txBody>
      </p:sp>
    </p:spTree>
    <p:extLst>
      <p:ext uri="{BB962C8B-B14F-4D97-AF65-F5344CB8AC3E}">
        <p14:creationId xmlns:p14="http://schemas.microsoft.com/office/powerpoint/2010/main" val="203523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Plichten van de werknemer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veilige werkwijze toepassen</a:t>
            </a:r>
          </a:p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op de goede manier gebruiken: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machines, toestellen, gereedschappen, </a:t>
            </a:r>
            <a:br>
              <a:rPr lang="nl-NL" altLang="nl-NL" sz="2200">
                <a:latin typeface="Arial" panose="020B0604020202020204" pitchFamily="34" charset="0"/>
              </a:rPr>
            </a:br>
            <a:r>
              <a:rPr lang="nl-NL" altLang="nl-NL" sz="2200">
                <a:latin typeface="Arial" panose="020B0604020202020204" pitchFamily="34" charset="0"/>
              </a:rPr>
              <a:t>gevaarlijke stoffen, vervoermiddelen en </a:t>
            </a:r>
            <a:br>
              <a:rPr lang="nl-NL" altLang="nl-NL" sz="2200">
                <a:latin typeface="Arial" panose="020B0604020202020204" pitchFamily="34" charset="0"/>
              </a:rPr>
            </a:br>
            <a:r>
              <a:rPr lang="nl-NL" altLang="nl-NL" sz="2200">
                <a:latin typeface="Arial" panose="020B0604020202020204" pitchFamily="34" charset="0"/>
              </a:rPr>
              <a:t>andere middelen</a:t>
            </a:r>
          </a:p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aangebrachte beveiligingen 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niet veranderen of weghalen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op</a:t>
            </a:r>
            <a:r>
              <a:rPr lang="nl-NL" altLang="nl-NL" sz="2400">
                <a:latin typeface="Arial" panose="020B0604020202020204" pitchFamily="34" charset="0"/>
              </a:rPr>
              <a:t> de juiste wijze toepassen</a:t>
            </a:r>
          </a:p>
          <a:p>
            <a:pPr>
              <a:lnSpc>
                <a:spcPct val="90000"/>
              </a:lnSpc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persoonlijke beschermingsmiddelen 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op de goede manier gebruiken </a:t>
            </a:r>
          </a:p>
          <a:p>
            <a:pPr lvl="1">
              <a:lnSpc>
                <a:spcPct val="90000"/>
              </a:lnSpc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zorgvuldig</a:t>
            </a:r>
            <a:r>
              <a:rPr lang="nl-NL" altLang="nl-NL" sz="2400">
                <a:latin typeface="Arial" panose="020B0604020202020204" pitchFamily="34" charset="0"/>
              </a:rPr>
              <a:t> onderhouden</a:t>
            </a:r>
            <a:endParaRPr lang="nl-NL" altLang="nl-NL" sz="2400">
              <a:solidFill>
                <a:srgbClr val="47FFFF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nl-NL" altLang="nl-NL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15888"/>
            <a:ext cx="7772400" cy="1143000"/>
          </a:xfrm>
        </p:spPr>
        <p:txBody>
          <a:bodyPr/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Rechten van de werknemer</a:t>
            </a:r>
            <a:b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nl-NL" altLang="nl-NL" sz="3200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28775"/>
            <a:ext cx="7772400" cy="4114800"/>
          </a:xfrm>
        </p:spPr>
        <p:txBody>
          <a:bodyPr/>
          <a:lstStyle/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een veilige en gezonde werkomgeving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informatie over de veiligheid en het werk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opleidingen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onderbreking van werk bij ernstig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gevaar voor mensen</a:t>
            </a:r>
            <a:endParaRPr lang="nl-NL" altLang="nl-NL" sz="2400">
              <a:solidFill>
                <a:srgbClr val="47FFFF"/>
              </a:solidFill>
              <a:latin typeface="Arial" panose="020B0604020202020204" pitchFamily="34" charset="0"/>
            </a:endParaRPr>
          </a:p>
          <a:p>
            <a:pPr>
              <a:buFontTx/>
              <a:buNone/>
            </a:pPr>
            <a:endParaRPr lang="nl-NL" altLang="nl-NL" sz="2400">
              <a:latin typeface="Arial" panose="020B0604020202020204" pitchFamily="34" charset="0"/>
            </a:endParaRPr>
          </a:p>
        </p:txBody>
      </p:sp>
      <p:pic>
        <p:nvPicPr>
          <p:cNvPr id="1026" name="Picture 2" descr="Afbeeldingsresultaat voor gardener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56992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632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Samenvatting 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400"/>
              <a:t>Voorkomen van valgevaar</a:t>
            </a:r>
          </a:p>
          <a:p>
            <a:pPr lvl="1"/>
            <a:r>
              <a:rPr lang="nl-NL" altLang="nl-NL" sz="2000"/>
              <a:t>Ontwerp</a:t>
            </a:r>
          </a:p>
          <a:p>
            <a:pPr lvl="1"/>
            <a:r>
              <a:rPr lang="nl-NL" altLang="nl-NL" sz="2000"/>
              <a:t>Scheiding wandelen/rijden</a:t>
            </a:r>
          </a:p>
          <a:p>
            <a:pPr lvl="1"/>
            <a:r>
              <a:rPr lang="nl-NL" altLang="nl-NL" sz="2000"/>
              <a:t>Verlichting</a:t>
            </a:r>
          </a:p>
          <a:p>
            <a:pPr lvl="1"/>
            <a:r>
              <a:rPr lang="nl-NL" altLang="nl-NL" sz="2000"/>
              <a:t>Onveilige situaties opheffen</a:t>
            </a:r>
          </a:p>
          <a:p>
            <a:pPr lvl="1"/>
            <a:r>
              <a:rPr lang="nl-NL" altLang="nl-NL" sz="2000"/>
              <a:t>Veilig gedrag</a:t>
            </a:r>
          </a:p>
        </p:txBody>
      </p:sp>
      <p:sp>
        <p:nvSpPr>
          <p:cNvPr id="3799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400"/>
              <a:t>Werknemer</a:t>
            </a:r>
          </a:p>
          <a:p>
            <a:pPr lvl="1"/>
            <a:r>
              <a:rPr lang="nl-NL" altLang="nl-NL" sz="2000"/>
              <a:t>Veilig werken i.s.m. werkgever en arbodeskundigen</a:t>
            </a:r>
          </a:p>
          <a:p>
            <a:pPr lvl="1"/>
            <a:r>
              <a:rPr lang="nl-NL" altLang="nl-NL" sz="2000"/>
              <a:t>Niet pesten, geen geweld of seksuele intimidatie</a:t>
            </a:r>
          </a:p>
          <a:p>
            <a:pPr lvl="1"/>
            <a:r>
              <a:rPr lang="nl-NL" altLang="nl-NL" sz="2000"/>
              <a:t>Gevaren en bijna ongevallen melden</a:t>
            </a:r>
          </a:p>
          <a:p>
            <a:pPr lvl="1"/>
            <a:r>
              <a:rPr lang="nl-NL" altLang="nl-NL" sz="2000"/>
              <a:t>Voorlichting en instructie volgen</a:t>
            </a:r>
          </a:p>
          <a:p>
            <a:pPr lvl="1"/>
            <a:r>
              <a:rPr lang="nl-NL" altLang="nl-NL" sz="2000"/>
              <a:t>Recht van werkonderbreking</a:t>
            </a:r>
          </a:p>
        </p:txBody>
      </p:sp>
    </p:spTree>
    <p:extLst>
      <p:ext uri="{BB962C8B-B14F-4D97-AF65-F5344CB8AC3E}">
        <p14:creationId xmlns:p14="http://schemas.microsoft.com/office/powerpoint/2010/main" val="33193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5888"/>
            <a:ext cx="7772400" cy="1143000"/>
          </a:xfrm>
        </p:spPr>
        <p:txBody>
          <a:bodyPr>
            <a:normAutofit/>
          </a:bodyPr>
          <a:lstStyle/>
          <a:p>
            <a:r>
              <a:rPr lang="nl-NL" altLang="nl-NL" sz="36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2.1 Invloed van Europa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Nederland is lid van de Europese Unie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altLang="nl-NL" sz="2200">
                <a:latin typeface="Arial" panose="020B0604020202020204" pitchFamily="34" charset="0"/>
              </a:rPr>
              <a:t>verplicht de Europese richtlijnen te volgen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onze wetten moeten zo nodig worden aangepast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bijvoorbeeld CE-markering 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CE-markering op machines en PBM 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m.b.t. veiligheid voldoen CE-producten aan de betreffende Europese richtlijn 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alleen CE-gemarkeerde arbeidsmiddelen mogen op de markt worden gebracht en worden gebruikt </a:t>
            </a:r>
          </a:p>
          <a:p>
            <a:pPr>
              <a:buFontTx/>
              <a:buNone/>
            </a:pPr>
            <a:endParaRPr lang="nl-NL" altLang="nl-NL" sz="2400">
              <a:latin typeface="Arial" panose="020B0604020202020204" pitchFamily="34" charset="0"/>
            </a:endParaRP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6732240" y="729451"/>
            <a:ext cx="2138073" cy="14287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29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2.5 Deskundige bijstand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 marL="381000" indent="-381000">
              <a:buClr>
                <a:srgbClr val="33CC33"/>
              </a:buClr>
              <a:buSzPct val="75000"/>
              <a:buFont typeface="Wingdings" panose="05000000000000000000" pitchFamily="2" charset="2"/>
              <a:buNone/>
            </a:pPr>
            <a:r>
              <a:rPr lang="nl-NL" altLang="nl-NL" sz="2400">
                <a:latin typeface="Arial" panose="020B0604020202020204" pitchFamily="34" charset="0"/>
              </a:rPr>
              <a:t>de werkgever moet:</a:t>
            </a:r>
          </a:p>
          <a:p>
            <a:pPr marL="857250"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een interne preventiedienst oprichten</a:t>
            </a:r>
          </a:p>
          <a:p>
            <a:pPr marL="857250"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een of meer deskundigen</a:t>
            </a:r>
            <a:r>
              <a:rPr lang="nl-NL" altLang="nl-NL" sz="2000">
                <a:latin typeface="Arial" panose="020B0604020202020204" pitchFamily="34" charset="0"/>
              </a:rPr>
              <a:t> </a:t>
            </a:r>
            <a:r>
              <a:rPr lang="nl-NL" altLang="nl-NL" sz="2400">
                <a:latin typeface="Arial" panose="020B0604020202020204" pitchFamily="34" charset="0"/>
              </a:rPr>
              <a:t>aanstellen</a:t>
            </a:r>
          </a:p>
          <a:p>
            <a:pPr marL="1428750" lvl="2" indent="-381000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veiligheidskundige </a:t>
            </a:r>
          </a:p>
          <a:p>
            <a:pPr marL="1428750" lvl="2" indent="-381000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bedrijfsarts</a:t>
            </a:r>
          </a:p>
          <a:p>
            <a:pPr marL="1428750" lvl="2" indent="-381000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als het bedrijf zelf niet over de nodige deskundigheid beschikt: externe bijstand inschakelen</a:t>
            </a:r>
          </a:p>
        </p:txBody>
      </p:sp>
    </p:spTree>
    <p:extLst>
      <p:ext uri="{BB962C8B-B14F-4D97-AF65-F5344CB8AC3E}">
        <p14:creationId xmlns:p14="http://schemas.microsoft.com/office/powerpoint/2010/main" val="32189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Bedrijfsgezondheidszorg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None/>
            </a:pPr>
            <a:r>
              <a:rPr lang="nl-NL" altLang="nl-NL" sz="2400">
                <a:latin typeface="Arial" panose="020B0604020202020204" pitchFamily="34" charset="0"/>
              </a:rPr>
              <a:t>de bedrijfsarts is belangrijk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gezondheidsbeoordeling 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gezondheidsbescherming 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endParaRPr lang="nl-NL" altLang="nl-NL" sz="2400">
              <a:latin typeface="Arial" panose="020B0604020202020204" pitchFamily="34" charset="0"/>
            </a:endParaRP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None/>
            </a:pPr>
            <a:r>
              <a:rPr lang="nl-NL" altLang="nl-NL" sz="2400">
                <a:latin typeface="Arial" panose="020B0604020202020204" pitchFamily="34" charset="0"/>
              </a:rPr>
              <a:t>de werkgever is verantwoordelijk 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werknemers in de gelegenheid stellen om periodiek, onderzoek te ondergaan om</a:t>
            </a:r>
            <a:r>
              <a:rPr lang="nl-NL" altLang="nl-NL"/>
              <a:t> 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gezondheidsrisico’s te signaleren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gezondheidsrisico’s te voorkomen en te beperken</a:t>
            </a:r>
          </a:p>
        </p:txBody>
      </p:sp>
    </p:spTree>
    <p:extLst>
      <p:ext uri="{BB962C8B-B14F-4D97-AF65-F5344CB8AC3E}">
        <p14:creationId xmlns:p14="http://schemas.microsoft.com/office/powerpoint/2010/main" val="2668175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2.6 Toezicht op V+G wetgeving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57338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nl-NL" alt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inspectiediensten waaronder de Arbeidsinspectie hebben de volgende taken en rechten: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controleren naleven van de wetgeving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eisen naleving van de wet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ongevallen onderzoeken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stilleggen werk bij ernstig gevaar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proces-verbaal schrijven bij strafbaar feit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vragen geldige legitimatie werknemers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 dirty="0">
                <a:latin typeface="Arial" panose="020B0604020202020204" pitchFamily="34" charset="0"/>
                <a:cs typeface="Arial" panose="020B0604020202020204" pitchFamily="34" charset="0"/>
              </a:rPr>
              <a:t>bezoeken van alle werkplekken</a:t>
            </a:r>
          </a:p>
        </p:txBody>
      </p:sp>
      <p:pic>
        <p:nvPicPr>
          <p:cNvPr id="25607" name="Picture 7" descr="MPj043738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15"/>
          <a:stretch>
            <a:fillRect/>
          </a:stretch>
        </p:blipFill>
        <p:spPr bwMode="auto">
          <a:xfrm>
            <a:off x="6975475" y="1916113"/>
            <a:ext cx="21685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15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2.7 Milieuwetgeving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400">
                <a:latin typeface="Arial" panose="020B0604020202020204" pitchFamily="34" charset="0"/>
              </a:rPr>
              <a:t>doel: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mens en omgeving beschermen tegen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de schadelijke gevolgen van activiteiten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uitstoot milieubelastende stoffen en afvalstromen beperken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zorgen voor doelmatige en correcte verwijdering van afvalstoffen</a:t>
            </a:r>
          </a:p>
        </p:txBody>
      </p:sp>
    </p:spTree>
    <p:extLst>
      <p:ext uri="{BB962C8B-B14F-4D97-AF65-F5344CB8AC3E}">
        <p14:creationId xmlns:p14="http://schemas.microsoft.com/office/powerpoint/2010/main" val="534916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2.8 Arbeidstijdenwet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400">
                <a:latin typeface="Arial" panose="020B0604020202020204" pitchFamily="34" charset="0"/>
              </a:rPr>
              <a:t>doel: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voorkomen dat de veiligheid en de gezondheid van werknemers in gevaar komen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aangeven </a:t>
            </a:r>
            <a:r>
              <a:rPr lang="nl-NL" altLang="nl-NL" sz="2200" b="1">
                <a:solidFill>
                  <a:srgbClr val="33CC33"/>
                </a:solidFill>
                <a:latin typeface="Arial" panose="020B0604020202020204" pitchFamily="34" charset="0"/>
              </a:rPr>
              <a:t>maximale</a:t>
            </a:r>
            <a:r>
              <a:rPr lang="nl-NL" altLang="nl-NL" sz="2200" b="1">
                <a:latin typeface="Arial" panose="020B0604020202020204" pitchFamily="34" charset="0"/>
              </a:rPr>
              <a:t> </a:t>
            </a:r>
            <a:r>
              <a:rPr lang="nl-NL" altLang="nl-NL" sz="2200">
                <a:latin typeface="Arial" panose="020B0604020202020204" pitchFamily="34" charset="0"/>
              </a:rPr>
              <a:t>arbeidstijden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aangeven </a:t>
            </a:r>
            <a:r>
              <a:rPr lang="nl-NL" altLang="nl-NL" sz="2200" b="1">
                <a:solidFill>
                  <a:srgbClr val="33CC33"/>
                </a:solidFill>
                <a:latin typeface="Arial" panose="020B0604020202020204" pitchFamily="34" charset="0"/>
              </a:rPr>
              <a:t>minimale</a:t>
            </a:r>
            <a:r>
              <a:rPr lang="nl-NL" altLang="nl-NL" sz="2200" b="1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nl-NL" altLang="nl-NL" sz="2200">
                <a:latin typeface="Arial" panose="020B0604020202020204" pitchFamily="34" charset="0"/>
              </a:rPr>
              <a:t>rusttijden 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bevorderen dat werken en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zorgtaken/gezin gecombineerd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kunnen worden</a:t>
            </a:r>
          </a:p>
          <a:p>
            <a:pPr>
              <a:buFontTx/>
              <a:buNone/>
            </a:pPr>
            <a:endParaRPr lang="nl-NL" altLang="nl-NL"/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03666" y="3436344"/>
            <a:ext cx="2733648" cy="226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2677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Samenvatting </a:t>
            </a:r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800" dirty="0"/>
              <a:t>Arbeidsinspectie</a:t>
            </a:r>
          </a:p>
          <a:p>
            <a:pPr lvl="1"/>
            <a:r>
              <a:rPr lang="nl-NL" altLang="nl-NL" sz="2400" dirty="0"/>
              <a:t>Controle naleving wetgeving</a:t>
            </a:r>
          </a:p>
          <a:p>
            <a:pPr lvl="1"/>
            <a:r>
              <a:rPr lang="nl-NL" altLang="nl-NL" sz="2400" dirty="0"/>
              <a:t>Eisen stellen</a:t>
            </a:r>
          </a:p>
          <a:p>
            <a:pPr lvl="1"/>
            <a:r>
              <a:rPr lang="nl-NL" altLang="nl-NL" sz="2400" dirty="0"/>
              <a:t>Ongevallenonderzoek</a:t>
            </a:r>
          </a:p>
          <a:p>
            <a:pPr lvl="1"/>
            <a:r>
              <a:rPr lang="nl-NL" altLang="nl-NL" sz="2400" dirty="0"/>
              <a:t>Werk stilleggen</a:t>
            </a:r>
          </a:p>
          <a:p>
            <a:pPr lvl="1"/>
            <a:r>
              <a:rPr lang="nl-NL" altLang="nl-NL" sz="2400" dirty="0"/>
              <a:t>Proces-verbaal</a:t>
            </a:r>
          </a:p>
          <a:p>
            <a:pPr lvl="1"/>
            <a:r>
              <a:rPr lang="nl-NL" altLang="nl-NL" sz="2400" dirty="0"/>
              <a:t>Legitimatie opvragen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800"/>
              <a:t>Wetten VGM</a:t>
            </a:r>
          </a:p>
          <a:p>
            <a:pPr lvl="1"/>
            <a:r>
              <a:rPr lang="nl-NL" altLang="nl-NL" sz="2400"/>
              <a:t>Arbowet:VG werknemers</a:t>
            </a:r>
          </a:p>
          <a:p>
            <a:pPr lvl="1"/>
            <a:r>
              <a:rPr lang="nl-NL" altLang="nl-NL" sz="2400"/>
              <a:t>Milieuwetten:beschermen natuur en milieu</a:t>
            </a:r>
          </a:p>
          <a:p>
            <a:pPr lvl="1"/>
            <a:r>
              <a:rPr lang="nl-NL" altLang="nl-NL" sz="2400"/>
              <a:t>Arbeidstijdenwet:beheersen werk- en rusttijden</a:t>
            </a:r>
          </a:p>
        </p:txBody>
      </p:sp>
    </p:spTree>
    <p:extLst>
      <p:ext uri="{BB962C8B-B14F-4D97-AF65-F5344CB8AC3E}">
        <p14:creationId xmlns:p14="http://schemas.microsoft.com/office/powerpoint/2010/main" val="2529065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8" name="Rectangle 6"/>
          <p:cNvSpPr>
            <a:spLocks noChangeArrowheads="1"/>
          </p:cNvSpPr>
          <p:nvPr/>
        </p:nvSpPr>
        <p:spPr bwMode="auto">
          <a:xfrm>
            <a:off x="762000" y="1557338"/>
            <a:ext cx="804703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60450" indent="-2936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4795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986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177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7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321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89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46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b="1">
                <a:solidFill>
                  <a:srgbClr val="003366"/>
                </a:solidFill>
                <a:latin typeface="Arial" panose="020B0604020202020204" pitchFamily="34" charset="0"/>
              </a:rPr>
              <a:t>maatregelen richten op oorzaken</a:t>
            </a: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 ongevallen: </a:t>
            </a:r>
            <a:b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</a:b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80% onveilige handelingen!</a:t>
            </a:r>
            <a:b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</a:b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20% onveilige situaties</a:t>
            </a:r>
          </a:p>
          <a:p>
            <a:pPr lvl="1">
              <a:spcBef>
                <a:spcPct val="20000"/>
              </a:spcBef>
            </a:pPr>
            <a:endParaRPr lang="nl-NL" altLang="nl-NL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b="1">
                <a:solidFill>
                  <a:srgbClr val="003366"/>
                </a:solidFill>
                <a:latin typeface="Arial" panose="020B0604020202020204" pitchFamily="34" charset="0"/>
              </a:rPr>
              <a:t>gericht op situatie ‘na het ongeval’</a:t>
            </a: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 </a:t>
            </a:r>
            <a:b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</a:b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(letsel/schade beperkende maatregelen)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middelen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organisatie (bhv)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>
                <a:solidFill>
                  <a:srgbClr val="003366"/>
                </a:solidFill>
                <a:latin typeface="Arial" panose="020B0604020202020204" pitchFamily="34" charset="0"/>
              </a:rPr>
              <a:t>alarmering (ken alarmnummer!)</a:t>
            </a:r>
          </a:p>
          <a:p>
            <a:pPr lvl="1">
              <a:spcBef>
                <a:spcPct val="20000"/>
              </a:spcBef>
            </a:pPr>
            <a:endParaRPr lang="nl-NL" altLang="nl-NL">
              <a:latin typeface="Arial" panose="020B0604020202020204" pitchFamily="34" charset="0"/>
            </a:endParaRPr>
          </a:p>
          <a:p>
            <a:pPr lvl="2">
              <a:spcBef>
                <a:spcPct val="20000"/>
              </a:spcBef>
              <a:buFontTx/>
              <a:buChar char="•"/>
            </a:pPr>
            <a:endParaRPr lang="nl-NL" altLang="nl-NL">
              <a:latin typeface="Arial" panose="020B0604020202020204" pitchFamily="34" charset="0"/>
            </a:endParaRPr>
          </a:p>
        </p:txBody>
      </p:sp>
      <p:sp>
        <p:nvSpPr>
          <p:cNvPr id="381960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Preventieve maatregelen</a:t>
            </a:r>
          </a:p>
        </p:txBody>
      </p:sp>
    </p:spTree>
    <p:extLst>
      <p:ext uri="{BB962C8B-B14F-4D97-AF65-F5344CB8AC3E}">
        <p14:creationId xmlns:p14="http://schemas.microsoft.com/office/powerpoint/2010/main" val="34470213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82" name="Rectangle 6"/>
          <p:cNvSpPr>
            <a:spLocks noChangeArrowheads="1"/>
          </p:cNvSpPr>
          <p:nvPr/>
        </p:nvSpPr>
        <p:spPr bwMode="auto">
          <a:xfrm>
            <a:off x="838200" y="1700213"/>
            <a:ext cx="8069263" cy="39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6263" indent="-5762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52513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4716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907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8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670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242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814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386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ongeval is een ongewild gebeuren</a:t>
            </a:r>
            <a:b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</a:br>
            <a:r>
              <a:rPr lang="nl-NL" altLang="nl-NL" sz="2800" b="1" i="1">
                <a:solidFill>
                  <a:srgbClr val="003366"/>
                </a:solidFill>
                <a:latin typeface="Arial" panose="020B0604020202020204" pitchFamily="34" charset="0"/>
              </a:rPr>
              <a:t>(veroorzaakt door een onveilige handeling en/of onveilige situatie)</a:t>
            </a: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/>
            </a:r>
            <a:b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</a:b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met schade en/of letsel tot gevolg</a:t>
            </a:r>
            <a:b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</a:br>
            <a:endParaRPr lang="nl-NL" altLang="nl-NL" sz="28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bij een bijna-ongeval is er (net) geen schade of letsel als gevolg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nl-NL" altLang="nl-NL" sz="2800" b="1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382984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Definities </a:t>
            </a:r>
          </a:p>
        </p:txBody>
      </p:sp>
    </p:spTree>
    <p:extLst>
      <p:ext uri="{BB962C8B-B14F-4D97-AF65-F5344CB8AC3E}">
        <p14:creationId xmlns:p14="http://schemas.microsoft.com/office/powerpoint/2010/main" val="6427425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9" name="Rectangle 7"/>
          <p:cNvSpPr>
            <a:spLocks noChangeArrowheads="1"/>
          </p:cNvSpPr>
          <p:nvPr/>
        </p:nvSpPr>
        <p:spPr bwMode="auto">
          <a:xfrm>
            <a:off x="838200" y="1557338"/>
            <a:ext cx="804703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6263" indent="-5762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52513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4716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907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8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670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242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814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386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huiselijke-/privé-omstandigheden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persoonlijke gewoonten/karakter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vroegere werkkring en opleiding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omstandigheden binnen bedrijf: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>
                <a:solidFill>
                  <a:srgbClr val="003366"/>
                </a:solidFill>
                <a:latin typeface="Arial" panose="020B0604020202020204" pitchFamily="34" charset="0"/>
              </a:rPr>
              <a:t>werksfeer/teamgeest/collegialiteit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>
                <a:solidFill>
                  <a:srgbClr val="003366"/>
                </a:solidFill>
                <a:latin typeface="Arial" panose="020B0604020202020204" pitchFamily="34" charset="0"/>
              </a:rPr>
              <a:t>orde en netheid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>
                <a:solidFill>
                  <a:srgbClr val="003366"/>
                </a:solidFill>
                <a:latin typeface="Arial" panose="020B0604020202020204" pitchFamily="34" charset="0"/>
              </a:rPr>
              <a:t>stijl van leidinggeven</a:t>
            </a:r>
          </a:p>
        </p:txBody>
      </p:sp>
      <p:sp>
        <p:nvSpPr>
          <p:cNvPr id="387080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Achtergrond </a:t>
            </a:r>
          </a:p>
        </p:txBody>
      </p:sp>
    </p:spTree>
    <p:extLst>
      <p:ext uri="{BB962C8B-B14F-4D97-AF65-F5344CB8AC3E}">
        <p14:creationId xmlns:p14="http://schemas.microsoft.com/office/powerpoint/2010/main" val="37360390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02" name="Rectangle 6"/>
          <p:cNvSpPr>
            <a:spLocks noChangeArrowheads="1"/>
          </p:cNvSpPr>
          <p:nvPr/>
        </p:nvSpPr>
        <p:spPr bwMode="auto">
          <a:xfrm>
            <a:off x="838200" y="2205038"/>
            <a:ext cx="777240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6263" indent="-5762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150938" indent="-3841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570038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408238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865438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322638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779838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237038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nl-NL" altLang="nl-NL" sz="3200">
                <a:solidFill>
                  <a:srgbClr val="003366"/>
                </a:solidFill>
                <a:latin typeface="Arial" panose="020B0604020202020204" pitchFamily="34" charset="0"/>
              </a:rPr>
              <a:t>veroorzaakt door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risico's niet onderkennen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niet werken overeenkomstig veiligheidsvoorschrift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gebrek aan kennis/vakbekwaamheid</a:t>
            </a:r>
          </a:p>
        </p:txBody>
      </p:sp>
      <p:sp>
        <p:nvSpPr>
          <p:cNvPr id="388104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Menselijk falen</a:t>
            </a:r>
          </a:p>
        </p:txBody>
      </p:sp>
    </p:spTree>
    <p:extLst>
      <p:ext uri="{BB962C8B-B14F-4D97-AF65-F5344CB8AC3E}">
        <p14:creationId xmlns:p14="http://schemas.microsoft.com/office/powerpoint/2010/main" val="124450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196752"/>
            <a:ext cx="4148286" cy="457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795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6" name="Rectangle 6"/>
          <p:cNvSpPr>
            <a:spLocks noChangeArrowheads="1"/>
          </p:cNvSpPr>
          <p:nvPr/>
        </p:nvSpPr>
        <p:spPr bwMode="auto">
          <a:xfrm>
            <a:off x="838200" y="981075"/>
            <a:ext cx="8305800" cy="500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6263" indent="-5762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52513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4716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907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8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670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242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814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386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onbeveiligd, niet afgeschermd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ondeugdelijk (onveilig ontwerp, onveilige staat)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gebrek orde/netheid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omstandigheden (donker, herrie, ongeventileerd)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onveilige kleding/persoonlijke beschermingsmiddelen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ongelijke bestrating (struikelgevaar)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te grote afstap, losliggende deksels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installatie in slechte staat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nl-NL" altLang="nl-NL" sz="2800" b="1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389128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Onveilige situaties</a:t>
            </a:r>
          </a:p>
        </p:txBody>
      </p:sp>
    </p:spTree>
    <p:extLst>
      <p:ext uri="{BB962C8B-B14F-4D97-AF65-F5344CB8AC3E}">
        <p14:creationId xmlns:p14="http://schemas.microsoft.com/office/powerpoint/2010/main" val="35904847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50" name="Rectangle 6"/>
          <p:cNvSpPr>
            <a:spLocks noChangeArrowheads="1"/>
          </p:cNvSpPr>
          <p:nvPr/>
        </p:nvSpPr>
        <p:spPr bwMode="auto">
          <a:xfrm>
            <a:off x="323850" y="1052513"/>
            <a:ext cx="83058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6263" indent="-5762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52513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4716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907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813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670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242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814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38613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werken zonder bevoegdheid of opdracht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werken met onveilige snelheid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beveiligingen buiten gebruik stellen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onveilig gereedschap e.d. gebruiken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onveilige werkuitvoering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onveilige plaats of houding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werken aan bewegende/gevaarlijke apparatuur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afleiden, stoeien, laten schrikken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geen of verkeerd gebruik van persoonlijke beschermingsmiddelen</a:t>
            </a:r>
          </a:p>
        </p:txBody>
      </p:sp>
      <p:sp>
        <p:nvSpPr>
          <p:cNvPr id="390152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Onveilige handelingen</a:t>
            </a:r>
          </a:p>
        </p:txBody>
      </p:sp>
    </p:spTree>
    <p:extLst>
      <p:ext uri="{BB962C8B-B14F-4D97-AF65-F5344CB8AC3E}">
        <p14:creationId xmlns:p14="http://schemas.microsoft.com/office/powerpoint/2010/main" val="26122196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5" name="Text Box 7"/>
          <p:cNvSpPr txBox="1">
            <a:spLocks noChangeArrowheads="1"/>
          </p:cNvSpPr>
          <p:nvPr/>
        </p:nvSpPr>
        <p:spPr bwMode="auto">
          <a:xfrm>
            <a:off x="762000" y="1138238"/>
            <a:ext cx="7772400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nl-NL" altLang="nl-NL" sz="3200" b="1">
                <a:solidFill>
                  <a:srgbClr val="003366"/>
                </a:solidFill>
                <a:latin typeface="Arial" panose="020B0604020202020204" pitchFamily="34" charset="0"/>
              </a:rPr>
              <a:t>is de mate van waarschijnlijkheid dat een bepaald ongewenst effect zal plaatsvinden</a:t>
            </a:r>
          </a:p>
          <a:p>
            <a:pPr>
              <a:spcBef>
                <a:spcPct val="50000"/>
              </a:spcBef>
            </a:pPr>
            <a:r>
              <a:rPr lang="nl-NL" altLang="nl-NL" sz="3600">
                <a:solidFill>
                  <a:srgbClr val="003366"/>
                </a:solidFill>
                <a:latin typeface="Arial" panose="020B0604020202020204" pitchFamily="34" charset="0"/>
              </a:rPr>
              <a:t>risico = kans x effect</a:t>
            </a:r>
          </a:p>
          <a:p>
            <a:pPr>
              <a:lnSpc>
                <a:spcPct val="60000"/>
              </a:lnSpc>
              <a:spcBef>
                <a:spcPct val="35000"/>
              </a:spcBef>
            </a:pPr>
            <a:endParaRPr lang="nl-NL" altLang="nl-NL" sz="2000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lnSpc>
                <a:spcPct val="60000"/>
              </a:lnSpc>
              <a:spcBef>
                <a:spcPct val="35000"/>
              </a:spcBef>
            </a:pPr>
            <a:r>
              <a:rPr lang="nl-NL" altLang="nl-NL" sz="3600" b="1">
                <a:solidFill>
                  <a:srgbClr val="003366"/>
                </a:solidFill>
                <a:latin typeface="Arial" panose="020B0604020202020204" pitchFamily="34" charset="0"/>
              </a:rPr>
              <a:t>veiligheid is het bewust nemen </a:t>
            </a:r>
          </a:p>
          <a:p>
            <a:pPr>
              <a:lnSpc>
                <a:spcPct val="60000"/>
              </a:lnSpc>
              <a:spcBef>
                <a:spcPct val="35000"/>
              </a:spcBef>
            </a:pPr>
            <a:r>
              <a:rPr lang="nl-NL" altLang="nl-NL" sz="3600" b="1">
                <a:solidFill>
                  <a:srgbClr val="003366"/>
                </a:solidFill>
                <a:latin typeface="Arial" panose="020B0604020202020204" pitchFamily="34" charset="0"/>
              </a:rPr>
              <a:t>van aanvaardbare risico’s</a:t>
            </a:r>
          </a:p>
          <a:p>
            <a:pPr>
              <a:lnSpc>
                <a:spcPct val="60000"/>
              </a:lnSpc>
              <a:spcBef>
                <a:spcPct val="35000"/>
              </a:spcBef>
            </a:pPr>
            <a:endParaRPr lang="nl-NL" altLang="nl-NL" sz="20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lnSpc>
                <a:spcPct val="60000"/>
              </a:lnSpc>
              <a:spcBef>
                <a:spcPct val="35000"/>
              </a:spcBef>
            </a:pPr>
            <a:endParaRPr lang="nl-NL" altLang="nl-NL" sz="3600" b="1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391176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Risico</a:t>
            </a:r>
            <a:r>
              <a:rPr lang="nl-NL" altLang="nl-NL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81771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9" name="Text Box 7"/>
          <p:cNvSpPr txBox="1">
            <a:spLocks noChangeArrowheads="1"/>
          </p:cNvSpPr>
          <p:nvPr/>
        </p:nvSpPr>
        <p:spPr bwMode="auto">
          <a:xfrm>
            <a:off x="762000" y="2217738"/>
            <a:ext cx="7772400" cy="160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35000"/>
              </a:spcBef>
            </a:pPr>
            <a:endParaRPr lang="nl-NL" altLang="nl-NL" sz="2000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>
              <a:lnSpc>
                <a:spcPct val="60000"/>
              </a:lnSpc>
              <a:spcBef>
                <a:spcPct val="35000"/>
              </a:spcBef>
            </a:pPr>
            <a:r>
              <a:rPr lang="nl-NL" altLang="nl-NL" sz="3600" b="1">
                <a:solidFill>
                  <a:srgbClr val="003366"/>
                </a:solidFill>
                <a:latin typeface="Arial" panose="020B0604020202020204" pitchFamily="34" charset="0"/>
              </a:rPr>
              <a:t>veiligheid is het bewust nemen </a:t>
            </a:r>
          </a:p>
          <a:p>
            <a:pPr>
              <a:lnSpc>
                <a:spcPct val="60000"/>
              </a:lnSpc>
              <a:spcBef>
                <a:spcPct val="35000"/>
              </a:spcBef>
            </a:pPr>
            <a:r>
              <a:rPr lang="nl-NL" altLang="nl-NL" sz="3600" b="1">
                <a:solidFill>
                  <a:srgbClr val="003366"/>
                </a:solidFill>
                <a:latin typeface="Arial" panose="020B0604020202020204" pitchFamily="34" charset="0"/>
              </a:rPr>
              <a:t>van aanvaardbare risico’s</a:t>
            </a:r>
          </a:p>
          <a:p>
            <a:pPr>
              <a:lnSpc>
                <a:spcPct val="60000"/>
              </a:lnSpc>
              <a:spcBef>
                <a:spcPct val="35000"/>
              </a:spcBef>
            </a:pPr>
            <a:endParaRPr lang="nl-NL" altLang="nl-NL" sz="2000" b="1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392200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Veiligheid</a:t>
            </a:r>
          </a:p>
        </p:txBody>
      </p:sp>
    </p:spTree>
    <p:extLst>
      <p:ext uri="{BB962C8B-B14F-4D97-AF65-F5344CB8AC3E}">
        <p14:creationId xmlns:p14="http://schemas.microsoft.com/office/powerpoint/2010/main" val="25811751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23" name="Text Box 7"/>
          <p:cNvSpPr txBox="1">
            <a:spLocks noChangeArrowheads="1"/>
          </p:cNvSpPr>
          <p:nvPr/>
        </p:nvSpPr>
        <p:spPr bwMode="auto">
          <a:xfrm>
            <a:off x="762000" y="1293813"/>
            <a:ext cx="7620000" cy="436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94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nl-NL" sz="2800" b="1" u="sng">
                <a:solidFill>
                  <a:srgbClr val="003366"/>
                </a:solidFill>
                <a:latin typeface="Arial" panose="020B0604020202020204" pitchFamily="34" charset="0"/>
              </a:rPr>
              <a:t>risicofactoren/gevarenbronnen: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kennis/vakbekwaamheid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mentaliteit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welzijn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werkplek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soort werk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altLang="nl-NL" sz="2800" b="1">
                <a:solidFill>
                  <a:srgbClr val="003366"/>
                </a:solidFill>
                <a:latin typeface="Arial" panose="020B0604020202020204" pitchFamily="34" charset="0"/>
              </a:rPr>
              <a:t>middelen</a:t>
            </a:r>
          </a:p>
        </p:txBody>
      </p:sp>
      <p:sp>
        <p:nvSpPr>
          <p:cNvPr id="393224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Risico’s</a:t>
            </a:r>
          </a:p>
        </p:txBody>
      </p:sp>
    </p:spTree>
    <p:extLst>
      <p:ext uri="{BB962C8B-B14F-4D97-AF65-F5344CB8AC3E}">
        <p14:creationId xmlns:p14="http://schemas.microsoft.com/office/powerpoint/2010/main" val="9009339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71" name="Rectangle 7"/>
          <p:cNvSpPr>
            <a:spLocks noChangeArrowheads="1"/>
          </p:cNvSpPr>
          <p:nvPr/>
        </p:nvSpPr>
        <p:spPr bwMode="auto">
          <a:xfrm>
            <a:off x="838200" y="2209800"/>
            <a:ext cx="31765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 b="1">
                <a:solidFill>
                  <a:srgbClr val="0000FF"/>
                </a:solidFill>
                <a:latin typeface="Tahoma" panose="020B0604030504040204" pitchFamily="34" charset="0"/>
              </a:rPr>
              <a:t>onveilige situatie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2" name="Rectangle 8"/>
          <p:cNvSpPr>
            <a:spLocks noChangeArrowheads="1"/>
          </p:cNvSpPr>
          <p:nvPr/>
        </p:nvSpPr>
        <p:spPr bwMode="auto">
          <a:xfrm>
            <a:off x="3930650" y="2251075"/>
            <a:ext cx="2921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 b="1">
                <a:solidFill>
                  <a:srgbClr val="0000FF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3" name="Rectangle 9"/>
          <p:cNvSpPr>
            <a:spLocks noChangeArrowheads="1"/>
          </p:cNvSpPr>
          <p:nvPr/>
        </p:nvSpPr>
        <p:spPr bwMode="auto">
          <a:xfrm>
            <a:off x="850900" y="2855913"/>
            <a:ext cx="2794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4" name="Rectangle 10"/>
          <p:cNvSpPr>
            <a:spLocks noChangeArrowheads="1"/>
          </p:cNvSpPr>
          <p:nvPr/>
        </p:nvSpPr>
        <p:spPr bwMode="auto">
          <a:xfrm>
            <a:off x="1295400" y="2819400"/>
            <a:ext cx="17446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wegnemen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75" name="Rectangle 11"/>
          <p:cNvSpPr>
            <a:spLocks noChangeArrowheads="1"/>
          </p:cNvSpPr>
          <p:nvPr/>
        </p:nvSpPr>
        <p:spPr bwMode="auto">
          <a:xfrm>
            <a:off x="3060700" y="2819400"/>
            <a:ext cx="111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6" name="Rectangle 12"/>
          <p:cNvSpPr>
            <a:spLocks noChangeArrowheads="1"/>
          </p:cNvSpPr>
          <p:nvPr/>
        </p:nvSpPr>
        <p:spPr bwMode="auto">
          <a:xfrm>
            <a:off x="850900" y="32861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7" name="Rectangle 13"/>
          <p:cNvSpPr>
            <a:spLocks noChangeArrowheads="1"/>
          </p:cNvSpPr>
          <p:nvPr/>
        </p:nvSpPr>
        <p:spPr bwMode="auto">
          <a:xfrm>
            <a:off x="1295400" y="3249613"/>
            <a:ext cx="18621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afschermen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78" name="Rectangle 14"/>
          <p:cNvSpPr>
            <a:spLocks noChangeArrowheads="1"/>
          </p:cNvSpPr>
          <p:nvPr/>
        </p:nvSpPr>
        <p:spPr bwMode="auto">
          <a:xfrm>
            <a:off x="3155950" y="32496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79" name="Rectangle 15"/>
          <p:cNvSpPr>
            <a:spLocks noChangeArrowheads="1"/>
          </p:cNvSpPr>
          <p:nvPr/>
        </p:nvSpPr>
        <p:spPr bwMode="auto">
          <a:xfrm>
            <a:off x="850900" y="37179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0" name="Rectangle 16"/>
          <p:cNvSpPr>
            <a:spLocks noChangeArrowheads="1"/>
          </p:cNvSpPr>
          <p:nvPr/>
        </p:nvSpPr>
        <p:spPr bwMode="auto">
          <a:xfrm>
            <a:off x="1295400" y="3681413"/>
            <a:ext cx="2571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w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81" name="Rectangle 17"/>
          <p:cNvSpPr>
            <a:spLocks noChangeArrowheads="1"/>
          </p:cNvSpPr>
          <p:nvPr/>
        </p:nvSpPr>
        <p:spPr bwMode="auto">
          <a:xfrm>
            <a:off x="1565275" y="3681413"/>
            <a:ext cx="19224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aarschuwen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82" name="Rectangle 18"/>
          <p:cNvSpPr>
            <a:spLocks noChangeArrowheads="1"/>
          </p:cNvSpPr>
          <p:nvPr/>
        </p:nvSpPr>
        <p:spPr bwMode="auto">
          <a:xfrm>
            <a:off x="3482975" y="36814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3" name="Rectangle 19"/>
          <p:cNvSpPr>
            <a:spLocks noChangeArrowheads="1"/>
          </p:cNvSpPr>
          <p:nvPr/>
        </p:nvSpPr>
        <p:spPr bwMode="auto">
          <a:xfrm>
            <a:off x="850900" y="41497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4" name="Rectangle 20"/>
          <p:cNvSpPr>
            <a:spLocks noChangeArrowheads="1"/>
          </p:cNvSpPr>
          <p:nvPr/>
        </p:nvSpPr>
        <p:spPr bwMode="auto">
          <a:xfrm>
            <a:off x="1295400" y="4113213"/>
            <a:ext cx="2438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anderen inschakelen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85" name="Rectangle 21"/>
          <p:cNvSpPr>
            <a:spLocks noChangeArrowheads="1"/>
          </p:cNvSpPr>
          <p:nvPr/>
        </p:nvSpPr>
        <p:spPr bwMode="auto">
          <a:xfrm>
            <a:off x="2141538" y="45450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6" name="Rectangle 22"/>
          <p:cNvSpPr>
            <a:spLocks noChangeArrowheads="1"/>
          </p:cNvSpPr>
          <p:nvPr/>
        </p:nvSpPr>
        <p:spPr bwMode="auto">
          <a:xfrm>
            <a:off x="1295400" y="4968875"/>
            <a:ext cx="20224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 i="1">
                <a:solidFill>
                  <a:srgbClr val="000000"/>
                </a:solidFill>
                <a:latin typeface="Arial" panose="020B0604020202020204" pitchFamily="34" charset="0"/>
              </a:rPr>
              <a:t>(controleren)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87" name="Rectangle 23"/>
          <p:cNvSpPr>
            <a:spLocks noChangeArrowheads="1"/>
          </p:cNvSpPr>
          <p:nvPr/>
        </p:nvSpPr>
        <p:spPr bwMode="auto">
          <a:xfrm>
            <a:off x="3395663" y="4968875"/>
            <a:ext cx="111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8" name="Rectangle 24"/>
          <p:cNvSpPr>
            <a:spLocks noChangeArrowheads="1"/>
          </p:cNvSpPr>
          <p:nvPr/>
        </p:nvSpPr>
        <p:spPr bwMode="auto">
          <a:xfrm>
            <a:off x="4724400" y="2209800"/>
            <a:ext cx="41132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nl-NL" altLang="nl-NL" sz="2800" b="1">
                <a:solidFill>
                  <a:srgbClr val="0000FF"/>
                </a:solidFill>
                <a:latin typeface="Tahoma" panose="020B0604030504040204" pitchFamily="34" charset="0"/>
              </a:rPr>
              <a:t>onveilige handelingen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89" name="Rectangle 25"/>
          <p:cNvSpPr>
            <a:spLocks noChangeArrowheads="1"/>
          </p:cNvSpPr>
          <p:nvPr/>
        </p:nvSpPr>
        <p:spPr bwMode="auto">
          <a:xfrm>
            <a:off x="7686675" y="2251075"/>
            <a:ext cx="3429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 b="1">
                <a:solidFill>
                  <a:srgbClr val="0000FF"/>
                </a:solidFill>
                <a:latin typeface="Tahoma" panose="020B0604030504040204" pitchFamily="34" charset="0"/>
              </a:rPr>
              <a:t>-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0" name="Rectangle 26"/>
          <p:cNvSpPr>
            <a:spLocks noChangeArrowheads="1"/>
          </p:cNvSpPr>
          <p:nvPr/>
        </p:nvSpPr>
        <p:spPr bwMode="auto">
          <a:xfrm>
            <a:off x="5856288" y="2676525"/>
            <a:ext cx="2921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 b="1">
                <a:solidFill>
                  <a:srgbClr val="0000FF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1" name="Rectangle 27"/>
          <p:cNvSpPr>
            <a:spLocks noChangeArrowheads="1"/>
          </p:cNvSpPr>
          <p:nvPr/>
        </p:nvSpPr>
        <p:spPr bwMode="auto">
          <a:xfrm>
            <a:off x="4737100" y="2855913"/>
            <a:ext cx="2794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2" name="Rectangle 28"/>
          <p:cNvSpPr>
            <a:spLocks noChangeArrowheads="1"/>
          </p:cNvSpPr>
          <p:nvPr/>
        </p:nvSpPr>
        <p:spPr bwMode="auto">
          <a:xfrm>
            <a:off x="5181600" y="2819400"/>
            <a:ext cx="12684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stoppen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93" name="Rectangle 29"/>
          <p:cNvSpPr>
            <a:spLocks noChangeArrowheads="1"/>
          </p:cNvSpPr>
          <p:nvPr/>
        </p:nvSpPr>
        <p:spPr bwMode="auto">
          <a:xfrm>
            <a:off x="6464300" y="2819400"/>
            <a:ext cx="111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4" name="Rectangle 30"/>
          <p:cNvSpPr>
            <a:spLocks noChangeArrowheads="1"/>
          </p:cNvSpPr>
          <p:nvPr/>
        </p:nvSpPr>
        <p:spPr bwMode="auto">
          <a:xfrm>
            <a:off x="4737100" y="3287713"/>
            <a:ext cx="2794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5" name="Rectangle 31"/>
          <p:cNvSpPr>
            <a:spLocks noChangeArrowheads="1"/>
          </p:cNvSpPr>
          <p:nvPr/>
        </p:nvSpPr>
        <p:spPr bwMode="auto">
          <a:xfrm>
            <a:off x="5181600" y="3251200"/>
            <a:ext cx="20621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onderzoeken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96" name="Rectangle 32"/>
          <p:cNvSpPr>
            <a:spLocks noChangeArrowheads="1"/>
          </p:cNvSpPr>
          <p:nvPr/>
        </p:nvSpPr>
        <p:spPr bwMode="auto">
          <a:xfrm>
            <a:off x="7231063" y="3251200"/>
            <a:ext cx="1111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7" name="Rectangle 33"/>
          <p:cNvSpPr>
            <a:spLocks noChangeArrowheads="1"/>
          </p:cNvSpPr>
          <p:nvPr/>
        </p:nvSpPr>
        <p:spPr bwMode="auto">
          <a:xfrm>
            <a:off x="4737100" y="37179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298" name="Rectangle 34"/>
          <p:cNvSpPr>
            <a:spLocks noChangeArrowheads="1"/>
          </p:cNvSpPr>
          <p:nvPr/>
        </p:nvSpPr>
        <p:spPr bwMode="auto">
          <a:xfrm>
            <a:off x="5181600" y="3681413"/>
            <a:ext cx="24939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instructie geven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299" name="Rectangle 35"/>
          <p:cNvSpPr>
            <a:spLocks noChangeArrowheads="1"/>
          </p:cNvSpPr>
          <p:nvPr/>
        </p:nvSpPr>
        <p:spPr bwMode="auto">
          <a:xfrm>
            <a:off x="7732713" y="36814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300" name="Rectangle 36"/>
          <p:cNvSpPr>
            <a:spLocks noChangeArrowheads="1"/>
          </p:cNvSpPr>
          <p:nvPr/>
        </p:nvSpPr>
        <p:spPr bwMode="auto">
          <a:xfrm>
            <a:off x="4737100" y="41497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301" name="Rectangle 37"/>
          <p:cNvSpPr>
            <a:spLocks noChangeArrowheads="1"/>
          </p:cNvSpPr>
          <p:nvPr/>
        </p:nvSpPr>
        <p:spPr bwMode="auto">
          <a:xfrm>
            <a:off x="5181600" y="4113213"/>
            <a:ext cx="10906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trainen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302" name="Rectangle 38"/>
          <p:cNvSpPr>
            <a:spLocks noChangeArrowheads="1"/>
          </p:cNvSpPr>
          <p:nvPr/>
        </p:nvSpPr>
        <p:spPr bwMode="auto">
          <a:xfrm>
            <a:off x="6303963" y="41132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303" name="Rectangle 39"/>
          <p:cNvSpPr>
            <a:spLocks noChangeArrowheads="1"/>
          </p:cNvSpPr>
          <p:nvPr/>
        </p:nvSpPr>
        <p:spPr bwMode="auto">
          <a:xfrm>
            <a:off x="4737100" y="4581525"/>
            <a:ext cx="279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304" name="Rectangle 40"/>
          <p:cNvSpPr>
            <a:spLocks noChangeArrowheads="1"/>
          </p:cNvSpPr>
          <p:nvPr/>
        </p:nvSpPr>
        <p:spPr bwMode="auto">
          <a:xfrm>
            <a:off x="5181600" y="4545013"/>
            <a:ext cx="16065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Arial" panose="020B0604020202020204" pitchFamily="34" charset="0"/>
              </a:rPr>
              <a:t>corrigeren</a:t>
            </a:r>
            <a:endParaRPr lang="nl-NL" altLang="nl-NL" sz="2800" b="1">
              <a:latin typeface="Arial" panose="020B0604020202020204" pitchFamily="34" charset="0"/>
            </a:endParaRPr>
          </a:p>
        </p:txBody>
      </p:sp>
      <p:sp>
        <p:nvSpPr>
          <p:cNvPr id="395305" name="Rectangle 41"/>
          <p:cNvSpPr>
            <a:spLocks noChangeArrowheads="1"/>
          </p:cNvSpPr>
          <p:nvPr/>
        </p:nvSpPr>
        <p:spPr bwMode="auto">
          <a:xfrm>
            <a:off x="6815138" y="4545013"/>
            <a:ext cx="1111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nl-NL" altLang="nl-NL" sz="28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nl-NL" altLang="nl-NL" sz="2800" b="1">
              <a:latin typeface="Times New Roman" panose="02020603050405020304" pitchFamily="18" charset="0"/>
            </a:endParaRPr>
          </a:p>
        </p:txBody>
      </p:sp>
      <p:sp>
        <p:nvSpPr>
          <p:cNvPr id="395306" name="Rectangle 2"/>
          <p:cNvSpPr>
            <a:spLocks noChangeArrowheads="1"/>
          </p:cNvSpPr>
          <p:nvPr/>
        </p:nvSpPr>
        <p:spPr bwMode="auto">
          <a:xfrm>
            <a:off x="1263650" y="115888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Veiligheid bevorderen</a:t>
            </a:r>
          </a:p>
        </p:txBody>
      </p:sp>
    </p:spTree>
    <p:extLst>
      <p:ext uri="{BB962C8B-B14F-4D97-AF65-F5344CB8AC3E}">
        <p14:creationId xmlns:p14="http://schemas.microsoft.com/office/powerpoint/2010/main" val="17237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Samenvatting 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800"/>
              <a:t>Arbowet</a:t>
            </a:r>
          </a:p>
          <a:p>
            <a:pPr lvl="1"/>
            <a:r>
              <a:rPr lang="nl-NL" altLang="nl-NL" sz="2400"/>
              <a:t>Veiligheid</a:t>
            </a:r>
          </a:p>
          <a:p>
            <a:pPr lvl="1"/>
            <a:r>
              <a:rPr lang="nl-NL" altLang="nl-NL" sz="2400"/>
              <a:t>Gezondheid </a:t>
            </a:r>
          </a:p>
        </p:txBody>
      </p:sp>
      <p:sp>
        <p:nvSpPr>
          <p:cNvPr id="3686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800"/>
              <a:t>CE-merkteken</a:t>
            </a:r>
          </a:p>
          <a:p>
            <a:pPr lvl="1"/>
            <a:r>
              <a:rPr lang="nl-NL" altLang="nl-NL" sz="2400"/>
              <a:t>Toegelaten in de EU</a:t>
            </a:r>
          </a:p>
          <a:p>
            <a:pPr lvl="1"/>
            <a:r>
              <a:rPr lang="nl-NL" altLang="nl-NL" sz="2400"/>
              <a:t>Voldoet aan eisen</a:t>
            </a:r>
          </a:p>
          <a:p>
            <a:pPr lvl="1"/>
            <a:r>
              <a:rPr lang="nl-NL" altLang="nl-NL" sz="2400"/>
              <a:t>Bijvoorbeeld PBM en gereedschap</a:t>
            </a:r>
          </a:p>
        </p:txBody>
      </p:sp>
    </p:spTree>
    <p:extLst>
      <p:ext uri="{BB962C8B-B14F-4D97-AF65-F5344CB8AC3E}">
        <p14:creationId xmlns:p14="http://schemas.microsoft.com/office/powerpoint/2010/main" val="39419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5888"/>
            <a:ext cx="7772400" cy="1143000"/>
          </a:xfrm>
        </p:spPr>
        <p:txBody>
          <a:bodyPr>
            <a:no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2.2 Nationale wetgeving </a:t>
            </a:r>
            <a:b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over veilig en gezond werken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de Arbeidsomstandighedenwet is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de belangrijkste wet op het gebied van 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veiligheid en gezondheid bij werken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ook wel </a:t>
            </a:r>
            <a:r>
              <a:rPr lang="nl-NL" altLang="nl-NL" sz="2200" b="1">
                <a:solidFill>
                  <a:srgbClr val="CC0000"/>
                </a:solidFill>
                <a:latin typeface="Arial" panose="020B0604020202020204" pitchFamily="34" charset="0"/>
              </a:rPr>
              <a:t>Arbowet</a:t>
            </a:r>
            <a:r>
              <a:rPr lang="nl-NL" altLang="nl-NL" sz="2200">
                <a:latin typeface="Arial" panose="020B0604020202020204" pitchFamily="34" charset="0"/>
              </a:rPr>
              <a:t> genoemd</a:t>
            </a:r>
          </a:p>
          <a:p>
            <a:pPr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doel: werknemers bij het werk beschermen</a:t>
            </a:r>
            <a:r>
              <a:rPr lang="nl-NL" altLang="nl-NL" sz="2800">
                <a:latin typeface="Arial" panose="020B0604020202020204" pitchFamily="34" charset="0"/>
              </a:rPr>
              <a:t>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het verbeteren van de veiligheid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waarborgen van de gezondheid en het welzijn </a:t>
            </a:r>
          </a:p>
          <a:p>
            <a:pPr lvl="1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zo goed mogelijke arbeidsomstandigheden op alle plaatsen waar gewerkt wordt</a:t>
            </a:r>
          </a:p>
          <a:p>
            <a:pPr>
              <a:buFontTx/>
              <a:buNone/>
            </a:pPr>
            <a:endParaRPr lang="nl-NL" altLang="nl-NL" sz="2200">
              <a:latin typeface="Arial" panose="020B0604020202020204" pitchFamily="34" charset="0"/>
            </a:endParaRPr>
          </a:p>
        </p:txBody>
      </p:sp>
      <p:pic>
        <p:nvPicPr>
          <p:cNvPr id="3481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0"/>
            <a:ext cx="1500187" cy="1905000"/>
          </a:xfrm>
          <a:prstGeom prst="rect">
            <a:avLst/>
          </a:prstGeom>
          <a:solidFill>
            <a:srgbClr val="33C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73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63650" y="115888"/>
            <a:ext cx="7772400" cy="990600"/>
          </a:xfrm>
        </p:spPr>
        <p:txBody>
          <a:bodyPr>
            <a:normAutofit/>
          </a:bodyPr>
          <a:lstStyle/>
          <a:p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Arbowet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19250"/>
            <a:ext cx="7924800" cy="41148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nl-NL" altLang="nl-NL" sz="2400">
                <a:latin typeface="Arial" panose="020B0604020202020204" pitchFamily="34" charset="0"/>
              </a:rPr>
              <a:t>de Arbowet geeft plichten aan werkgevers én werknemers: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altLang="nl-NL" sz="2000">
              <a:solidFill>
                <a:srgbClr val="33CC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nl-NL" altLang="nl-NL" sz="240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werkgever </a:t>
            </a: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  <a:cs typeface="Arial" panose="020B0604020202020204" pitchFamily="34" charset="0"/>
              </a:rPr>
              <a:t>werkgever van het bedrijf waar je in dienst bent</a:t>
            </a: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  <a:cs typeface="Arial" panose="020B0604020202020204" pitchFamily="34" charset="0"/>
              </a:rPr>
              <a:t>maar ook degene die jou aanwijzingen geeft, toezicht houdt en middelen verstrekt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nl-NL" altLang="nl-NL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nl-NL" altLang="nl-NL" sz="2400">
                <a:solidFill>
                  <a:srgbClr val="33CC33"/>
                </a:solidFill>
                <a:latin typeface="Arial" panose="020B0604020202020204" pitchFamily="34" charset="0"/>
              </a:rPr>
              <a:t>werknemers </a:t>
            </a:r>
            <a:endParaRPr lang="nl-NL" altLang="nl-NL" sz="2200">
              <a:solidFill>
                <a:srgbClr val="33CC33"/>
              </a:solidFill>
              <a:latin typeface="Arial" panose="020B0604020202020204" pitchFamily="34" charset="0"/>
            </a:endParaRP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werknemers in vaste/tijdelijke dienst </a:t>
            </a: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uitzendkrachten </a:t>
            </a: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stagiairs</a:t>
            </a:r>
          </a:p>
          <a:p>
            <a:pPr marL="571500" lvl="1">
              <a:lnSpc>
                <a:spcPct val="90000"/>
              </a:lnSpc>
              <a:spcBef>
                <a:spcPct val="0"/>
              </a:spcBef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vrijwilligers</a:t>
            </a:r>
          </a:p>
          <a:p>
            <a:pPr marL="0" indent="0">
              <a:lnSpc>
                <a:spcPct val="90000"/>
              </a:lnSpc>
            </a:pPr>
            <a:endParaRPr lang="nl-NL" altLang="nl-NL" sz="2200">
              <a:latin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endParaRPr lang="nl-NL" altLang="nl-NL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8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1588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nl-NL" altLang="nl-NL" sz="3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2.3 Plichten van de werkgever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1925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400" b="1">
                <a:latin typeface="Arial" panose="020B0604020202020204" pitchFamily="34" charset="0"/>
              </a:rPr>
              <a:t>de werkgever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zorgt dat de werknemer veilig werkt  en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geen gezondheidsschade oploopt door het werk</a:t>
            </a:r>
            <a:br>
              <a:rPr lang="nl-NL" altLang="nl-NL" sz="2400">
                <a:latin typeface="Arial" panose="020B0604020202020204" pitchFamily="34" charset="0"/>
              </a:rPr>
            </a:br>
            <a:r>
              <a:rPr lang="nl-NL" altLang="nl-NL" sz="2400">
                <a:latin typeface="Arial" panose="020B0604020202020204" pitchFamily="34" charset="0"/>
              </a:rPr>
              <a:t>(als de werkgever dat niet goed doet, kan hij gestraft worden en zal hij de schade aan de werknemer moeten vergoeden)</a:t>
            </a:r>
          </a:p>
          <a:p>
            <a:pPr lvl="1">
              <a:buClr>
                <a:srgbClr val="33CC33"/>
              </a:buClr>
              <a:buSzPct val="75000"/>
              <a:buFont typeface="Wingdings" panose="05000000000000000000" pitchFamily="2" charset="2"/>
              <a:buChar char="n"/>
            </a:pPr>
            <a:r>
              <a:rPr lang="nl-NL" altLang="nl-NL" sz="2400">
                <a:latin typeface="Arial" panose="020B0604020202020204" pitchFamily="34" charset="0"/>
              </a:rPr>
              <a:t>moet alle gevaren in kaart brengen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risico-inventarisatie en -evaluatie (RI&amp;E) </a:t>
            </a:r>
          </a:p>
          <a:p>
            <a:pPr lvl="2">
              <a:buClr>
                <a:srgbClr val="CC0000"/>
              </a:buClr>
              <a:buSzPct val="60000"/>
              <a:buFont typeface="Wingdings" panose="05000000000000000000" pitchFamily="2" charset="2"/>
              <a:buChar char="u"/>
            </a:pPr>
            <a:r>
              <a:rPr lang="nl-NL" altLang="nl-NL" sz="2200">
                <a:latin typeface="Arial" panose="020B0604020202020204" pitchFamily="34" charset="0"/>
              </a:rPr>
              <a:t>zorgen dat de risico’s worden beheerst (plan van aanpak) </a:t>
            </a:r>
          </a:p>
          <a:p>
            <a:pPr>
              <a:buFontTx/>
              <a:buNone/>
            </a:pPr>
            <a:endParaRPr lang="nl-NL" altLang="nl-NL" sz="2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006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Samenvatting 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altLang="nl-NL" sz="2400" dirty="0"/>
              <a:t>Arbowet</a:t>
            </a:r>
          </a:p>
          <a:p>
            <a:pPr lvl="1"/>
            <a:r>
              <a:rPr lang="nl-NL" altLang="nl-NL" sz="2000" dirty="0"/>
              <a:t>Geen ongevallen</a:t>
            </a:r>
          </a:p>
          <a:p>
            <a:pPr lvl="1"/>
            <a:r>
              <a:rPr lang="nl-NL" altLang="nl-NL" sz="2000" dirty="0"/>
              <a:t>Geen gezondheidsschade</a:t>
            </a:r>
          </a:p>
          <a:p>
            <a:pPr lvl="1"/>
            <a:r>
              <a:rPr lang="nl-NL" altLang="nl-NL" sz="2000" dirty="0"/>
              <a:t>Risico inventarisatie en evaluatie</a:t>
            </a:r>
          </a:p>
          <a:p>
            <a:pPr lvl="1"/>
            <a:r>
              <a:rPr lang="nl-NL" altLang="nl-NL" sz="2000" dirty="0"/>
              <a:t>Plan van aanpak</a:t>
            </a:r>
          </a:p>
          <a:p>
            <a:pPr lvl="1"/>
            <a:r>
              <a:rPr lang="nl-NL" altLang="nl-NL" sz="2000" dirty="0"/>
              <a:t>Risicobeheersing </a:t>
            </a:r>
          </a:p>
        </p:txBody>
      </p:sp>
      <p:sp>
        <p:nvSpPr>
          <p:cNvPr id="3778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altLang="nl-NL" sz="2400"/>
              <a:t>Plichten werkgever</a:t>
            </a:r>
          </a:p>
          <a:p>
            <a:pPr lvl="1"/>
            <a:r>
              <a:rPr lang="nl-NL" altLang="nl-NL" sz="2000"/>
              <a:t>Zorg voor VG werknemer</a:t>
            </a:r>
          </a:p>
          <a:p>
            <a:pPr lvl="1"/>
            <a:r>
              <a:rPr lang="nl-NL" altLang="nl-NL" sz="2000"/>
              <a:t>RI&amp;E en plan van aanpak</a:t>
            </a:r>
          </a:p>
          <a:p>
            <a:pPr lvl="1"/>
            <a:r>
              <a:rPr lang="nl-NL" altLang="nl-NL" sz="2000"/>
              <a:t>Bronaanpak</a:t>
            </a:r>
          </a:p>
          <a:p>
            <a:pPr lvl="1"/>
            <a:r>
              <a:rPr lang="nl-NL" altLang="nl-NL" sz="2000"/>
              <a:t>Werkwijze VG</a:t>
            </a:r>
          </a:p>
          <a:p>
            <a:pPr lvl="1"/>
            <a:r>
              <a:rPr lang="nl-NL" altLang="nl-NL" sz="2000"/>
              <a:t>Voorlichting en toezicht</a:t>
            </a:r>
          </a:p>
          <a:p>
            <a:pPr lvl="1"/>
            <a:r>
              <a:rPr lang="nl-NL" altLang="nl-NL" sz="2000"/>
              <a:t>PBM</a:t>
            </a:r>
          </a:p>
          <a:p>
            <a:pPr lvl="1"/>
            <a:r>
              <a:rPr lang="nl-NL" altLang="nl-NL" sz="2000"/>
              <a:t>Noodvoorziening </a:t>
            </a:r>
          </a:p>
          <a:p>
            <a:pPr lvl="1"/>
            <a:endParaRPr lang="nl-NL" altLang="nl-NL" sz="2000"/>
          </a:p>
        </p:txBody>
      </p:sp>
    </p:spTree>
    <p:extLst>
      <p:ext uri="{BB962C8B-B14F-4D97-AF65-F5344CB8AC3E}">
        <p14:creationId xmlns:p14="http://schemas.microsoft.com/office/powerpoint/2010/main" val="4034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1164</Words>
  <Application>Microsoft Office PowerPoint</Application>
  <PresentationFormat>Diavoorstelling (4:3)</PresentationFormat>
  <Paragraphs>393</Paragraphs>
  <Slides>45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45</vt:i4>
      </vt:variant>
    </vt:vector>
  </HeadingPairs>
  <TitlesOfParts>
    <vt:vector size="52" baseType="lpstr">
      <vt:lpstr>Aharoni</vt:lpstr>
      <vt:lpstr>Arial</vt:lpstr>
      <vt:lpstr>Calibri</vt:lpstr>
      <vt:lpstr>Tahoma</vt:lpstr>
      <vt:lpstr>Times New Roman</vt:lpstr>
      <vt:lpstr>Wingdings</vt:lpstr>
      <vt:lpstr>Kantoorthema</vt:lpstr>
      <vt:lpstr>  Hoofdstuk 2  Wetten, regels en de werknemer</vt:lpstr>
      <vt:lpstr>Verplichte risicobeheersing</vt:lpstr>
      <vt:lpstr>2.1 Invloed van Europa</vt:lpstr>
      <vt:lpstr>PowerPoint-presentatie</vt:lpstr>
      <vt:lpstr>Samenvatting </vt:lpstr>
      <vt:lpstr>2.2 Nationale wetgeving  over veilig en gezond werken</vt:lpstr>
      <vt:lpstr>Arbowet</vt:lpstr>
      <vt:lpstr>2.3 Plichten van de werkgever</vt:lpstr>
      <vt:lpstr>Samenvatting </vt:lpstr>
      <vt:lpstr>OPDRACHT</vt:lpstr>
      <vt:lpstr> Veiligheidssignalering </vt:lpstr>
      <vt:lpstr>Veiligheidssignalering </vt:lpstr>
      <vt:lpstr>PowerPoint-presentatie</vt:lpstr>
      <vt:lpstr>PowerPoint-presentatie</vt:lpstr>
      <vt:lpstr>PowerPoint-presentatie</vt:lpstr>
      <vt:lpstr>PowerPoint-presentatie</vt:lpstr>
      <vt:lpstr>PowerPoint-presentatie</vt:lpstr>
      <vt:lpstr>Samenvatting </vt:lpstr>
      <vt:lpstr>Markeringen</vt:lpstr>
      <vt:lpstr>Markeringen</vt:lpstr>
      <vt:lpstr>Markeringen</vt:lpstr>
      <vt:lpstr>Arbeidsplaatsen en projectlocaties</vt:lpstr>
      <vt:lpstr>Samenvatting </vt:lpstr>
      <vt:lpstr>Voorkom onveilige situaties  bronbestrijding</vt:lpstr>
      <vt:lpstr>Voorkom onveilige situaties  plichten werknemer</vt:lpstr>
      <vt:lpstr>Plichten van de werknemer</vt:lpstr>
      <vt:lpstr>Plichten van de werknemer</vt:lpstr>
      <vt:lpstr>Rechten van de werknemer </vt:lpstr>
      <vt:lpstr>Samenvatting </vt:lpstr>
      <vt:lpstr>2.5 Deskundige bijstand</vt:lpstr>
      <vt:lpstr>Bedrijfsgezondheidszorg</vt:lpstr>
      <vt:lpstr>2.6 Toezicht op V+G wetgeving</vt:lpstr>
      <vt:lpstr>2.7 Milieuwetgeving</vt:lpstr>
      <vt:lpstr>2.8 Arbeidstijdenwet</vt:lpstr>
      <vt:lpstr>Samenvatting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Huub van Aar</cp:lastModifiedBy>
  <cp:revision>15</cp:revision>
  <dcterms:created xsi:type="dcterms:W3CDTF">2013-11-15T15:05:42Z</dcterms:created>
  <dcterms:modified xsi:type="dcterms:W3CDTF">2016-08-30T07:30:09Z</dcterms:modified>
</cp:coreProperties>
</file>