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2" r:id="rId6"/>
    <p:sldId id="274" r:id="rId7"/>
    <p:sldId id="275" r:id="rId8"/>
    <p:sldId id="276" r:id="rId9"/>
    <p:sldId id="277" r:id="rId10"/>
    <p:sldId id="278" r:id="rId11"/>
    <p:sldId id="279" r:id="rId12"/>
    <p:sldId id="325" r:id="rId13"/>
    <p:sldId id="263" r:id="rId14"/>
    <p:sldId id="262" r:id="rId15"/>
    <p:sldId id="289" r:id="rId16"/>
    <p:sldId id="323" r:id="rId17"/>
    <p:sldId id="326" r:id="rId18"/>
    <p:sldId id="322" r:id="rId19"/>
    <p:sldId id="327" r:id="rId20"/>
    <p:sldId id="328" r:id="rId21"/>
    <p:sldId id="324" r:id="rId22"/>
    <p:sldId id="330" r:id="rId23"/>
    <p:sldId id="331" r:id="rId24"/>
    <p:sldId id="291" r:id="rId25"/>
    <p:sldId id="295" r:id="rId26"/>
    <p:sldId id="299" r:id="rId27"/>
    <p:sldId id="300" r:id="rId28"/>
    <p:sldId id="301" r:id="rId29"/>
    <p:sldId id="304" r:id="rId30"/>
    <p:sldId id="305" r:id="rId31"/>
    <p:sldId id="332" r:id="rId32"/>
    <p:sldId id="333" r:id="rId33"/>
    <p:sldId id="311" r:id="rId34"/>
    <p:sldId id="334" r:id="rId35"/>
    <p:sldId id="264" r:id="rId36"/>
    <p:sldId id="266" r:id="rId37"/>
    <p:sldId id="268" r:id="rId38"/>
    <p:sldId id="269" r:id="rId39"/>
    <p:sldId id="321" r:id="rId40"/>
    <p:sldId id="335" r:id="rId41"/>
    <p:sldId id="271" r:id="rId4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90" y="-15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4709AA83-E7A0-422B-B69C-6714283BE57B}" type="datetimeFigureOut">
              <a:rPr lang="nl-NL" smtClean="0"/>
              <a:pPr/>
              <a:t>9-5-2016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3867775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709AA83-E7A0-422B-B69C-6714283BE57B}" type="datetimeFigureOut">
              <a:rPr lang="nl-NL" smtClean="0"/>
              <a:pPr/>
              <a:t>9-5-2016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670715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709AA83-E7A0-422B-B69C-6714283BE57B}" type="datetimeFigureOut">
              <a:rPr lang="nl-NL" smtClean="0"/>
              <a:pPr/>
              <a:t>9-5-2016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1968441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709AA83-E7A0-422B-B69C-6714283BE57B}" type="datetimeFigureOut">
              <a:rPr lang="nl-NL" smtClean="0"/>
              <a:pPr/>
              <a:t>9-5-2016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977945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709AA83-E7A0-422B-B69C-6714283BE57B}" type="datetimeFigureOut">
              <a:rPr lang="nl-NL" smtClean="0"/>
              <a:pPr/>
              <a:t>9-5-2016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417764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709AA83-E7A0-422B-B69C-6714283BE57B}" type="datetimeFigureOut">
              <a:rPr lang="nl-NL" smtClean="0"/>
              <a:pPr/>
              <a:t>9-5-2016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4139222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709AA83-E7A0-422B-B69C-6714283BE57B}" type="datetimeFigureOut">
              <a:rPr lang="nl-NL" smtClean="0"/>
              <a:pPr/>
              <a:t>9-5-2016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91335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709AA83-E7A0-422B-B69C-6714283BE57B}" type="datetimeFigureOut">
              <a:rPr lang="nl-NL" smtClean="0"/>
              <a:pPr/>
              <a:t>9-5-2016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4019243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709AA83-E7A0-422B-B69C-6714283BE57B}" type="datetimeFigureOut">
              <a:rPr lang="nl-NL" smtClean="0"/>
              <a:pPr/>
              <a:t>9-5-2016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2995816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709AA83-E7A0-422B-B69C-6714283BE57B}" type="datetimeFigureOut">
              <a:rPr lang="nl-NL" smtClean="0"/>
              <a:pPr/>
              <a:t>9-5-2016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4174179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709AA83-E7A0-422B-B69C-6714283BE57B}" type="datetimeFigureOut">
              <a:rPr lang="nl-NL" smtClean="0"/>
              <a:pPr/>
              <a:t>9-5-2016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3165668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09AA83-E7A0-422B-B69C-6714283BE57B}" type="datetimeFigureOut">
              <a:rPr lang="nl-NL" smtClean="0"/>
              <a:pPr/>
              <a:t>9-5-2016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D9A234-E262-45D2-A5F6-FE8E0864C973}" type="slidenum">
              <a:rPr lang="nl-NL" smtClean="0"/>
              <a:pPr/>
              <a:t>‹nr.›</a:t>
            </a:fld>
            <a:endParaRPr lang="nl-NL"/>
          </a:p>
        </p:txBody>
      </p:sp>
    </p:spTree>
    <p:extLst>
      <p:ext uri="{BB962C8B-B14F-4D97-AF65-F5344CB8AC3E}">
        <p14:creationId xmlns:p14="http://schemas.microsoft.com/office/powerpoint/2010/main" xmlns="" val="4069166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nl.wikipedia.org/wiki/Bestand:Locator_European_Union.sv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nl.wikipedia.org/wiki/Prijs_(betaling)" TargetMode="Externa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www.belastingdienst.nl/bibliotheek/handboeken/html/boeken/HL/handboek_loonheffingen_2015-tarieven_bedragen_en_percentages_per_1_januari_2015.html" TargetMode="Externa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latin typeface="Arial" panose="020B0604020202020204" pitchFamily="34" charset="0"/>
                <a:cs typeface="Arial" panose="020B0604020202020204" pitchFamily="34" charset="0"/>
              </a:rPr>
              <a:t>14 &amp; 17 </a:t>
            </a:r>
            <a:r>
              <a:rPr lang="nl-NL" dirty="0" smtClean="0">
                <a:latin typeface="Arial" panose="020B0604020202020204" pitchFamily="34" charset="0"/>
                <a:cs typeface="Arial" panose="020B0604020202020204" pitchFamily="34" charset="0"/>
              </a:rPr>
              <a:t>Vervoer deel 2</a:t>
            </a:r>
            <a:endParaRPr lang="nl-NL" dirty="0">
              <a:latin typeface="Arial" panose="020B0604020202020204" pitchFamily="34" charset="0"/>
              <a:cs typeface="Arial" panose="020B0604020202020204" pitchFamily="34" charset="0"/>
            </a:endParaRPr>
          </a:p>
        </p:txBody>
      </p:sp>
      <p:sp>
        <p:nvSpPr>
          <p:cNvPr id="3" name="Ondertitel 2"/>
          <p:cNvSpPr>
            <a:spLocks noGrp="1"/>
          </p:cNvSpPr>
          <p:nvPr>
            <p:ph type="subTitle" idx="1"/>
          </p:nvPr>
        </p:nvSpPr>
        <p:spPr/>
        <p:txBody>
          <a:bodyPr>
            <a:normAutofit lnSpcReduction="10000"/>
          </a:bodyPr>
          <a:lstStyle/>
          <a:p>
            <a:r>
              <a:rPr lang="nl-NL" dirty="0" smtClean="0">
                <a:latin typeface="Arial" panose="020B0604020202020204" pitchFamily="34" charset="0"/>
                <a:cs typeface="Arial" panose="020B0604020202020204" pitchFamily="34" charset="0"/>
              </a:rPr>
              <a:t>De kandidaat kan de verschillende actuele relevante fiscale regelingen voor de salarisverwerking benoemen, zoals loonbelastingverklaring, tariefgroepindeling, belastingtabel,heffingskorting, </a:t>
            </a:r>
            <a:r>
              <a:rPr lang="nl-NL" dirty="0" err="1" smtClean="0">
                <a:latin typeface="Arial" panose="020B0604020202020204" pitchFamily="34" charset="0"/>
                <a:cs typeface="Arial" panose="020B0604020202020204" pitchFamily="34" charset="0"/>
              </a:rPr>
              <a:t>werkkostenregeling</a:t>
            </a:r>
            <a:r>
              <a:rPr lang="nl-NL" dirty="0" smtClean="0">
                <a:latin typeface="Arial" panose="020B0604020202020204" pitchFamily="34" charset="0"/>
                <a:cs typeface="Arial" panose="020B0604020202020204" pitchFamily="34" charset="0"/>
              </a:rPr>
              <a:t> , bijtelling , werkgeversbijdrage.</a:t>
            </a:r>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958980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09600" y="260649"/>
            <a:ext cx="10972800" cy="5865515"/>
          </a:xfrm>
        </p:spPr>
        <p:txBody>
          <a:bodyPr>
            <a:normAutofit fontScale="70000" lnSpcReduction="20000"/>
          </a:bodyPr>
          <a:lstStyle/>
          <a:p>
            <a:pPr>
              <a:buNone/>
            </a:pPr>
            <a:r>
              <a:rPr lang="nl-NL" b="1" dirty="0" smtClean="0"/>
              <a:t> Verschillende typen vergunningen </a:t>
            </a:r>
          </a:p>
          <a:p>
            <a:endParaRPr lang="nl-NL" b="1" dirty="0" smtClean="0"/>
          </a:p>
          <a:p>
            <a:r>
              <a:rPr lang="nl-NL" sz="3600" dirty="0" smtClean="0"/>
              <a:t>Type 1: verblijfsvergunning voor bepaalde tijd regulier.</a:t>
            </a:r>
          </a:p>
          <a:p>
            <a:r>
              <a:rPr lang="nl-NL" sz="3600" dirty="0" smtClean="0"/>
              <a:t>Type 2: verblijfsvergunning voor onbepaalde tijd regulier.</a:t>
            </a:r>
          </a:p>
          <a:p>
            <a:pPr>
              <a:buNone/>
            </a:pPr>
            <a:endParaRPr lang="nl-NL" sz="3600" dirty="0" smtClean="0"/>
          </a:p>
          <a:p>
            <a:r>
              <a:rPr lang="nl-NL" sz="3600" dirty="0" smtClean="0"/>
              <a:t>Type 3: verblijfsvergunning voor bepaalde tijd asiel.</a:t>
            </a:r>
          </a:p>
          <a:p>
            <a:r>
              <a:rPr lang="nl-NL" sz="3600" dirty="0" smtClean="0"/>
              <a:t>Type 4: verblijfsvergunning voor onbepaalde tijd asiel.</a:t>
            </a:r>
          </a:p>
          <a:p>
            <a:pPr>
              <a:buNone/>
            </a:pPr>
            <a:endParaRPr lang="nl-NL" sz="3600" dirty="0" smtClean="0"/>
          </a:p>
          <a:p>
            <a:r>
              <a:rPr lang="nl-NL" sz="3600" dirty="0" smtClean="0"/>
              <a:t>Type EU/EER: verblijfskaart voor gemeenschapsonderdanen.</a:t>
            </a:r>
          </a:p>
          <a:p>
            <a:pPr>
              <a:buNone/>
            </a:pPr>
            <a:r>
              <a:rPr lang="nl-NL" sz="3600" dirty="0"/>
              <a:t> </a:t>
            </a:r>
            <a:r>
              <a:rPr lang="nl-NL" sz="3600" dirty="0" smtClean="0"/>
              <a:t>    - EU = </a:t>
            </a:r>
            <a:r>
              <a:rPr lang="nl-NL" sz="3600" dirty="0" smtClean="0">
                <a:hlinkClick r:id="rId2"/>
              </a:rPr>
              <a:t>Europese Unie</a:t>
            </a:r>
            <a:r>
              <a:rPr lang="nl-NL" sz="3600" dirty="0" smtClean="0"/>
              <a:t>  28 landen</a:t>
            </a:r>
          </a:p>
          <a:p>
            <a:pPr>
              <a:buNone/>
            </a:pPr>
            <a:r>
              <a:rPr lang="nl-NL" sz="3600" dirty="0"/>
              <a:t> </a:t>
            </a:r>
            <a:r>
              <a:rPr lang="nl-NL" sz="3600" dirty="0" smtClean="0"/>
              <a:t>    - EER = Europese Economische Ruimte </a:t>
            </a:r>
          </a:p>
          <a:p>
            <a:pPr>
              <a:buNone/>
            </a:pPr>
            <a:r>
              <a:rPr lang="nl-NL" sz="3600" dirty="0"/>
              <a:t>	</a:t>
            </a:r>
            <a:r>
              <a:rPr lang="nl-NL" sz="3600" dirty="0" smtClean="0"/>
              <a:t>   Dit zijn alle landen van de Europese Unie, </a:t>
            </a:r>
          </a:p>
          <a:p>
            <a:pPr>
              <a:buNone/>
            </a:pPr>
            <a:r>
              <a:rPr lang="nl-NL" sz="3600" dirty="0"/>
              <a:t> </a:t>
            </a:r>
            <a:r>
              <a:rPr lang="nl-NL" sz="3600" dirty="0" smtClean="0"/>
              <a:t>       Liechtenstein, Noorwegen en  IJsland.</a:t>
            </a:r>
          </a:p>
          <a:p>
            <a:pPr>
              <a:buNone/>
            </a:pPr>
            <a:r>
              <a:rPr lang="nl-NL" dirty="0" smtClean="0"/>
              <a:t/>
            </a:r>
            <a:br>
              <a:rPr lang="nl-NL" dirty="0" smtClean="0"/>
            </a:br>
            <a:endParaRPr lang="nl-NL" dirty="0"/>
          </a:p>
        </p:txBody>
      </p:sp>
      <p:pic>
        <p:nvPicPr>
          <p:cNvPr id="2" name="Afbeelding 1"/>
          <p:cNvPicPr>
            <a:picLocks noChangeAspect="1"/>
          </p:cNvPicPr>
          <p:nvPr/>
        </p:nvPicPr>
        <p:blipFill>
          <a:blip r:embed="rId3" cstate="print"/>
          <a:stretch>
            <a:fillRect/>
          </a:stretch>
        </p:blipFill>
        <p:spPr>
          <a:xfrm>
            <a:off x="8976321" y="5229200"/>
            <a:ext cx="3082431" cy="1547664"/>
          </a:xfrm>
          <a:prstGeom prst="rect">
            <a:avLst/>
          </a:prstGeom>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09600" y="332656"/>
            <a:ext cx="10972800" cy="6336704"/>
          </a:xfrm>
        </p:spPr>
        <p:txBody>
          <a:bodyPr/>
          <a:lstStyle/>
          <a:p>
            <a:r>
              <a:rPr lang="nl-NL" b="1" u="sng" dirty="0" smtClean="0"/>
              <a:t>Kopie</a:t>
            </a:r>
            <a:r>
              <a:rPr lang="nl-NL" dirty="0" smtClean="0"/>
              <a:t>  origineel in de </a:t>
            </a:r>
            <a:r>
              <a:rPr lang="nl-NL" dirty="0" err="1" smtClean="0"/>
              <a:t>loon-adminstratie</a:t>
            </a:r>
            <a:r>
              <a:rPr lang="nl-NL" dirty="0" smtClean="0"/>
              <a:t>.</a:t>
            </a:r>
          </a:p>
          <a:p>
            <a:pPr>
              <a:buNone/>
            </a:pPr>
            <a:r>
              <a:rPr lang="nl-NL" dirty="0" smtClean="0"/>
              <a:t>		</a:t>
            </a:r>
            <a:r>
              <a:rPr lang="nl-NL" sz="2400" dirty="0" smtClean="0"/>
              <a:t>Tijdens werkzaamheden – identificatie </a:t>
            </a:r>
          </a:p>
          <a:p>
            <a:pPr>
              <a:buNone/>
            </a:pPr>
            <a:r>
              <a:rPr lang="nl-NL" sz="2400" dirty="0"/>
              <a:t>	</a:t>
            </a:r>
            <a:r>
              <a:rPr lang="nl-NL" sz="2400" dirty="0" smtClean="0"/>
              <a:t>	(rijbewijs mag)</a:t>
            </a:r>
          </a:p>
          <a:p>
            <a:r>
              <a:rPr lang="nl-NL" dirty="0" smtClean="0"/>
              <a:t>Gegevens voor de loonheffing vastleggen</a:t>
            </a:r>
          </a:p>
          <a:p>
            <a:pPr>
              <a:buNone/>
            </a:pPr>
            <a:r>
              <a:rPr lang="nl-NL" dirty="0"/>
              <a:t>	</a:t>
            </a:r>
            <a:r>
              <a:rPr lang="nl-NL" dirty="0" smtClean="0"/>
              <a:t>	</a:t>
            </a:r>
            <a:r>
              <a:rPr lang="nl-NL" sz="2400" dirty="0" smtClean="0"/>
              <a:t>Naam en voorletters</a:t>
            </a:r>
          </a:p>
          <a:p>
            <a:pPr>
              <a:buNone/>
            </a:pPr>
            <a:r>
              <a:rPr lang="nl-NL" sz="2400" dirty="0"/>
              <a:t>	</a:t>
            </a:r>
            <a:r>
              <a:rPr lang="nl-NL" sz="2400" dirty="0" smtClean="0"/>
              <a:t>	Geboortedatum</a:t>
            </a:r>
          </a:p>
          <a:p>
            <a:pPr>
              <a:buNone/>
            </a:pPr>
            <a:r>
              <a:rPr lang="nl-NL" sz="2400" dirty="0"/>
              <a:t>	</a:t>
            </a:r>
            <a:r>
              <a:rPr lang="nl-NL" sz="2400" dirty="0" smtClean="0"/>
              <a:t>	</a:t>
            </a:r>
            <a:r>
              <a:rPr lang="nl-NL" sz="2400" dirty="0" err="1" smtClean="0"/>
              <a:t>Burgerservicenummer</a:t>
            </a:r>
            <a:r>
              <a:rPr lang="nl-NL" sz="2400" dirty="0" smtClean="0"/>
              <a:t> (BSN)</a:t>
            </a:r>
          </a:p>
          <a:p>
            <a:pPr>
              <a:buNone/>
            </a:pPr>
            <a:r>
              <a:rPr lang="nl-NL" sz="2400" dirty="0"/>
              <a:t>	</a:t>
            </a:r>
            <a:r>
              <a:rPr lang="nl-NL" sz="2400" dirty="0" smtClean="0"/>
              <a:t>	Adres, Postcode en woonplaats</a:t>
            </a:r>
          </a:p>
          <a:p>
            <a:pPr>
              <a:buNone/>
            </a:pPr>
            <a:r>
              <a:rPr lang="nl-NL" sz="2400" dirty="0"/>
              <a:t>	</a:t>
            </a:r>
            <a:r>
              <a:rPr lang="nl-NL" sz="2400" dirty="0" smtClean="0"/>
              <a:t>	Woonland/regio (indien geen Nederland)</a:t>
            </a:r>
          </a:p>
          <a:p>
            <a:pPr>
              <a:buNone/>
            </a:pPr>
            <a:r>
              <a:rPr lang="nl-NL" sz="2400" dirty="0"/>
              <a:t>	</a:t>
            </a:r>
            <a:r>
              <a:rPr lang="nl-NL" sz="2400" dirty="0" smtClean="0"/>
              <a:t>	Eventueel verzoek loonheffingskorting</a:t>
            </a:r>
          </a:p>
          <a:p>
            <a:pPr>
              <a:buNone/>
            </a:pPr>
            <a:r>
              <a:rPr lang="nl-NL" sz="2400" dirty="0"/>
              <a:t>	</a:t>
            </a:r>
            <a:r>
              <a:rPr lang="nl-NL" sz="2400" dirty="0" smtClean="0"/>
              <a:t>	Eventueel verzoek tijdelijke heffingskorting</a:t>
            </a:r>
          </a:p>
          <a:p>
            <a:pPr>
              <a:buNone/>
            </a:pPr>
            <a:endParaRPr lang="nl-NL" sz="2400" dirty="0"/>
          </a:p>
          <a:p>
            <a:pPr>
              <a:buNone/>
            </a:pPr>
            <a:r>
              <a:rPr lang="nl-NL" sz="2400" dirty="0" smtClean="0"/>
              <a:t>		Schriftelijk/digitaal  met dag en handtekening</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belasting heffing</a:t>
            </a:r>
            <a:endParaRPr lang="nl-NL" dirty="0"/>
          </a:p>
        </p:txBody>
      </p:sp>
      <p:sp>
        <p:nvSpPr>
          <p:cNvPr id="3" name="Tijdelijke aanduiding voor inhoud 2"/>
          <p:cNvSpPr>
            <a:spLocks noGrp="1"/>
          </p:cNvSpPr>
          <p:nvPr>
            <p:ph idx="1"/>
          </p:nvPr>
        </p:nvSpPr>
        <p:spPr>
          <a:xfrm>
            <a:off x="609600" y="1600200"/>
            <a:ext cx="10972800" cy="5069160"/>
          </a:xfrm>
        </p:spPr>
        <p:txBody>
          <a:bodyPr/>
          <a:lstStyle/>
          <a:p>
            <a:r>
              <a:rPr lang="nl-NL" u="sng" dirty="0" smtClean="0"/>
              <a:t>1 aanslagbelastingen (</a:t>
            </a:r>
            <a:r>
              <a:rPr lang="nl-NL" u="sng" dirty="0" err="1" smtClean="0"/>
              <a:t>Ib</a:t>
            </a:r>
            <a:r>
              <a:rPr lang="nl-NL" u="sng" dirty="0" smtClean="0"/>
              <a:t> , </a:t>
            </a:r>
            <a:r>
              <a:rPr lang="nl-NL" u="sng" dirty="0" err="1" smtClean="0"/>
              <a:t>Vb</a:t>
            </a:r>
            <a:r>
              <a:rPr lang="nl-NL" u="sng" dirty="0" smtClean="0"/>
              <a:t>)</a:t>
            </a:r>
          </a:p>
          <a:p>
            <a:pPr>
              <a:buNone/>
            </a:pPr>
            <a:r>
              <a:rPr lang="nl-NL" dirty="0"/>
              <a:t>	</a:t>
            </a:r>
            <a:r>
              <a:rPr lang="nl-NL" sz="2800" dirty="0" smtClean="0"/>
              <a:t>- belastingplichtige dient aangifte in</a:t>
            </a:r>
          </a:p>
          <a:p>
            <a:pPr>
              <a:buNone/>
            </a:pPr>
            <a:r>
              <a:rPr lang="nl-NL" sz="2800" dirty="0"/>
              <a:t>	</a:t>
            </a:r>
            <a:r>
              <a:rPr lang="nl-NL" sz="2800" dirty="0" smtClean="0"/>
              <a:t>- belasting berekent de verschuldigde belasting</a:t>
            </a:r>
          </a:p>
          <a:p>
            <a:pPr>
              <a:buNone/>
            </a:pPr>
            <a:r>
              <a:rPr lang="nl-NL" sz="2800" dirty="0"/>
              <a:t>	</a:t>
            </a:r>
            <a:r>
              <a:rPr lang="nl-NL" sz="2800" dirty="0" smtClean="0"/>
              <a:t>- belastingplichtige betaalt de belasting</a:t>
            </a:r>
          </a:p>
          <a:p>
            <a:r>
              <a:rPr lang="nl-NL" u="sng" dirty="0" smtClean="0"/>
              <a:t>2 aangiftebelastingen (Loonheffingen, </a:t>
            </a:r>
            <a:r>
              <a:rPr lang="nl-NL" u="sng" dirty="0" err="1" smtClean="0"/>
              <a:t>Ob</a:t>
            </a:r>
            <a:r>
              <a:rPr lang="nl-NL" u="sng" dirty="0" smtClean="0"/>
              <a:t>)</a:t>
            </a:r>
          </a:p>
          <a:p>
            <a:pPr>
              <a:buNone/>
            </a:pPr>
            <a:r>
              <a:rPr lang="nl-NL" dirty="0"/>
              <a:t>	</a:t>
            </a:r>
            <a:r>
              <a:rPr lang="nl-NL" sz="2800" dirty="0" smtClean="0"/>
              <a:t>- belasting – of inhoudingsplichtige berekent zelf de verschuldigde belasting</a:t>
            </a:r>
          </a:p>
          <a:p>
            <a:pPr>
              <a:buNone/>
            </a:pPr>
            <a:r>
              <a:rPr lang="nl-NL" sz="2800" dirty="0"/>
              <a:t>	</a:t>
            </a:r>
            <a:r>
              <a:rPr lang="nl-NL" sz="2800" dirty="0" smtClean="0"/>
              <a:t>- belastingplichtige betaalt/draagt meteen af</a:t>
            </a:r>
          </a:p>
          <a:p>
            <a:pPr>
              <a:buNone/>
            </a:pPr>
            <a:r>
              <a:rPr lang="nl-NL" sz="2800" dirty="0"/>
              <a:t>	</a:t>
            </a:r>
            <a:r>
              <a:rPr lang="nl-NL" sz="2800" dirty="0" smtClean="0"/>
              <a:t>- geen aanslag maar eventueel een naheffing</a:t>
            </a:r>
          </a:p>
          <a:p>
            <a:pPr>
              <a:buNone/>
            </a:pPr>
            <a:endParaRPr lang="nl-NL" sz="2800" dirty="0"/>
          </a:p>
        </p:txBody>
      </p:sp>
      <p:pic>
        <p:nvPicPr>
          <p:cNvPr id="4" name="Afbeelding 3"/>
          <p:cNvPicPr>
            <a:picLocks noChangeAspect="1"/>
          </p:cNvPicPr>
          <p:nvPr/>
        </p:nvPicPr>
        <p:blipFill>
          <a:blip r:embed="rId2" cstate="print"/>
          <a:stretch>
            <a:fillRect/>
          </a:stretch>
        </p:blipFill>
        <p:spPr>
          <a:xfrm>
            <a:off x="9264353" y="1402019"/>
            <a:ext cx="1866900" cy="1409700"/>
          </a:xfrm>
          <a:prstGeom prst="rect">
            <a:avLst/>
          </a:prstGeom>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713781" y="340972"/>
            <a:ext cx="10751980" cy="1325563"/>
          </a:xfrm>
        </p:spPr>
        <p:txBody>
          <a:bodyPr/>
          <a:lstStyle/>
          <a:p>
            <a:r>
              <a:rPr lang="nl-NL" u="sng" dirty="0" smtClean="0"/>
              <a:t>Bruto- en netto loon</a:t>
            </a:r>
            <a:endParaRPr lang="nl-NL" u="sng" dirty="0"/>
          </a:p>
        </p:txBody>
      </p:sp>
      <p:sp>
        <p:nvSpPr>
          <p:cNvPr id="3" name="Tijdelijke aanduiding voor inhoud 2"/>
          <p:cNvSpPr>
            <a:spLocks noGrp="1"/>
          </p:cNvSpPr>
          <p:nvPr>
            <p:ph idx="1"/>
          </p:nvPr>
        </p:nvSpPr>
        <p:spPr>
          <a:xfrm>
            <a:off x="713781" y="1506482"/>
            <a:ext cx="10515600" cy="5351517"/>
          </a:xfrm>
        </p:spPr>
        <p:txBody>
          <a:bodyPr/>
          <a:lstStyle/>
          <a:p>
            <a:pPr marL="0" indent="0">
              <a:buNone/>
            </a:pPr>
            <a:r>
              <a:rPr lang="nl-NL" dirty="0" smtClean="0"/>
              <a:t>Bruto Loon						******</a:t>
            </a:r>
          </a:p>
          <a:p>
            <a:pPr marL="0" indent="0">
              <a:buNone/>
            </a:pPr>
            <a:endParaRPr lang="nl-NL" dirty="0" smtClean="0"/>
          </a:p>
          <a:p>
            <a:pPr marL="0" indent="0">
              <a:buNone/>
            </a:pPr>
            <a:r>
              <a:rPr lang="nl-NL" dirty="0" smtClean="0"/>
              <a:t>Loonbelasting			******</a:t>
            </a:r>
          </a:p>
          <a:p>
            <a:pPr marL="0" indent="0">
              <a:buNone/>
            </a:pPr>
            <a:r>
              <a:rPr lang="nl-NL" dirty="0" smtClean="0"/>
              <a:t>Premie Volksverzekering		******</a:t>
            </a:r>
          </a:p>
          <a:p>
            <a:pPr marL="0" indent="0">
              <a:buNone/>
            </a:pPr>
            <a:r>
              <a:rPr lang="nl-NL" dirty="0" smtClean="0"/>
              <a:t>Pensioenpremies			******</a:t>
            </a:r>
          </a:p>
          <a:p>
            <a:pPr marL="0" indent="0">
              <a:buNone/>
            </a:pPr>
            <a:r>
              <a:rPr lang="nl-NL" dirty="0" smtClean="0"/>
              <a:t>Inhoudingen				******</a:t>
            </a:r>
          </a:p>
          <a:p>
            <a:pPr marL="0" indent="0">
              <a:buNone/>
            </a:pPr>
            <a:r>
              <a:rPr lang="nl-NL" dirty="0"/>
              <a:t>	</a:t>
            </a:r>
            <a:r>
              <a:rPr lang="nl-NL" dirty="0" smtClean="0"/>
              <a:t>						</a:t>
            </a:r>
            <a:r>
              <a:rPr lang="nl-NL" u="sng" dirty="0" smtClean="0"/>
              <a:t>******  -</a:t>
            </a:r>
          </a:p>
          <a:p>
            <a:pPr marL="0" indent="0">
              <a:buNone/>
            </a:pPr>
            <a:r>
              <a:rPr lang="nl-NL" dirty="0" smtClean="0"/>
              <a:t>Netto Loon						******</a:t>
            </a:r>
          </a:p>
          <a:p>
            <a:pPr marL="0" indent="0">
              <a:buNone/>
            </a:pPr>
            <a:endParaRPr lang="nl-NL" dirty="0"/>
          </a:p>
          <a:p>
            <a:pPr marL="0" indent="0">
              <a:buNone/>
            </a:pPr>
            <a:r>
              <a:rPr lang="nl-NL" dirty="0" smtClean="0"/>
              <a:t>Nettoloon afspraak ? Dan de loonheffingen voor de werkgever.</a:t>
            </a:r>
            <a:endParaRPr lang="nl-NL" dirty="0"/>
          </a:p>
        </p:txBody>
      </p:sp>
      <p:sp>
        <p:nvSpPr>
          <p:cNvPr id="5" name="Vierkante haak rechts 4"/>
          <p:cNvSpPr/>
          <p:nvPr/>
        </p:nvSpPr>
        <p:spPr>
          <a:xfrm>
            <a:off x="8621486" y="1992086"/>
            <a:ext cx="489857" cy="354330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6" name="Tekstvak 5"/>
          <p:cNvSpPr txBox="1"/>
          <p:nvPr/>
        </p:nvSpPr>
        <p:spPr>
          <a:xfrm>
            <a:off x="9568542" y="3097377"/>
            <a:ext cx="1660839" cy="584775"/>
          </a:xfrm>
          <a:prstGeom prst="rect">
            <a:avLst/>
          </a:prstGeom>
          <a:noFill/>
        </p:spPr>
        <p:txBody>
          <a:bodyPr wrap="none" rtlCol="0">
            <a:spAutoFit/>
          </a:bodyPr>
          <a:lstStyle/>
          <a:p>
            <a:r>
              <a:rPr lang="nl-NL" sz="3200" dirty="0" smtClean="0"/>
              <a:t>Bruteren</a:t>
            </a:r>
            <a:endParaRPr lang="nl-NL" sz="3200" dirty="0"/>
          </a:p>
        </p:txBody>
      </p:sp>
      <p:sp>
        <p:nvSpPr>
          <p:cNvPr id="7" name="Gelijkbenige driehoek 6"/>
          <p:cNvSpPr/>
          <p:nvPr/>
        </p:nvSpPr>
        <p:spPr>
          <a:xfrm rot="16200000" flipH="1">
            <a:off x="8467998" y="1765120"/>
            <a:ext cx="342900" cy="45393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xmlns="" val="18958922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77358"/>
            <a:ext cx="10515600" cy="1325563"/>
          </a:xfrm>
        </p:spPr>
        <p:txBody>
          <a:bodyPr/>
          <a:lstStyle/>
          <a:p>
            <a:r>
              <a:rPr lang="nl-NL" u="sng" dirty="0" smtClean="0"/>
              <a:t>Loon in geld en natura</a:t>
            </a:r>
            <a:endParaRPr lang="nl-NL" u="sng" dirty="0"/>
          </a:p>
        </p:txBody>
      </p:sp>
      <p:sp>
        <p:nvSpPr>
          <p:cNvPr id="3" name="Tijdelijke aanduiding voor inhoud 2"/>
          <p:cNvSpPr>
            <a:spLocks noGrp="1"/>
          </p:cNvSpPr>
          <p:nvPr>
            <p:ph idx="1"/>
          </p:nvPr>
        </p:nvSpPr>
        <p:spPr>
          <a:xfrm>
            <a:off x="838200" y="1355270"/>
            <a:ext cx="11124156" cy="5502729"/>
          </a:xfrm>
        </p:spPr>
        <p:txBody>
          <a:bodyPr>
            <a:normAutofit fontScale="92500"/>
          </a:bodyPr>
          <a:lstStyle/>
          <a:p>
            <a:pPr marL="0" indent="0">
              <a:buNone/>
            </a:pPr>
            <a:r>
              <a:rPr lang="nl-NL" sz="3200" dirty="0" smtClean="0"/>
              <a:t>Loon in geld 	Salaris, bonus, eindejaarsuitkering.</a:t>
            </a:r>
          </a:p>
          <a:p>
            <a:pPr marL="0" indent="0">
              <a:buNone/>
            </a:pPr>
            <a:endParaRPr lang="nl-NL" sz="3200" dirty="0"/>
          </a:p>
          <a:p>
            <a:pPr marL="0" indent="0">
              <a:buNone/>
            </a:pPr>
            <a:r>
              <a:rPr lang="nl-NL" sz="3200" dirty="0" smtClean="0"/>
              <a:t>Loon in natura	Niet in geld (goederen dus)</a:t>
            </a:r>
          </a:p>
          <a:p>
            <a:pPr marL="0" indent="0">
              <a:buNone/>
            </a:pPr>
            <a:r>
              <a:rPr lang="nl-NL" sz="3200" dirty="0"/>
              <a:t>	</a:t>
            </a:r>
            <a:r>
              <a:rPr lang="nl-NL" sz="3200" dirty="0" smtClean="0"/>
              <a:t>		Omrekenen naar geld (waarde economisch verkeer)</a:t>
            </a:r>
          </a:p>
          <a:p>
            <a:pPr marL="0" indent="0">
              <a:buNone/>
            </a:pPr>
            <a:r>
              <a:rPr lang="nl-NL" sz="3200" dirty="0"/>
              <a:t>	</a:t>
            </a:r>
            <a:r>
              <a:rPr lang="nl-NL" sz="3200" dirty="0" smtClean="0"/>
              <a:t>		Inclusief BTW</a:t>
            </a:r>
            <a:endParaRPr lang="nl-NL" sz="3200" dirty="0"/>
          </a:p>
          <a:p>
            <a:pPr marL="0" indent="0">
              <a:buNone/>
            </a:pPr>
            <a:r>
              <a:rPr lang="nl-NL" sz="3200" dirty="0" smtClean="0"/>
              <a:t>			Normbedragen (bv € 3,25 voor een maaltijd)</a:t>
            </a:r>
          </a:p>
          <a:p>
            <a:pPr marL="0" indent="0">
              <a:buNone/>
            </a:pPr>
            <a:endParaRPr lang="nl-NL" sz="3200" dirty="0"/>
          </a:p>
          <a:p>
            <a:pPr marL="0" indent="0">
              <a:buNone/>
            </a:pPr>
            <a:r>
              <a:rPr lang="nl-NL" sz="3200" dirty="0" smtClean="0"/>
              <a:t>Aanspraken		Recht(en),  bijvoorbeeld op pensioen.</a:t>
            </a:r>
          </a:p>
          <a:p>
            <a:pPr marL="0" indent="0">
              <a:buNone/>
            </a:pPr>
            <a:r>
              <a:rPr lang="nl-NL" sz="3200" dirty="0"/>
              <a:t>	</a:t>
            </a:r>
            <a:r>
              <a:rPr lang="nl-NL" sz="3200" dirty="0" smtClean="0"/>
              <a:t>		Opgebouwd over pensioengevend loon.</a:t>
            </a:r>
          </a:p>
          <a:p>
            <a:pPr marL="0" indent="0">
              <a:buNone/>
            </a:pPr>
            <a:r>
              <a:rPr lang="nl-NL" sz="3200" dirty="0"/>
              <a:t>	</a:t>
            </a:r>
            <a:r>
              <a:rPr lang="nl-NL" sz="3200" dirty="0" smtClean="0"/>
              <a:t>		Latere uitkering (deels) belast.</a:t>
            </a:r>
            <a:endParaRPr lang="nl-NL" sz="3200" dirty="0"/>
          </a:p>
        </p:txBody>
      </p:sp>
      <p:pic>
        <p:nvPicPr>
          <p:cNvPr id="5" name="Afbeelding 4"/>
          <p:cNvPicPr>
            <a:picLocks noChangeAspect="1"/>
          </p:cNvPicPr>
          <p:nvPr/>
        </p:nvPicPr>
        <p:blipFill>
          <a:blip r:embed="rId2" cstate="print"/>
          <a:stretch>
            <a:fillRect/>
          </a:stretch>
        </p:blipFill>
        <p:spPr>
          <a:xfrm>
            <a:off x="9744075" y="559932"/>
            <a:ext cx="2447925" cy="1590675"/>
          </a:xfrm>
          <a:prstGeom prst="rect">
            <a:avLst/>
          </a:prstGeom>
        </p:spPr>
      </p:pic>
    </p:spTree>
    <p:extLst>
      <p:ext uri="{BB962C8B-B14F-4D97-AF65-F5344CB8AC3E}">
        <p14:creationId xmlns:p14="http://schemas.microsoft.com/office/powerpoint/2010/main" xmlns="" val="12064117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Loonheffingen ? Wat allemaal?</a:t>
            </a:r>
            <a:endParaRPr lang="nl-NL" dirty="0"/>
          </a:p>
        </p:txBody>
      </p:sp>
      <p:sp>
        <p:nvSpPr>
          <p:cNvPr id="3" name="Tijdelijke aanduiding voor inhoud 2"/>
          <p:cNvSpPr>
            <a:spLocks noGrp="1"/>
          </p:cNvSpPr>
          <p:nvPr>
            <p:ph idx="1"/>
          </p:nvPr>
        </p:nvSpPr>
        <p:spPr/>
        <p:txBody>
          <a:bodyPr/>
          <a:lstStyle/>
          <a:p>
            <a:r>
              <a:rPr lang="nl-NL" dirty="0" smtClean="0"/>
              <a:t>Loonbelasting/premie volksverzekeringen (noemen we loonheffing)</a:t>
            </a:r>
          </a:p>
          <a:p>
            <a:r>
              <a:rPr lang="nl-NL" dirty="0" smtClean="0"/>
              <a:t>Premies werknemersverzekeringen</a:t>
            </a:r>
          </a:p>
          <a:p>
            <a:r>
              <a:rPr lang="nl-NL" dirty="0" smtClean="0"/>
              <a:t>Inkomensafhankelijke bijdrage Zorgverzekeringswet (WN/WG)Premies</a:t>
            </a:r>
          </a:p>
          <a:p>
            <a:endParaRPr lang="nl-NL" dirty="0" smtClean="0"/>
          </a:p>
          <a:p>
            <a:r>
              <a:rPr lang="nl-NL" dirty="0" smtClean="0">
                <a:solidFill>
                  <a:schemeClr val="bg1"/>
                </a:solidFill>
              </a:rPr>
              <a:t>WFSV = Wet Financiering Sociale Verzekeringen – coördinatie LB/IB</a:t>
            </a:r>
          </a:p>
          <a:p>
            <a:endParaRPr lang="nl-NL" dirty="0"/>
          </a:p>
        </p:txBody>
      </p:sp>
      <p:pic>
        <p:nvPicPr>
          <p:cNvPr id="4" name="Afbeelding 3"/>
          <p:cNvPicPr>
            <a:picLocks noChangeAspect="1"/>
          </p:cNvPicPr>
          <p:nvPr/>
        </p:nvPicPr>
        <p:blipFill>
          <a:blip r:embed="rId2" cstate="print"/>
          <a:stretch>
            <a:fillRect/>
          </a:stretch>
        </p:blipFill>
        <p:spPr>
          <a:xfrm>
            <a:off x="4573587" y="4508500"/>
            <a:ext cx="2409825" cy="2209800"/>
          </a:xfrm>
          <a:prstGeom prst="rect">
            <a:avLst/>
          </a:prstGeom>
        </p:spPr>
      </p:pic>
    </p:spTree>
    <p:extLst>
      <p:ext uri="{BB962C8B-B14F-4D97-AF65-F5344CB8AC3E}">
        <p14:creationId xmlns:p14="http://schemas.microsoft.com/office/powerpoint/2010/main" xmlns="" val="38252184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13148" y="547970"/>
            <a:ext cx="10515600" cy="6003142"/>
          </a:xfrm>
        </p:spPr>
        <p:txBody>
          <a:bodyPr>
            <a:normAutofit/>
          </a:bodyPr>
          <a:lstStyle/>
          <a:p>
            <a:pPr>
              <a:buNone/>
            </a:pPr>
            <a:r>
              <a:rPr lang="nl-NL" dirty="0" smtClean="0"/>
              <a:t>Loonheffing =</a:t>
            </a:r>
          </a:p>
          <a:p>
            <a:pPr>
              <a:buNone/>
            </a:pPr>
            <a:r>
              <a:rPr lang="nl-NL" dirty="0" smtClean="0"/>
              <a:t>		   	Voorheffing op de inkomstenbelasting</a:t>
            </a:r>
          </a:p>
          <a:p>
            <a:pPr>
              <a:buNone/>
            </a:pPr>
            <a:r>
              <a:rPr lang="nl-NL" dirty="0" smtClean="0"/>
              <a:t>		   	Geheven loonheffing in mindering op inkomstenbelasting</a:t>
            </a:r>
          </a:p>
          <a:p>
            <a:pPr>
              <a:buNone/>
            </a:pPr>
            <a:r>
              <a:rPr lang="nl-NL" dirty="0" smtClean="0"/>
              <a:t>		   	Geen IB dan  Loonheffing eindheffing</a:t>
            </a:r>
          </a:p>
          <a:p>
            <a:pPr>
              <a:buNone/>
            </a:pPr>
            <a:endParaRPr lang="nl-NL" dirty="0" smtClean="0"/>
          </a:p>
          <a:p>
            <a:pPr>
              <a:buNone/>
            </a:pPr>
            <a:r>
              <a:rPr lang="nl-NL" dirty="0" smtClean="0"/>
              <a:t>3 pijlers	werknemer</a:t>
            </a:r>
          </a:p>
          <a:p>
            <a:pPr>
              <a:buNone/>
            </a:pPr>
            <a:r>
              <a:rPr lang="nl-NL" dirty="0" smtClean="0"/>
              <a:t>			inhoudingsplichtige                    Alleen dan loonheffing </a:t>
            </a:r>
          </a:p>
          <a:p>
            <a:pPr>
              <a:buNone/>
            </a:pPr>
            <a:r>
              <a:rPr lang="nl-NL" dirty="0" smtClean="0"/>
              <a:t>			Loon</a:t>
            </a:r>
          </a:p>
          <a:p>
            <a:pPr>
              <a:buNone/>
            </a:pPr>
            <a:r>
              <a:rPr lang="nl-NL" dirty="0" smtClean="0"/>
              <a:t>			</a:t>
            </a:r>
          </a:p>
          <a:p>
            <a:pPr>
              <a:buNone/>
            </a:pPr>
            <a:endParaRPr lang="nl-NL" dirty="0"/>
          </a:p>
        </p:txBody>
      </p:sp>
      <p:sp>
        <p:nvSpPr>
          <p:cNvPr id="4" name="Toelichting met PIJL-RECHTS 3"/>
          <p:cNvSpPr/>
          <p:nvPr/>
        </p:nvSpPr>
        <p:spPr>
          <a:xfrm>
            <a:off x="5736921" y="3144033"/>
            <a:ext cx="1240076" cy="1465545"/>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 name="Afbeelding 1"/>
          <p:cNvPicPr>
            <a:picLocks noChangeAspect="1"/>
          </p:cNvPicPr>
          <p:nvPr/>
        </p:nvPicPr>
        <p:blipFill>
          <a:blip r:embed="rId2" cstate="print"/>
          <a:stretch>
            <a:fillRect/>
          </a:stretch>
        </p:blipFill>
        <p:spPr>
          <a:xfrm>
            <a:off x="8426798" y="4315426"/>
            <a:ext cx="2901950" cy="2235686"/>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Loonbelastingtabellen</a:t>
            </a:r>
            <a:endParaRPr lang="nl-NL" dirty="0"/>
          </a:p>
        </p:txBody>
      </p:sp>
      <p:sp>
        <p:nvSpPr>
          <p:cNvPr id="3" name="Tijdelijke aanduiding voor inhoud 2"/>
          <p:cNvSpPr>
            <a:spLocks noGrp="1"/>
          </p:cNvSpPr>
          <p:nvPr>
            <p:ph idx="1"/>
          </p:nvPr>
        </p:nvSpPr>
        <p:spPr>
          <a:xfrm>
            <a:off x="609600" y="1340768"/>
            <a:ext cx="10972800" cy="5517232"/>
          </a:xfrm>
        </p:spPr>
        <p:txBody>
          <a:bodyPr>
            <a:normAutofit/>
          </a:bodyPr>
          <a:lstStyle/>
          <a:p>
            <a:r>
              <a:rPr lang="nl-NL" u="sng" dirty="0" smtClean="0"/>
              <a:t>Witte tabel  </a:t>
            </a:r>
          </a:p>
          <a:p>
            <a:pPr>
              <a:buNone/>
            </a:pPr>
            <a:r>
              <a:rPr lang="nl-NL" dirty="0"/>
              <a:t>	</a:t>
            </a:r>
            <a:r>
              <a:rPr lang="nl-NL" sz="2800" dirty="0" smtClean="0"/>
              <a:t>tegenwoordige dienstbetrekking </a:t>
            </a:r>
          </a:p>
          <a:p>
            <a:pPr>
              <a:buNone/>
            </a:pPr>
            <a:r>
              <a:rPr lang="nl-NL" sz="2800" dirty="0"/>
              <a:t>	</a:t>
            </a:r>
            <a:r>
              <a:rPr lang="nl-NL" sz="2800" dirty="0" smtClean="0"/>
              <a:t>(of daarmee gelijkgesteld loon)</a:t>
            </a:r>
          </a:p>
          <a:p>
            <a:pPr>
              <a:buNone/>
            </a:pPr>
            <a:endParaRPr lang="nl-NL" sz="2800" dirty="0" smtClean="0"/>
          </a:p>
          <a:p>
            <a:r>
              <a:rPr lang="nl-NL" u="sng" dirty="0" smtClean="0"/>
              <a:t>Groene tabel  </a:t>
            </a:r>
          </a:p>
          <a:p>
            <a:pPr>
              <a:buNone/>
            </a:pPr>
            <a:r>
              <a:rPr lang="nl-NL" dirty="0" smtClean="0"/>
              <a:t>	</a:t>
            </a:r>
            <a:r>
              <a:rPr lang="nl-NL" sz="2800" dirty="0" smtClean="0"/>
              <a:t>vroegere dienstbetrekking </a:t>
            </a:r>
          </a:p>
          <a:p>
            <a:pPr>
              <a:buNone/>
            </a:pPr>
            <a:r>
              <a:rPr lang="nl-NL" sz="2800" dirty="0"/>
              <a:t>	</a:t>
            </a:r>
            <a:r>
              <a:rPr lang="nl-NL" sz="2800" dirty="0" smtClean="0"/>
              <a:t>( of daarmee gelijkgestelde uitkeringen)</a:t>
            </a:r>
          </a:p>
          <a:p>
            <a:pPr>
              <a:buNone/>
            </a:pPr>
            <a:endParaRPr lang="nl-NL" sz="2800" dirty="0" smtClean="0"/>
          </a:p>
          <a:p>
            <a:pPr>
              <a:buNone/>
            </a:pPr>
            <a:r>
              <a:rPr lang="nl-NL" sz="2800" dirty="0" smtClean="0"/>
              <a:t>	Elke tabel heeft een tabel voor bijzondere beloningen voor loon dat eenmalig of eens per jaar verstrekt wordt (vakantiebijslag, overwerk, ontslagvergoeding)</a:t>
            </a:r>
          </a:p>
          <a:p>
            <a:endParaRPr lang="nl-NL" dirty="0"/>
          </a:p>
        </p:txBody>
      </p:sp>
      <p:pic>
        <p:nvPicPr>
          <p:cNvPr id="4" name="Afbeelding 3"/>
          <p:cNvPicPr>
            <a:picLocks noChangeAspect="1"/>
          </p:cNvPicPr>
          <p:nvPr/>
        </p:nvPicPr>
        <p:blipFill>
          <a:blip r:embed="rId2" cstate="print"/>
          <a:stretch>
            <a:fillRect/>
          </a:stretch>
        </p:blipFill>
        <p:spPr>
          <a:xfrm>
            <a:off x="8462731" y="1700808"/>
            <a:ext cx="3585931" cy="2189769"/>
          </a:xfrm>
          <a:prstGeom prst="rect">
            <a:avLst/>
          </a:prstGeom>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13148" y="660704"/>
            <a:ext cx="10515600" cy="5602310"/>
          </a:xfrm>
        </p:spPr>
        <p:txBody>
          <a:bodyPr>
            <a:normAutofit fontScale="92500" lnSpcReduction="10000"/>
          </a:bodyPr>
          <a:lstStyle/>
          <a:p>
            <a:r>
              <a:rPr lang="nl-NL" dirty="0" smtClean="0"/>
              <a:t>Loonbelasting is een voorheffing op de inkomstenbelasting.</a:t>
            </a:r>
          </a:p>
          <a:p>
            <a:endParaRPr lang="nl-NL" dirty="0" smtClean="0"/>
          </a:p>
          <a:p>
            <a:r>
              <a:rPr lang="nl-NL" dirty="0" smtClean="0"/>
              <a:t>Middeling bij grote verschillen (3 aaneengesloten jaren- drempel 545)</a:t>
            </a:r>
          </a:p>
          <a:p>
            <a:endParaRPr lang="nl-NL" dirty="0" smtClean="0"/>
          </a:p>
          <a:p>
            <a:r>
              <a:rPr lang="nl-NL" dirty="0" smtClean="0"/>
              <a:t>Inkomstenbelasting:</a:t>
            </a:r>
          </a:p>
          <a:p>
            <a:pPr>
              <a:buNone/>
            </a:pPr>
            <a:r>
              <a:rPr lang="nl-NL" dirty="0" smtClean="0"/>
              <a:t>		box 1	Werk en woning – progressief tarief</a:t>
            </a:r>
          </a:p>
          <a:p>
            <a:pPr>
              <a:buNone/>
            </a:pPr>
            <a:r>
              <a:rPr lang="nl-NL" dirty="0" smtClean="0"/>
              <a:t>		box 2	Aanmerkelijk belang – vast tarief</a:t>
            </a:r>
          </a:p>
          <a:p>
            <a:pPr>
              <a:buNone/>
            </a:pPr>
            <a:r>
              <a:rPr lang="nl-NL" dirty="0" smtClean="0"/>
              <a:t>		box 3	Sparen en beleggen – vast tarief</a:t>
            </a:r>
          </a:p>
          <a:p>
            <a:pPr>
              <a:buNone/>
            </a:pPr>
            <a:endParaRPr lang="nl-NL" dirty="0" smtClean="0"/>
          </a:p>
          <a:p>
            <a:pPr>
              <a:buNone/>
            </a:pPr>
            <a:r>
              <a:rPr lang="nl-NL" dirty="0" smtClean="0"/>
              <a:t>	Aanslaggrens inkomstenbelasting 45 euro</a:t>
            </a:r>
          </a:p>
          <a:p>
            <a:pPr>
              <a:buNone/>
            </a:pPr>
            <a:r>
              <a:rPr lang="nl-NL" dirty="0" smtClean="0"/>
              <a:t>	De grens voor een teruggaaf op verzoek, voor te veel ingehouden loonbelasting en premie volksverzekering is € 14.</a:t>
            </a:r>
          </a:p>
          <a:p>
            <a:pPr>
              <a:buNone/>
            </a:pPr>
            <a:endParaRPr lang="nl-NL"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Verschillende loontijdvakken</a:t>
            </a:r>
            <a:endParaRPr lang="nl-NL" dirty="0"/>
          </a:p>
        </p:txBody>
      </p:sp>
      <p:sp>
        <p:nvSpPr>
          <p:cNvPr id="3" name="Tijdelijke aanduiding voor inhoud 2"/>
          <p:cNvSpPr>
            <a:spLocks noGrp="1"/>
          </p:cNvSpPr>
          <p:nvPr>
            <p:ph idx="1"/>
          </p:nvPr>
        </p:nvSpPr>
        <p:spPr>
          <a:xfrm>
            <a:off x="609600" y="1196752"/>
            <a:ext cx="10972800" cy="5661248"/>
          </a:xfrm>
        </p:spPr>
        <p:txBody>
          <a:bodyPr/>
          <a:lstStyle/>
          <a:p>
            <a:pPr>
              <a:buNone/>
            </a:pPr>
            <a:r>
              <a:rPr lang="nl-NL" sz="2800" dirty="0" smtClean="0"/>
              <a:t>Loontijdvak = tijdvak waarover de </a:t>
            </a:r>
            <a:r>
              <a:rPr lang="nl-NL" sz="2800" dirty="0" err="1" smtClean="0"/>
              <a:t>wn</a:t>
            </a:r>
            <a:r>
              <a:rPr lang="nl-NL" sz="2800" dirty="0" smtClean="0"/>
              <a:t> het loon geniet</a:t>
            </a:r>
            <a:r>
              <a:rPr lang="nl-NL" dirty="0" smtClean="0"/>
              <a:t>.</a:t>
            </a:r>
          </a:p>
          <a:p>
            <a:pPr>
              <a:buNone/>
            </a:pPr>
            <a:endParaRPr lang="nl-NL" sz="2800" dirty="0"/>
          </a:p>
          <a:p>
            <a:pPr>
              <a:buNone/>
            </a:pPr>
            <a:r>
              <a:rPr lang="nl-NL" sz="2800" dirty="0" smtClean="0"/>
              <a:t>Tabel moet daarbij aansluiten</a:t>
            </a:r>
          </a:p>
          <a:p>
            <a:pPr>
              <a:buNone/>
            </a:pPr>
            <a:endParaRPr lang="nl-NL" dirty="0"/>
          </a:p>
          <a:p>
            <a:pPr>
              <a:buFont typeface="Arial" charset="0"/>
              <a:buChar char="•"/>
            </a:pPr>
            <a:r>
              <a:rPr lang="nl-NL" dirty="0" smtClean="0"/>
              <a:t>Dagtabel</a:t>
            </a:r>
          </a:p>
          <a:p>
            <a:pPr>
              <a:buFont typeface="Arial" charset="0"/>
              <a:buChar char="•"/>
            </a:pPr>
            <a:r>
              <a:rPr lang="nl-NL" dirty="0" smtClean="0"/>
              <a:t>Weektabel</a:t>
            </a:r>
          </a:p>
          <a:p>
            <a:pPr>
              <a:buFont typeface="Arial" charset="0"/>
              <a:buChar char="•"/>
            </a:pPr>
            <a:r>
              <a:rPr lang="nl-NL" dirty="0" smtClean="0"/>
              <a:t>4 weken (13 stuks)</a:t>
            </a:r>
          </a:p>
          <a:p>
            <a:pPr>
              <a:buFont typeface="Arial" charset="0"/>
              <a:buChar char="•"/>
            </a:pPr>
            <a:r>
              <a:rPr lang="nl-NL" dirty="0" smtClean="0"/>
              <a:t>Kalendermaand (12 stuks)</a:t>
            </a:r>
          </a:p>
          <a:p>
            <a:pPr>
              <a:buFont typeface="Arial" charset="0"/>
              <a:buChar char="•"/>
            </a:pPr>
            <a:r>
              <a:rPr lang="nl-NL" dirty="0" smtClean="0"/>
              <a:t>Kwartaaltabel (4 stuks)</a:t>
            </a:r>
          </a:p>
          <a:p>
            <a:pPr>
              <a:buFont typeface="Arial" charset="0"/>
              <a:buChar char="•"/>
            </a:pPr>
            <a:endParaRPr lang="nl-NL" dirty="0" smtClean="0"/>
          </a:p>
          <a:p>
            <a:pPr>
              <a:buFont typeface="Arial" charset="0"/>
              <a:buChar char="•"/>
            </a:pPr>
            <a:endParaRPr lang="nl-NL" dirty="0"/>
          </a:p>
          <a:p>
            <a:pPr>
              <a:buNone/>
            </a:pPr>
            <a:endParaRPr lang="nl-NL" dirty="0"/>
          </a:p>
        </p:txBody>
      </p:sp>
      <p:pic>
        <p:nvPicPr>
          <p:cNvPr id="4" name="Afbeelding 3"/>
          <p:cNvPicPr>
            <a:picLocks noChangeAspect="1"/>
          </p:cNvPicPr>
          <p:nvPr/>
        </p:nvPicPr>
        <p:blipFill>
          <a:blip r:embed="rId2" cstate="print"/>
          <a:stretch>
            <a:fillRect/>
          </a:stretch>
        </p:blipFill>
        <p:spPr>
          <a:xfrm>
            <a:off x="7416800" y="2492897"/>
            <a:ext cx="4165600" cy="2162175"/>
          </a:xfrm>
          <a:prstGeom prst="rect">
            <a:avLst/>
          </a:prstGeom>
        </p:spPr>
      </p:pic>
      <p:pic>
        <p:nvPicPr>
          <p:cNvPr id="5" name="Afbeelding 4"/>
          <p:cNvPicPr>
            <a:picLocks noChangeAspect="1"/>
          </p:cNvPicPr>
          <p:nvPr/>
        </p:nvPicPr>
        <p:blipFill>
          <a:blip r:embed="rId3" cstate="print"/>
          <a:stretch>
            <a:fillRect/>
          </a:stretch>
        </p:blipFill>
        <p:spPr>
          <a:xfrm>
            <a:off x="7002558" y="4852362"/>
            <a:ext cx="4559829" cy="2005639"/>
          </a:xfrm>
          <a:prstGeom prst="rect">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514350" y="327025"/>
            <a:ext cx="11163300" cy="1325563"/>
          </a:xfrm>
        </p:spPr>
        <p:txBody>
          <a:bodyPr/>
          <a:lstStyle/>
          <a:p>
            <a:r>
              <a:rPr lang="nl-NL" dirty="0" smtClean="0"/>
              <a:t>Inhoudingsplicht (wet op de loonbelasting 1964)</a:t>
            </a:r>
            <a:endParaRPr lang="nl-NL" dirty="0"/>
          </a:p>
        </p:txBody>
      </p:sp>
      <p:sp>
        <p:nvSpPr>
          <p:cNvPr id="3" name="Tijdelijke aanduiding voor inhoud 2"/>
          <p:cNvSpPr>
            <a:spLocks noGrp="1"/>
          </p:cNvSpPr>
          <p:nvPr>
            <p:ph idx="1"/>
          </p:nvPr>
        </p:nvSpPr>
        <p:spPr>
          <a:xfrm>
            <a:off x="838200" y="1447800"/>
            <a:ext cx="10515600" cy="5295900"/>
          </a:xfrm>
        </p:spPr>
        <p:txBody>
          <a:bodyPr>
            <a:normAutofit/>
          </a:bodyPr>
          <a:lstStyle/>
          <a:p>
            <a:pPr marL="0" indent="0">
              <a:buNone/>
            </a:pPr>
            <a:r>
              <a:rPr lang="nl-NL" dirty="0" smtClean="0"/>
              <a:t>‘ al hetgeen  uit een (vroegere) dienstbetrekking wordt genoten, daaronder mede begrepen hetgeen wordt vergoed of verstrekt in het kader van de dienstbetrekking’</a:t>
            </a:r>
          </a:p>
          <a:p>
            <a:pPr marL="0" indent="0">
              <a:buNone/>
            </a:pPr>
            <a:endParaRPr lang="nl-NL" dirty="0" smtClean="0"/>
          </a:p>
          <a:p>
            <a:pPr marL="0" indent="0">
              <a:buNone/>
            </a:pPr>
            <a:r>
              <a:rPr lang="nl-NL" dirty="0" smtClean="0"/>
              <a:t>			</a:t>
            </a:r>
            <a:r>
              <a:rPr lang="nl-NL" strike="sngStrike" dirty="0" smtClean="0"/>
              <a:t>vrijgesteld loon</a:t>
            </a:r>
            <a:endParaRPr lang="nl-NL" strike="sngStrike" dirty="0"/>
          </a:p>
          <a:p>
            <a:pPr marL="0" indent="0">
              <a:buNone/>
            </a:pPr>
            <a:r>
              <a:rPr lang="nl-NL" dirty="0" smtClean="0"/>
              <a:t>Loonheffing</a:t>
            </a:r>
          </a:p>
          <a:p>
            <a:pPr marL="0" indent="0">
              <a:buNone/>
            </a:pPr>
            <a:r>
              <a:rPr lang="nl-NL" dirty="0"/>
              <a:t>	</a:t>
            </a:r>
            <a:r>
              <a:rPr lang="nl-NL" dirty="0" smtClean="0"/>
              <a:t>		belastbaar loon</a:t>
            </a:r>
          </a:p>
          <a:p>
            <a:pPr marL="0" indent="0">
              <a:buNone/>
            </a:pPr>
            <a:endParaRPr lang="nl-NL" dirty="0"/>
          </a:p>
          <a:p>
            <a:pPr marL="0" indent="0">
              <a:buNone/>
            </a:pPr>
            <a:endParaRPr lang="nl-NL" dirty="0" smtClean="0"/>
          </a:p>
          <a:p>
            <a:pPr marL="0" indent="0">
              <a:buNone/>
            </a:pPr>
            <a:r>
              <a:rPr lang="nl-NL" dirty="0" smtClean="0"/>
              <a:t>Fiscaal loon = (C)AO loon + vrijwillige beloningen van WG en derden.</a:t>
            </a:r>
            <a:endParaRPr lang="nl-NL" dirty="0"/>
          </a:p>
        </p:txBody>
      </p:sp>
      <p:cxnSp>
        <p:nvCxnSpPr>
          <p:cNvPr id="5" name="Rechte verbindingslijn met pijl 4"/>
          <p:cNvCxnSpPr/>
          <p:nvPr/>
        </p:nvCxnSpPr>
        <p:spPr>
          <a:xfrm flipV="1">
            <a:off x="2781300" y="3596481"/>
            <a:ext cx="787400" cy="431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Rechte verbindingslijn met pijl 5"/>
          <p:cNvCxnSpPr/>
          <p:nvPr/>
        </p:nvCxnSpPr>
        <p:spPr>
          <a:xfrm>
            <a:off x="2730500" y="4051300"/>
            <a:ext cx="889000" cy="431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Afbeelding 8"/>
          <p:cNvPicPr>
            <a:picLocks noChangeAspect="1"/>
          </p:cNvPicPr>
          <p:nvPr/>
        </p:nvPicPr>
        <p:blipFill>
          <a:blip r:embed="rId2" cstate="print"/>
          <a:stretch>
            <a:fillRect/>
          </a:stretch>
        </p:blipFill>
        <p:spPr>
          <a:xfrm>
            <a:off x="6096000" y="2546350"/>
            <a:ext cx="1752600" cy="3009900"/>
          </a:xfrm>
          <a:prstGeom prst="rect">
            <a:avLst/>
          </a:prstGeom>
        </p:spPr>
      </p:pic>
      <p:pic>
        <p:nvPicPr>
          <p:cNvPr id="10" name="Afbeelding 9"/>
          <p:cNvPicPr>
            <a:picLocks noChangeAspect="1"/>
          </p:cNvPicPr>
          <p:nvPr/>
        </p:nvPicPr>
        <p:blipFill>
          <a:blip r:embed="rId3" cstate="print"/>
          <a:stretch>
            <a:fillRect/>
          </a:stretch>
        </p:blipFill>
        <p:spPr>
          <a:xfrm>
            <a:off x="8500029" y="2595562"/>
            <a:ext cx="3144393" cy="2911475"/>
          </a:xfrm>
          <a:prstGeom prst="rect">
            <a:avLst/>
          </a:prstGeom>
        </p:spPr>
      </p:pic>
    </p:spTree>
    <p:extLst>
      <p:ext uri="{BB962C8B-B14F-4D97-AF65-F5344CB8AC3E}">
        <p14:creationId xmlns:p14="http://schemas.microsoft.com/office/powerpoint/2010/main" xmlns="" val="2467678980"/>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Studenten en scholieren</a:t>
            </a:r>
            <a:endParaRPr lang="nl-NL" dirty="0"/>
          </a:p>
        </p:txBody>
      </p:sp>
      <p:sp>
        <p:nvSpPr>
          <p:cNvPr id="3" name="Tijdelijke aanduiding voor inhoud 2"/>
          <p:cNvSpPr>
            <a:spLocks noGrp="1"/>
          </p:cNvSpPr>
          <p:nvPr>
            <p:ph idx="1"/>
          </p:nvPr>
        </p:nvSpPr>
        <p:spPr/>
        <p:txBody>
          <a:bodyPr/>
          <a:lstStyle/>
          <a:p>
            <a:r>
              <a:rPr lang="nl-NL" dirty="0" smtClean="0"/>
              <a:t>Studenten en scholierenregeling</a:t>
            </a:r>
          </a:p>
          <a:p>
            <a:r>
              <a:rPr lang="nl-NL" dirty="0" smtClean="0"/>
              <a:t>Naast de gewone gegevens een verzoek tot toepassing van de regeling indienen</a:t>
            </a:r>
          </a:p>
          <a:p>
            <a:r>
              <a:rPr lang="nl-NL" dirty="0" smtClean="0"/>
              <a:t>Dan loontijdvak – kwartaal ook al wordt er per dag, week,maand of 4 </a:t>
            </a:r>
            <a:r>
              <a:rPr lang="nl-NL" dirty="0" err="1" smtClean="0"/>
              <a:t>wkn</a:t>
            </a:r>
            <a:r>
              <a:rPr lang="nl-NL" dirty="0" smtClean="0"/>
              <a:t> uitbetaald</a:t>
            </a:r>
          </a:p>
          <a:p>
            <a:r>
              <a:rPr lang="nl-NL" dirty="0" smtClean="0"/>
              <a:t>Gevolg betaling minder loonheffing (</a:t>
            </a:r>
            <a:r>
              <a:rPr lang="nl-NL" dirty="0" err="1" smtClean="0"/>
              <a:t>lb</a:t>
            </a:r>
            <a:r>
              <a:rPr lang="nl-NL" dirty="0" smtClean="0"/>
              <a:t>/ </a:t>
            </a:r>
            <a:r>
              <a:rPr lang="nl-NL" dirty="0" err="1" smtClean="0"/>
              <a:t>pvv</a:t>
            </a:r>
            <a:r>
              <a:rPr lang="nl-NL" dirty="0" smtClean="0"/>
              <a:t>)</a:t>
            </a:r>
          </a:p>
          <a:p>
            <a:r>
              <a:rPr lang="nl-NL" dirty="0" smtClean="0"/>
              <a:t>Gevolg minder terugvragen </a:t>
            </a:r>
          </a:p>
          <a:p>
            <a:endParaRPr lang="nl-NL" dirty="0"/>
          </a:p>
        </p:txBody>
      </p:sp>
      <p:pic>
        <p:nvPicPr>
          <p:cNvPr id="4" name="Afbeelding 3"/>
          <p:cNvPicPr>
            <a:picLocks noChangeAspect="1"/>
          </p:cNvPicPr>
          <p:nvPr/>
        </p:nvPicPr>
        <p:blipFill>
          <a:blip r:embed="rId2" cstate="print"/>
          <a:stretch>
            <a:fillRect/>
          </a:stretch>
        </p:blipFill>
        <p:spPr>
          <a:xfrm flipH="1">
            <a:off x="8861360" y="4805055"/>
            <a:ext cx="2721040" cy="2047875"/>
          </a:xfrm>
          <a:prstGeom prst="rect">
            <a:avLst/>
          </a:prstGeom>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Schijventarief</a:t>
            </a:r>
            <a:endParaRPr lang="nl-NL" dirty="0"/>
          </a:p>
        </p:txBody>
      </p:sp>
      <p:graphicFrame>
        <p:nvGraphicFramePr>
          <p:cNvPr id="5" name="Tabel 4"/>
          <p:cNvGraphicFramePr>
            <a:graphicFrameLocks noGrp="1"/>
          </p:cNvGraphicFramePr>
          <p:nvPr/>
        </p:nvGraphicFramePr>
        <p:xfrm>
          <a:off x="501039" y="1453018"/>
          <a:ext cx="10872594" cy="4747364"/>
        </p:xfrm>
        <a:graphic>
          <a:graphicData uri="http://schemas.openxmlformats.org/drawingml/2006/table">
            <a:tbl>
              <a:tblPr/>
              <a:tblGrid>
                <a:gridCol w="1315235"/>
                <a:gridCol w="1252603"/>
                <a:gridCol w="1741118"/>
                <a:gridCol w="3382027"/>
                <a:gridCol w="1177446"/>
                <a:gridCol w="2004165"/>
              </a:tblGrid>
              <a:tr h="2784696">
                <a:tc>
                  <a:txBody>
                    <a:bodyPr/>
                    <a:lstStyle/>
                    <a:p>
                      <a:r>
                        <a:rPr lang="nl-NL" b="1" dirty="0" smtClean="0"/>
                        <a:t>Belastbaar </a:t>
                      </a:r>
                      <a:r>
                        <a:rPr lang="nl-NL" b="1" dirty="0"/>
                        <a:t>inkomen</a:t>
                      </a:r>
                      <a:br>
                        <a:rPr lang="nl-NL" b="1" dirty="0"/>
                      </a:br>
                      <a:r>
                        <a:rPr lang="nl-NL" b="1" dirty="0"/>
                        <a:t>meer </a:t>
                      </a:r>
                      <a:r>
                        <a:rPr lang="nl-NL" b="1" dirty="0" smtClean="0"/>
                        <a:t>dan</a:t>
                      </a:r>
                    </a:p>
                    <a:p>
                      <a:endParaRPr lang="nl-NL" b="1" dirty="0" smtClean="0"/>
                    </a:p>
                    <a:p>
                      <a:endParaRPr lang="nl-NL" b="1" dirty="0" smtClean="0"/>
                    </a:p>
                    <a:p>
                      <a:endParaRPr lang="nl-NL" b="1" dirty="0" smtClean="0"/>
                    </a:p>
                    <a:p>
                      <a:endParaRPr lang="nl-NL" dirty="0"/>
                    </a:p>
                  </a:txBody>
                  <a:tcPr marL="9525" marR="9525" marT="9525" marB="9525" anchor="ctr">
                    <a:lnL>
                      <a:noFill/>
                    </a:lnL>
                    <a:lnR>
                      <a:noFill/>
                    </a:lnR>
                    <a:lnT>
                      <a:noFill/>
                    </a:lnT>
                    <a:lnB>
                      <a:noFill/>
                    </a:lnB>
                  </a:tcPr>
                </a:tc>
                <a:tc>
                  <a:txBody>
                    <a:bodyPr/>
                    <a:lstStyle/>
                    <a:p>
                      <a:r>
                        <a:rPr lang="nl-NL" b="1" dirty="0"/>
                        <a:t>Maar niet</a:t>
                      </a:r>
                      <a:br>
                        <a:rPr lang="nl-NL" b="1" dirty="0"/>
                      </a:br>
                      <a:r>
                        <a:rPr lang="nl-NL" b="1" dirty="0"/>
                        <a:t>meer </a:t>
                      </a:r>
                      <a:r>
                        <a:rPr lang="nl-NL" b="1" dirty="0" smtClean="0"/>
                        <a:t>dan</a:t>
                      </a:r>
                    </a:p>
                    <a:p>
                      <a:endParaRPr lang="nl-NL" b="1" dirty="0" smtClean="0"/>
                    </a:p>
                    <a:p>
                      <a:endParaRPr lang="nl-NL" b="1" dirty="0" smtClean="0"/>
                    </a:p>
                    <a:p>
                      <a:endParaRPr lang="nl-NL" b="1" dirty="0" smtClean="0"/>
                    </a:p>
                    <a:p>
                      <a:endParaRPr lang="nl-NL" b="1" dirty="0" smtClean="0"/>
                    </a:p>
                    <a:p>
                      <a:endParaRPr lang="nl-NL" dirty="0"/>
                    </a:p>
                  </a:txBody>
                  <a:tcPr marL="9525" marR="9525" marT="9525" marB="9525" anchor="ctr">
                    <a:lnL>
                      <a:noFill/>
                    </a:lnL>
                    <a:lnR>
                      <a:noFill/>
                    </a:lnR>
                    <a:lnT>
                      <a:noFill/>
                    </a:lnT>
                    <a:lnB>
                      <a:noFill/>
                    </a:lnB>
                  </a:tcPr>
                </a:tc>
                <a:tc>
                  <a:txBody>
                    <a:bodyPr/>
                    <a:lstStyle/>
                    <a:p>
                      <a:r>
                        <a:rPr lang="nl-NL" b="1" dirty="0" smtClean="0"/>
                        <a:t>Belastingtarief</a:t>
                      </a:r>
                    </a:p>
                    <a:p>
                      <a:endParaRPr lang="nl-NL" b="1" dirty="0" smtClean="0"/>
                    </a:p>
                    <a:p>
                      <a:endParaRPr lang="nl-NL" b="1" dirty="0" smtClean="0"/>
                    </a:p>
                    <a:p>
                      <a:r>
                        <a:rPr lang="nl-NL" b="1" dirty="0" smtClean="0"/>
                        <a:t>=</a:t>
                      </a:r>
                    </a:p>
                    <a:p>
                      <a:endParaRPr lang="nl-NL" b="1" dirty="0" smtClean="0"/>
                    </a:p>
                    <a:p>
                      <a:endParaRPr lang="nl-NL" b="1" dirty="0" smtClean="0"/>
                    </a:p>
                    <a:p>
                      <a:r>
                        <a:rPr lang="nl-NL" b="1" dirty="0" smtClean="0"/>
                        <a:t>Loonbelasting</a:t>
                      </a:r>
                      <a:endParaRPr lang="nl-NL" dirty="0"/>
                    </a:p>
                  </a:txBody>
                  <a:tcPr marL="9525" marR="9525" marT="9525" marB="9525" anchor="ctr">
                    <a:lnL>
                      <a:noFill/>
                    </a:lnL>
                    <a:lnR>
                      <a:noFill/>
                    </a:lnR>
                    <a:lnT>
                      <a:noFill/>
                    </a:lnT>
                    <a:lnB>
                      <a:noFill/>
                    </a:lnB>
                  </a:tcPr>
                </a:tc>
                <a:tc>
                  <a:txBody>
                    <a:bodyPr/>
                    <a:lstStyle/>
                    <a:p>
                      <a:endParaRPr lang="nl-NL" b="1" dirty="0" smtClean="0"/>
                    </a:p>
                    <a:p>
                      <a:r>
                        <a:rPr lang="nl-NL" b="1" dirty="0" smtClean="0"/>
                        <a:t>Tarief </a:t>
                      </a:r>
                      <a:r>
                        <a:rPr lang="nl-NL" b="1" dirty="0"/>
                        <a:t>premie</a:t>
                      </a:r>
                      <a:br>
                        <a:rPr lang="nl-NL" b="1" dirty="0"/>
                      </a:br>
                      <a:r>
                        <a:rPr lang="nl-NL" b="1" dirty="0" smtClean="0"/>
                        <a:t>volksverzekeringen</a:t>
                      </a:r>
                    </a:p>
                    <a:p>
                      <a:endParaRPr lang="nl-NL" b="1" dirty="0" smtClean="0"/>
                    </a:p>
                    <a:p>
                      <a:r>
                        <a:rPr lang="nl-NL" b="0" dirty="0" smtClean="0"/>
                        <a:t>ANW – nabestaanden       0,60 %</a:t>
                      </a:r>
                    </a:p>
                    <a:p>
                      <a:r>
                        <a:rPr lang="nl-NL" dirty="0" smtClean="0"/>
                        <a:t>AOW – ouderdom            17,90 %</a:t>
                      </a:r>
                    </a:p>
                    <a:p>
                      <a:r>
                        <a:rPr lang="nl-NL" dirty="0" smtClean="0"/>
                        <a:t>WLZ   - langdurige zorg      9,65 %</a:t>
                      </a:r>
                    </a:p>
                    <a:p>
                      <a:r>
                        <a:rPr lang="nl-NL" dirty="0" smtClean="0"/>
                        <a:t>AWBZ-</a:t>
                      </a:r>
                      <a:r>
                        <a:rPr lang="nl-NL" baseline="0" dirty="0" smtClean="0"/>
                        <a:t> </a:t>
                      </a:r>
                      <a:r>
                        <a:rPr lang="nl-NL" baseline="0" dirty="0" err="1" smtClean="0"/>
                        <a:t>byz</a:t>
                      </a:r>
                      <a:r>
                        <a:rPr lang="nl-NL" baseline="0" dirty="0" smtClean="0"/>
                        <a:t> </a:t>
                      </a:r>
                      <a:r>
                        <a:rPr lang="nl-NL" baseline="0" dirty="0" err="1" smtClean="0"/>
                        <a:t>ziektekstn</a:t>
                      </a:r>
                      <a:endParaRPr lang="nl-NL" dirty="0" smtClean="0"/>
                    </a:p>
                    <a:p>
                      <a:r>
                        <a:rPr lang="nl-NL" dirty="0" smtClean="0"/>
                        <a:t>AKW  - kinderbijslag</a:t>
                      </a:r>
                      <a:endParaRPr lang="nl-NL" dirty="0"/>
                    </a:p>
                  </a:txBody>
                  <a:tcPr marL="9525" marR="9525" marT="9525" marB="9525" anchor="ctr">
                    <a:lnL>
                      <a:noFill/>
                    </a:lnL>
                    <a:lnR>
                      <a:noFill/>
                    </a:lnR>
                    <a:lnT>
                      <a:noFill/>
                    </a:lnT>
                    <a:lnB>
                      <a:noFill/>
                    </a:lnB>
                  </a:tcPr>
                </a:tc>
                <a:tc>
                  <a:txBody>
                    <a:bodyPr/>
                    <a:lstStyle/>
                    <a:p>
                      <a:r>
                        <a:rPr lang="nl-NL" b="1" dirty="0"/>
                        <a:t>Totaal</a:t>
                      </a:r>
                      <a:br>
                        <a:rPr lang="nl-NL" b="1" dirty="0"/>
                      </a:br>
                      <a:r>
                        <a:rPr lang="nl-NL" b="1" dirty="0" smtClean="0"/>
                        <a:t>tarief</a:t>
                      </a:r>
                    </a:p>
                    <a:p>
                      <a:endParaRPr lang="nl-NL" b="1" dirty="0" smtClean="0"/>
                    </a:p>
                    <a:p>
                      <a:endParaRPr lang="nl-NL" b="1" dirty="0" smtClean="0"/>
                    </a:p>
                    <a:p>
                      <a:endParaRPr lang="nl-NL" b="1" dirty="0" smtClean="0"/>
                    </a:p>
                    <a:p>
                      <a:endParaRPr lang="nl-NL" b="1" dirty="0" smtClean="0"/>
                    </a:p>
                    <a:p>
                      <a:endParaRPr lang="nl-NL" dirty="0"/>
                    </a:p>
                  </a:txBody>
                  <a:tcPr marL="9525" marR="9525" marT="9525" marB="9525" anchor="ctr">
                    <a:lnL>
                      <a:noFill/>
                    </a:lnL>
                    <a:lnR>
                      <a:noFill/>
                    </a:lnR>
                    <a:lnT>
                      <a:noFill/>
                    </a:lnT>
                    <a:lnB>
                      <a:noFill/>
                    </a:lnB>
                  </a:tcPr>
                </a:tc>
                <a:tc>
                  <a:txBody>
                    <a:bodyPr/>
                    <a:lstStyle/>
                    <a:p>
                      <a:r>
                        <a:rPr lang="nl-NL" b="1" dirty="0"/>
                        <a:t>Heffing over totaal van de </a:t>
                      </a:r>
                      <a:r>
                        <a:rPr lang="nl-NL" b="1" dirty="0" smtClean="0"/>
                        <a:t>schijven</a:t>
                      </a:r>
                    </a:p>
                    <a:p>
                      <a:endParaRPr lang="nl-NL" b="1" dirty="0" smtClean="0"/>
                    </a:p>
                    <a:p>
                      <a:endParaRPr lang="nl-NL" b="1" dirty="0" smtClean="0"/>
                    </a:p>
                    <a:p>
                      <a:endParaRPr lang="nl-NL" b="1" dirty="0" smtClean="0"/>
                    </a:p>
                    <a:p>
                      <a:endParaRPr lang="nl-NL" b="1" dirty="0" smtClean="0"/>
                    </a:p>
                    <a:p>
                      <a:endParaRPr lang="nl-NL" b="1" dirty="0" smtClean="0"/>
                    </a:p>
                    <a:p>
                      <a:endParaRPr lang="nl-NL" dirty="0"/>
                    </a:p>
                  </a:txBody>
                  <a:tcPr marL="9525" marR="9525" marT="9525" marB="9525" anchor="ctr">
                    <a:lnL>
                      <a:noFill/>
                    </a:lnL>
                    <a:lnR>
                      <a:noFill/>
                    </a:lnR>
                    <a:lnT>
                      <a:noFill/>
                    </a:lnT>
                    <a:lnB>
                      <a:noFill/>
                    </a:lnB>
                  </a:tcPr>
                </a:tc>
              </a:tr>
              <a:tr h="490667">
                <a:tc>
                  <a:txBody>
                    <a:bodyPr/>
                    <a:lstStyle/>
                    <a:p>
                      <a:pPr algn="r"/>
                      <a:r>
                        <a:rPr lang="nl-NL"/>
                        <a:t>-</a:t>
                      </a:r>
                    </a:p>
                  </a:txBody>
                  <a:tcPr marL="9525" marR="9525" marT="9525" marB="9525" anchor="ctr">
                    <a:lnL>
                      <a:noFill/>
                    </a:lnL>
                    <a:lnR>
                      <a:noFill/>
                    </a:lnR>
                    <a:lnT>
                      <a:noFill/>
                    </a:lnT>
                    <a:lnB>
                      <a:noFill/>
                    </a:lnB>
                  </a:tcPr>
                </a:tc>
                <a:tc>
                  <a:txBody>
                    <a:bodyPr/>
                    <a:lstStyle/>
                    <a:p>
                      <a:pPr algn="r"/>
                      <a:r>
                        <a:rPr lang="nl-NL"/>
                        <a:t>19.822</a:t>
                      </a:r>
                    </a:p>
                  </a:txBody>
                  <a:tcPr marL="9525" marR="9525" marT="9525" marB="9525" anchor="ctr">
                    <a:lnL>
                      <a:noFill/>
                    </a:lnL>
                    <a:lnR>
                      <a:noFill/>
                    </a:lnR>
                    <a:lnT>
                      <a:noFill/>
                    </a:lnT>
                    <a:lnB>
                      <a:noFill/>
                    </a:lnB>
                  </a:tcPr>
                </a:tc>
                <a:tc>
                  <a:txBody>
                    <a:bodyPr/>
                    <a:lstStyle/>
                    <a:p>
                      <a:pPr algn="r"/>
                      <a:r>
                        <a:rPr lang="nl-NL" dirty="0"/>
                        <a:t>8,35 %</a:t>
                      </a:r>
                    </a:p>
                  </a:txBody>
                  <a:tcPr marL="9525" marR="9525" marT="9525" marB="9525" anchor="ctr">
                    <a:lnL>
                      <a:noFill/>
                    </a:lnL>
                    <a:lnR>
                      <a:noFill/>
                    </a:lnR>
                    <a:lnT>
                      <a:noFill/>
                    </a:lnT>
                    <a:lnB>
                      <a:noFill/>
                    </a:lnB>
                  </a:tcPr>
                </a:tc>
                <a:tc>
                  <a:txBody>
                    <a:bodyPr/>
                    <a:lstStyle/>
                    <a:p>
                      <a:pPr algn="r"/>
                      <a:r>
                        <a:rPr lang="nl-NL" dirty="0" smtClean="0"/>
                        <a:t>28,15 </a:t>
                      </a:r>
                      <a:r>
                        <a:rPr lang="nl-NL" dirty="0"/>
                        <a:t>%</a:t>
                      </a:r>
                    </a:p>
                  </a:txBody>
                  <a:tcPr marL="9525" marR="9525" marT="9525" marB="9525" anchor="ctr">
                    <a:lnL>
                      <a:noFill/>
                    </a:lnL>
                    <a:lnR>
                      <a:noFill/>
                    </a:lnR>
                    <a:lnT>
                      <a:noFill/>
                    </a:lnT>
                    <a:lnB>
                      <a:noFill/>
                    </a:lnB>
                  </a:tcPr>
                </a:tc>
                <a:tc>
                  <a:txBody>
                    <a:bodyPr/>
                    <a:lstStyle/>
                    <a:p>
                      <a:pPr algn="r"/>
                      <a:r>
                        <a:rPr lang="nl-NL"/>
                        <a:t>36,50%</a:t>
                      </a:r>
                    </a:p>
                  </a:txBody>
                  <a:tcPr marL="9525" marR="9525" marT="9525" marB="9525" anchor="ctr">
                    <a:lnL>
                      <a:noFill/>
                    </a:lnL>
                    <a:lnR>
                      <a:noFill/>
                    </a:lnR>
                    <a:lnT>
                      <a:noFill/>
                    </a:lnT>
                    <a:lnB>
                      <a:noFill/>
                    </a:lnB>
                  </a:tcPr>
                </a:tc>
                <a:tc>
                  <a:txBody>
                    <a:bodyPr/>
                    <a:lstStyle/>
                    <a:p>
                      <a:pPr algn="r"/>
                      <a:r>
                        <a:rPr lang="nl-NL"/>
                        <a:t> 7.234</a:t>
                      </a:r>
                    </a:p>
                  </a:txBody>
                  <a:tcPr marL="9525" marR="9525" marT="9525" marB="9525" anchor="ctr">
                    <a:lnL>
                      <a:noFill/>
                    </a:lnL>
                    <a:lnR>
                      <a:noFill/>
                    </a:lnR>
                    <a:lnT>
                      <a:noFill/>
                    </a:lnT>
                    <a:lnB>
                      <a:noFill/>
                    </a:lnB>
                  </a:tcPr>
                </a:tc>
              </a:tr>
              <a:tr h="490667">
                <a:tc>
                  <a:txBody>
                    <a:bodyPr/>
                    <a:lstStyle/>
                    <a:p>
                      <a:pPr algn="r"/>
                      <a:r>
                        <a:rPr lang="nl-NL" dirty="0"/>
                        <a:t>19.822</a:t>
                      </a:r>
                    </a:p>
                  </a:txBody>
                  <a:tcPr marL="9525" marR="9525" marT="9525" marB="9525" anchor="ctr">
                    <a:lnL>
                      <a:noFill/>
                    </a:lnL>
                    <a:lnR>
                      <a:noFill/>
                    </a:lnR>
                    <a:lnT>
                      <a:noFill/>
                    </a:lnT>
                    <a:lnB>
                      <a:noFill/>
                    </a:lnB>
                  </a:tcPr>
                </a:tc>
                <a:tc>
                  <a:txBody>
                    <a:bodyPr/>
                    <a:lstStyle/>
                    <a:p>
                      <a:pPr algn="r"/>
                      <a:r>
                        <a:rPr lang="nl-NL"/>
                        <a:t> 33.589</a:t>
                      </a:r>
                    </a:p>
                  </a:txBody>
                  <a:tcPr marL="9525" marR="9525" marT="9525" marB="9525" anchor="ctr">
                    <a:lnL>
                      <a:noFill/>
                    </a:lnL>
                    <a:lnR>
                      <a:noFill/>
                    </a:lnR>
                    <a:lnT>
                      <a:noFill/>
                    </a:lnT>
                    <a:lnB>
                      <a:noFill/>
                    </a:lnB>
                  </a:tcPr>
                </a:tc>
                <a:tc>
                  <a:txBody>
                    <a:bodyPr/>
                    <a:lstStyle/>
                    <a:p>
                      <a:pPr algn="r"/>
                      <a:r>
                        <a:rPr lang="nl-NL"/>
                        <a:t>13,85%</a:t>
                      </a:r>
                    </a:p>
                  </a:txBody>
                  <a:tcPr marL="9525" marR="9525" marT="9525" marB="9525" anchor="ctr">
                    <a:lnL>
                      <a:noFill/>
                    </a:lnL>
                    <a:lnR>
                      <a:noFill/>
                    </a:lnR>
                    <a:lnT>
                      <a:noFill/>
                    </a:lnT>
                    <a:lnB>
                      <a:noFill/>
                    </a:lnB>
                  </a:tcPr>
                </a:tc>
                <a:tc>
                  <a:txBody>
                    <a:bodyPr/>
                    <a:lstStyle/>
                    <a:p>
                      <a:pPr algn="r"/>
                      <a:r>
                        <a:rPr lang="nl-NL" dirty="0"/>
                        <a:t>28,15 %</a:t>
                      </a:r>
                    </a:p>
                  </a:txBody>
                  <a:tcPr marL="9525" marR="9525" marT="9525" marB="9525" anchor="ctr">
                    <a:lnL>
                      <a:noFill/>
                    </a:lnL>
                    <a:lnR>
                      <a:noFill/>
                    </a:lnR>
                    <a:lnT>
                      <a:noFill/>
                    </a:lnT>
                    <a:lnB>
                      <a:noFill/>
                    </a:lnB>
                  </a:tcPr>
                </a:tc>
                <a:tc>
                  <a:txBody>
                    <a:bodyPr/>
                    <a:lstStyle/>
                    <a:p>
                      <a:pPr algn="r"/>
                      <a:r>
                        <a:rPr lang="nl-NL"/>
                        <a:t>42%</a:t>
                      </a:r>
                    </a:p>
                  </a:txBody>
                  <a:tcPr marL="9525" marR="9525" marT="9525" marB="9525" anchor="ctr">
                    <a:lnL>
                      <a:noFill/>
                    </a:lnL>
                    <a:lnR>
                      <a:noFill/>
                    </a:lnR>
                    <a:lnT>
                      <a:noFill/>
                    </a:lnT>
                    <a:lnB>
                      <a:noFill/>
                    </a:lnB>
                  </a:tcPr>
                </a:tc>
                <a:tc>
                  <a:txBody>
                    <a:bodyPr/>
                    <a:lstStyle/>
                    <a:p>
                      <a:pPr algn="r"/>
                      <a:r>
                        <a:rPr lang="nl-NL"/>
                        <a:t>13.016</a:t>
                      </a:r>
                    </a:p>
                  </a:txBody>
                  <a:tcPr marL="9525" marR="9525" marT="9525" marB="9525" anchor="ctr">
                    <a:lnL>
                      <a:noFill/>
                    </a:lnL>
                    <a:lnR>
                      <a:noFill/>
                    </a:lnR>
                    <a:lnT>
                      <a:noFill/>
                    </a:lnT>
                    <a:lnB>
                      <a:noFill/>
                    </a:lnB>
                  </a:tcPr>
                </a:tc>
              </a:tr>
              <a:tr h="490667">
                <a:tc>
                  <a:txBody>
                    <a:bodyPr/>
                    <a:lstStyle/>
                    <a:p>
                      <a:pPr algn="r"/>
                      <a:r>
                        <a:rPr lang="nl-NL" dirty="0"/>
                        <a:t>33.589</a:t>
                      </a:r>
                    </a:p>
                  </a:txBody>
                  <a:tcPr marL="9525" marR="9525" marT="9525" marB="9525" anchor="ctr">
                    <a:lnL>
                      <a:noFill/>
                    </a:lnL>
                    <a:lnR>
                      <a:noFill/>
                    </a:lnR>
                    <a:lnT>
                      <a:noFill/>
                    </a:lnT>
                    <a:lnB>
                      <a:noFill/>
                    </a:lnB>
                  </a:tcPr>
                </a:tc>
                <a:tc>
                  <a:txBody>
                    <a:bodyPr/>
                    <a:lstStyle/>
                    <a:p>
                      <a:pPr algn="r"/>
                      <a:r>
                        <a:rPr lang="nl-NL"/>
                        <a:t> 57.585</a:t>
                      </a:r>
                    </a:p>
                  </a:txBody>
                  <a:tcPr marL="9525" marR="9525" marT="9525" marB="9525" anchor="ctr">
                    <a:lnL>
                      <a:noFill/>
                    </a:lnL>
                    <a:lnR>
                      <a:noFill/>
                    </a:lnR>
                    <a:lnT>
                      <a:noFill/>
                    </a:lnT>
                    <a:lnB>
                      <a:noFill/>
                    </a:lnB>
                  </a:tcPr>
                </a:tc>
                <a:tc>
                  <a:txBody>
                    <a:bodyPr/>
                    <a:lstStyle/>
                    <a:p>
                      <a:pPr algn="r"/>
                      <a:r>
                        <a:rPr lang="nl-NL"/>
                        <a:t>42%</a:t>
                      </a:r>
                    </a:p>
                  </a:txBody>
                  <a:tcPr marL="9525" marR="9525" marT="9525" marB="9525" anchor="ctr">
                    <a:lnL>
                      <a:noFill/>
                    </a:lnL>
                    <a:lnR>
                      <a:noFill/>
                    </a:lnR>
                    <a:lnT>
                      <a:noFill/>
                    </a:lnT>
                    <a:lnB>
                      <a:noFill/>
                    </a:lnB>
                  </a:tcPr>
                </a:tc>
                <a:tc>
                  <a:txBody>
                    <a:bodyPr/>
                    <a:lstStyle/>
                    <a:p>
                      <a:pPr algn="r"/>
                      <a:r>
                        <a:rPr lang="nl-NL" dirty="0">
                          <a:solidFill>
                            <a:srgbClr val="FF0000"/>
                          </a:solidFill>
                        </a:rPr>
                        <a:t>-</a:t>
                      </a:r>
                    </a:p>
                  </a:txBody>
                  <a:tcPr marL="9525" marR="9525" marT="9525" marB="9525" anchor="ctr">
                    <a:lnL>
                      <a:noFill/>
                    </a:lnL>
                    <a:lnR>
                      <a:noFill/>
                    </a:lnR>
                    <a:lnT>
                      <a:noFill/>
                    </a:lnT>
                    <a:lnB>
                      <a:noFill/>
                    </a:lnB>
                  </a:tcPr>
                </a:tc>
                <a:tc>
                  <a:txBody>
                    <a:bodyPr/>
                    <a:lstStyle/>
                    <a:p>
                      <a:pPr algn="r"/>
                      <a:r>
                        <a:rPr lang="nl-NL" dirty="0"/>
                        <a:t>42%</a:t>
                      </a:r>
                    </a:p>
                  </a:txBody>
                  <a:tcPr marL="9525" marR="9525" marT="9525" marB="9525" anchor="ctr">
                    <a:lnL>
                      <a:noFill/>
                    </a:lnL>
                    <a:lnR>
                      <a:noFill/>
                    </a:lnR>
                    <a:lnT>
                      <a:noFill/>
                    </a:lnT>
                    <a:lnB>
                      <a:noFill/>
                    </a:lnB>
                  </a:tcPr>
                </a:tc>
                <a:tc>
                  <a:txBody>
                    <a:bodyPr/>
                    <a:lstStyle/>
                    <a:p>
                      <a:pPr algn="r"/>
                      <a:r>
                        <a:rPr lang="nl-NL"/>
                        <a:t>23.094</a:t>
                      </a:r>
                    </a:p>
                  </a:txBody>
                  <a:tcPr marL="9525" marR="9525" marT="9525" marB="9525" anchor="ctr">
                    <a:lnL>
                      <a:noFill/>
                    </a:lnL>
                    <a:lnR>
                      <a:noFill/>
                    </a:lnR>
                    <a:lnT>
                      <a:noFill/>
                    </a:lnT>
                    <a:lnB>
                      <a:noFill/>
                    </a:lnB>
                  </a:tcPr>
                </a:tc>
              </a:tr>
              <a:tr h="490667">
                <a:tc>
                  <a:txBody>
                    <a:bodyPr/>
                    <a:lstStyle/>
                    <a:p>
                      <a:pPr algn="r"/>
                      <a:r>
                        <a:rPr lang="nl-NL" dirty="0"/>
                        <a:t>57.585</a:t>
                      </a:r>
                    </a:p>
                  </a:txBody>
                  <a:tcPr marL="9525" marR="9525" marT="9525" marB="9525" anchor="ctr">
                    <a:lnL>
                      <a:noFill/>
                    </a:lnL>
                    <a:lnR>
                      <a:noFill/>
                    </a:lnR>
                    <a:lnT>
                      <a:noFill/>
                    </a:lnT>
                    <a:lnB>
                      <a:noFill/>
                    </a:lnB>
                  </a:tcPr>
                </a:tc>
                <a:tc>
                  <a:txBody>
                    <a:bodyPr/>
                    <a:lstStyle/>
                    <a:p>
                      <a:pPr algn="r"/>
                      <a:r>
                        <a:rPr lang="nl-NL"/>
                        <a:t>-</a:t>
                      </a:r>
                    </a:p>
                  </a:txBody>
                  <a:tcPr marL="9525" marR="9525" marT="9525" marB="9525" anchor="ctr">
                    <a:lnL>
                      <a:noFill/>
                    </a:lnL>
                    <a:lnR>
                      <a:noFill/>
                    </a:lnR>
                    <a:lnT>
                      <a:noFill/>
                    </a:lnT>
                    <a:lnB>
                      <a:noFill/>
                    </a:lnB>
                  </a:tcPr>
                </a:tc>
                <a:tc>
                  <a:txBody>
                    <a:bodyPr/>
                    <a:lstStyle/>
                    <a:p>
                      <a:pPr algn="r"/>
                      <a:r>
                        <a:rPr lang="nl-NL"/>
                        <a:t> </a:t>
                      </a:r>
                    </a:p>
                  </a:txBody>
                  <a:tcPr marL="9525" marR="9525" marT="9525" marB="9525" anchor="ctr">
                    <a:lnL>
                      <a:noFill/>
                    </a:lnL>
                    <a:lnR>
                      <a:noFill/>
                    </a:lnR>
                    <a:lnT>
                      <a:noFill/>
                    </a:lnT>
                    <a:lnB>
                      <a:noFill/>
                    </a:lnB>
                  </a:tcPr>
                </a:tc>
                <a:tc>
                  <a:txBody>
                    <a:bodyPr/>
                    <a:lstStyle/>
                    <a:p>
                      <a:pPr algn="r"/>
                      <a:r>
                        <a:rPr lang="nl-NL" dirty="0">
                          <a:solidFill>
                            <a:srgbClr val="FF0000"/>
                          </a:solidFill>
                        </a:rPr>
                        <a:t>-</a:t>
                      </a:r>
                    </a:p>
                  </a:txBody>
                  <a:tcPr marL="9525" marR="9525" marT="9525" marB="9525" anchor="ctr">
                    <a:lnL>
                      <a:noFill/>
                    </a:lnL>
                    <a:lnR>
                      <a:noFill/>
                    </a:lnR>
                    <a:lnT>
                      <a:noFill/>
                    </a:lnT>
                    <a:lnB>
                      <a:noFill/>
                    </a:lnB>
                  </a:tcPr>
                </a:tc>
                <a:tc>
                  <a:txBody>
                    <a:bodyPr/>
                    <a:lstStyle/>
                    <a:p>
                      <a:pPr algn="r"/>
                      <a:r>
                        <a:rPr lang="nl-NL" dirty="0"/>
                        <a:t>52%</a:t>
                      </a:r>
                    </a:p>
                  </a:txBody>
                  <a:tcPr marL="9525" marR="9525" marT="9525" marB="9525" anchor="ctr">
                    <a:lnL>
                      <a:noFill/>
                    </a:lnL>
                    <a:lnR>
                      <a:noFill/>
                    </a:lnR>
                    <a:lnT>
                      <a:noFill/>
                    </a:lnT>
                    <a:lnB>
                      <a:noFill/>
                    </a:lnB>
                  </a:tcPr>
                </a:tc>
                <a:tc>
                  <a:txBody>
                    <a:bodyPr/>
                    <a:lstStyle/>
                    <a:p>
                      <a:pPr algn="r"/>
                      <a:endParaRPr lang="nl-NL" dirty="0"/>
                    </a:p>
                  </a:txBody>
                  <a:tcPr marL="9525" marR="9525" marT="9525" marB="9525" anchor="ctr">
                    <a:lnL>
                      <a:noFill/>
                    </a:lnL>
                    <a:lnR>
                      <a:noFill/>
                    </a:lnR>
                    <a:lnT>
                      <a:noFill/>
                    </a:lnT>
                    <a:lnB>
                      <a:noFill/>
                    </a:lnB>
                  </a:tcPr>
                </a:tc>
              </a:tr>
            </a:tbl>
          </a:graphicData>
        </a:graphic>
      </p:graphicFrame>
      <p:sp>
        <p:nvSpPr>
          <p:cNvPr id="18433" name="Rectangle 1"/>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smtClean="0">
                <a:ln>
                  <a:noFill/>
                </a:ln>
                <a:solidFill>
                  <a:schemeClr val="tx1"/>
                </a:solidFill>
                <a:effectLst/>
                <a:latin typeface="Arial" charset="0"/>
                <a:cs typeface="Arial" charset="0"/>
              </a:rPr>
              <a:t>Tarief inkomstenbelasting in 2015</a:t>
            </a:r>
            <a:endParaRPr kumimoji="0" lang="nl-NL" sz="1800" b="0" i="0" u="none" strike="noStrike" cap="none" normalizeH="0" baseline="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800" b="0" i="1" u="none" strike="noStrike" cap="none" normalizeH="0" baseline="0" smtClean="0">
                <a:ln>
                  <a:noFill/>
                </a:ln>
                <a:solidFill>
                  <a:schemeClr val="tx1"/>
                </a:solidFill>
                <a:effectLst/>
                <a:latin typeface="Arial" charset="0"/>
                <a:cs typeface="Arial" charset="0"/>
              </a:rPr>
              <a:t>Jonger dan 65 jaar (bedragen in euro's)</a:t>
            </a:r>
            <a:endParaRPr kumimoji="0" lang="nl-NL" sz="1800" b="0" i="0" u="none" strike="noStrike" cap="none" normalizeH="0" baseline="0" smtClean="0">
              <a:ln>
                <a:noFill/>
              </a:ln>
              <a:solidFill>
                <a:schemeClr val="tx1"/>
              </a:solidFill>
              <a:effectLst/>
              <a:latin typeface="Arial" charset="0"/>
              <a:cs typeface="Arial" charset="0"/>
            </a:endParaRPr>
          </a:p>
        </p:txBody>
      </p:sp>
      <p:cxnSp>
        <p:nvCxnSpPr>
          <p:cNvPr id="8" name="Rechte verbindingslijn met pijl 7"/>
          <p:cNvCxnSpPr/>
          <p:nvPr/>
        </p:nvCxnSpPr>
        <p:spPr>
          <a:xfrm flipH="1">
            <a:off x="6851737" y="964504"/>
            <a:ext cx="1052186" cy="21670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kstvak 8"/>
          <p:cNvSpPr txBox="1"/>
          <p:nvPr/>
        </p:nvSpPr>
        <p:spPr>
          <a:xfrm>
            <a:off x="6501008" y="576197"/>
            <a:ext cx="2836802" cy="369332"/>
          </a:xfrm>
          <a:prstGeom prst="rect">
            <a:avLst/>
          </a:prstGeom>
          <a:noFill/>
        </p:spPr>
        <p:txBody>
          <a:bodyPr wrap="none" rtlCol="0">
            <a:spAutoFit/>
          </a:bodyPr>
          <a:lstStyle/>
          <a:p>
            <a:r>
              <a:rPr lang="nl-NL" dirty="0" err="1" smtClean="0"/>
              <a:t>AOW-ers</a:t>
            </a:r>
            <a:r>
              <a:rPr lang="nl-NL" dirty="0" smtClean="0"/>
              <a:t> betalen geen AOW</a:t>
            </a:r>
            <a:endParaRPr lang="nl-NL" dirty="0"/>
          </a:p>
        </p:txBody>
      </p:sp>
      <p:sp>
        <p:nvSpPr>
          <p:cNvPr id="10" name="Tekstvak 9"/>
          <p:cNvSpPr txBox="1"/>
          <p:nvPr/>
        </p:nvSpPr>
        <p:spPr>
          <a:xfrm>
            <a:off x="0" y="4258849"/>
            <a:ext cx="857927" cy="369332"/>
          </a:xfrm>
          <a:prstGeom prst="rect">
            <a:avLst/>
          </a:prstGeom>
          <a:noFill/>
        </p:spPr>
        <p:txBody>
          <a:bodyPr wrap="none" rtlCol="0">
            <a:spAutoFit/>
          </a:bodyPr>
          <a:lstStyle/>
          <a:p>
            <a:r>
              <a:rPr lang="nl-NL" dirty="0" smtClean="0"/>
              <a:t>Schijf 1</a:t>
            </a:r>
            <a:endParaRPr lang="nl-NL" dirty="0"/>
          </a:p>
        </p:txBody>
      </p:sp>
      <p:sp>
        <p:nvSpPr>
          <p:cNvPr id="11" name="Tekstvak 10"/>
          <p:cNvSpPr txBox="1"/>
          <p:nvPr/>
        </p:nvSpPr>
        <p:spPr>
          <a:xfrm>
            <a:off x="0" y="4761976"/>
            <a:ext cx="857927" cy="369332"/>
          </a:xfrm>
          <a:prstGeom prst="rect">
            <a:avLst/>
          </a:prstGeom>
          <a:noFill/>
        </p:spPr>
        <p:txBody>
          <a:bodyPr wrap="none" rtlCol="0">
            <a:spAutoFit/>
          </a:bodyPr>
          <a:lstStyle/>
          <a:p>
            <a:r>
              <a:rPr lang="nl-NL" dirty="0" smtClean="0"/>
              <a:t>Schijf 2</a:t>
            </a:r>
            <a:endParaRPr lang="nl-NL" dirty="0"/>
          </a:p>
        </p:txBody>
      </p:sp>
      <p:sp>
        <p:nvSpPr>
          <p:cNvPr id="12" name="Tekstvak 11"/>
          <p:cNvSpPr txBox="1"/>
          <p:nvPr/>
        </p:nvSpPr>
        <p:spPr>
          <a:xfrm>
            <a:off x="0" y="5290159"/>
            <a:ext cx="857927" cy="369332"/>
          </a:xfrm>
          <a:prstGeom prst="rect">
            <a:avLst/>
          </a:prstGeom>
          <a:noFill/>
        </p:spPr>
        <p:txBody>
          <a:bodyPr wrap="none" rtlCol="0">
            <a:spAutoFit/>
          </a:bodyPr>
          <a:lstStyle/>
          <a:p>
            <a:r>
              <a:rPr lang="nl-NL" dirty="0" smtClean="0"/>
              <a:t>Schijf 3</a:t>
            </a:r>
            <a:endParaRPr lang="nl-NL" dirty="0"/>
          </a:p>
        </p:txBody>
      </p:sp>
      <p:sp>
        <p:nvSpPr>
          <p:cNvPr id="13" name="Tekstvak 12"/>
          <p:cNvSpPr txBox="1"/>
          <p:nvPr/>
        </p:nvSpPr>
        <p:spPr>
          <a:xfrm>
            <a:off x="0" y="5801638"/>
            <a:ext cx="857927" cy="369332"/>
          </a:xfrm>
          <a:prstGeom prst="rect">
            <a:avLst/>
          </a:prstGeom>
          <a:noFill/>
        </p:spPr>
        <p:txBody>
          <a:bodyPr wrap="none" rtlCol="0">
            <a:spAutoFit/>
          </a:bodyPr>
          <a:lstStyle/>
          <a:p>
            <a:r>
              <a:rPr lang="nl-NL" dirty="0" smtClean="0"/>
              <a:t>Schijf 4</a:t>
            </a:r>
            <a:endParaRPr lang="nl-NL" dirty="0"/>
          </a:p>
        </p:txBody>
      </p:sp>
      <p:pic>
        <p:nvPicPr>
          <p:cNvPr id="3" name="Afbeelding 2"/>
          <p:cNvPicPr>
            <a:picLocks noChangeAspect="1"/>
          </p:cNvPicPr>
          <p:nvPr/>
        </p:nvPicPr>
        <p:blipFill>
          <a:blip r:embed="rId2" cstate="print"/>
          <a:stretch>
            <a:fillRect/>
          </a:stretch>
        </p:blipFill>
        <p:spPr>
          <a:xfrm>
            <a:off x="10455275" y="71662"/>
            <a:ext cx="1563880" cy="1501325"/>
          </a:xfrm>
          <a:prstGeom prst="rect">
            <a:avLst/>
          </a:prstGeo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848584" cy="1325563"/>
          </a:xfrm>
        </p:spPr>
        <p:txBody>
          <a:bodyPr>
            <a:normAutofit fontScale="90000"/>
          </a:bodyPr>
          <a:lstStyle/>
          <a:p>
            <a:r>
              <a:rPr lang="nl-NL" dirty="0" smtClean="0"/>
              <a:t>Heffingskortingen</a:t>
            </a:r>
            <a:br>
              <a:rPr lang="nl-NL" dirty="0" smtClean="0"/>
            </a:br>
            <a:r>
              <a:rPr lang="nl-NL" dirty="0" smtClean="0"/>
              <a:t>			schriftelijk verzoek </a:t>
            </a:r>
            <a:r>
              <a:rPr lang="nl-NL" dirty="0" err="1" smtClean="0"/>
              <a:t>vd</a:t>
            </a:r>
            <a:r>
              <a:rPr lang="nl-NL" dirty="0" smtClean="0"/>
              <a:t> Werknemer</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solidFill>
                  <a:srgbClr val="00B050"/>
                </a:solidFill>
              </a:rPr>
              <a:t>Algemene heffingskorting </a:t>
            </a:r>
            <a:r>
              <a:rPr lang="nl-NL" dirty="0" smtClean="0"/>
              <a:t>	- Iedereen</a:t>
            </a:r>
          </a:p>
          <a:p>
            <a:r>
              <a:rPr lang="nl-NL" dirty="0" smtClean="0">
                <a:solidFill>
                  <a:srgbClr val="00B050"/>
                </a:solidFill>
              </a:rPr>
              <a:t>Arbeidskorting</a:t>
            </a:r>
            <a:r>
              <a:rPr lang="nl-NL" dirty="0" smtClean="0"/>
              <a:t>			- loon tegenwoordige dienstbetrekking</a:t>
            </a:r>
          </a:p>
          <a:p>
            <a:r>
              <a:rPr lang="nl-NL" dirty="0" smtClean="0">
                <a:solidFill>
                  <a:srgbClr val="00B050"/>
                </a:solidFill>
              </a:rPr>
              <a:t>Ouderenkorting</a:t>
            </a:r>
            <a:r>
              <a:rPr lang="nl-NL" dirty="0" smtClean="0"/>
              <a:t>			</a:t>
            </a:r>
          </a:p>
          <a:p>
            <a:r>
              <a:rPr lang="nl-NL" dirty="0" smtClean="0">
                <a:solidFill>
                  <a:srgbClr val="00B050"/>
                </a:solidFill>
              </a:rPr>
              <a:t>Alleenstaande ouderenkorting</a:t>
            </a:r>
          </a:p>
          <a:p>
            <a:r>
              <a:rPr lang="nl-NL" dirty="0" err="1" smtClean="0"/>
              <a:t>Jonggehandicaptenkorting</a:t>
            </a:r>
            <a:endParaRPr lang="nl-NL" dirty="0" smtClean="0"/>
          </a:p>
          <a:p>
            <a:r>
              <a:rPr lang="nl-NL" dirty="0" err="1" smtClean="0"/>
              <a:t>Levensloopverlofkorting</a:t>
            </a:r>
            <a:endParaRPr lang="nl-NL" dirty="0" smtClean="0"/>
          </a:p>
          <a:p>
            <a:r>
              <a:rPr lang="nl-NL" dirty="0" smtClean="0"/>
              <a:t>Werkbonus			             - Geboren in 1951, 1952 of 1953</a:t>
            </a:r>
          </a:p>
          <a:p>
            <a:r>
              <a:rPr lang="nl-NL" dirty="0" smtClean="0"/>
              <a:t>Tijdelijke heffingskorting </a:t>
            </a:r>
            <a:r>
              <a:rPr lang="nl-NL" dirty="0" err="1" smtClean="0"/>
              <a:t>vroeggepensioenerden</a:t>
            </a:r>
            <a:r>
              <a:rPr lang="nl-NL" dirty="0" smtClean="0"/>
              <a:t> (jonger AOW) </a:t>
            </a:r>
          </a:p>
          <a:p>
            <a:endParaRPr lang="nl-NL" dirty="0" smtClean="0"/>
          </a:p>
          <a:p>
            <a:pPr>
              <a:buNone/>
            </a:pPr>
            <a:r>
              <a:rPr lang="nl-NL" dirty="0" smtClean="0">
                <a:solidFill>
                  <a:srgbClr val="00B050"/>
                </a:solidFill>
              </a:rPr>
              <a:t>   In de tabellen verwerkt</a:t>
            </a:r>
            <a:endParaRPr lang="nl-NL" dirty="0">
              <a:solidFill>
                <a:srgbClr val="00B050"/>
              </a:solidFill>
            </a:endParaRPr>
          </a:p>
        </p:txBody>
      </p:sp>
      <p:pic>
        <p:nvPicPr>
          <p:cNvPr id="4" name="Afbeelding 3"/>
          <p:cNvPicPr>
            <a:picLocks noChangeAspect="1"/>
          </p:cNvPicPr>
          <p:nvPr/>
        </p:nvPicPr>
        <p:blipFill>
          <a:blip r:embed="rId2" cstate="print"/>
          <a:stretch>
            <a:fillRect/>
          </a:stretch>
        </p:blipFill>
        <p:spPr>
          <a:xfrm>
            <a:off x="7505700" y="5310188"/>
            <a:ext cx="3848100" cy="1733550"/>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kstvak 1"/>
          <p:cNvSpPr txBox="1"/>
          <p:nvPr/>
        </p:nvSpPr>
        <p:spPr>
          <a:xfrm>
            <a:off x="3068877" y="3432132"/>
            <a:ext cx="2363532" cy="369332"/>
          </a:xfrm>
          <a:prstGeom prst="rect">
            <a:avLst/>
          </a:prstGeom>
          <a:noFill/>
        </p:spPr>
        <p:txBody>
          <a:bodyPr wrap="none" rtlCol="0">
            <a:spAutoFit/>
          </a:bodyPr>
          <a:lstStyle/>
          <a:p>
            <a:r>
              <a:rPr lang="nl-NL" dirty="0" smtClean="0"/>
              <a:t>Boek </a:t>
            </a:r>
            <a:r>
              <a:rPr lang="nl-NL" dirty="0" err="1" smtClean="0"/>
              <a:t>blz</a:t>
            </a:r>
            <a:r>
              <a:rPr lang="nl-NL" dirty="0" smtClean="0"/>
              <a:t> 202 tabel 16.2</a:t>
            </a:r>
            <a:endParaRPr lang="nl-NL"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u="sng" dirty="0" smtClean="0"/>
              <a:t>Werknemerslasten</a:t>
            </a:r>
            <a:endParaRPr lang="nl-NL" u="sng" dirty="0"/>
          </a:p>
        </p:txBody>
      </p:sp>
      <p:sp>
        <p:nvSpPr>
          <p:cNvPr id="3" name="Tijdelijke aanduiding voor inhoud 2"/>
          <p:cNvSpPr>
            <a:spLocks noGrp="1"/>
          </p:cNvSpPr>
          <p:nvPr>
            <p:ph idx="1"/>
          </p:nvPr>
        </p:nvSpPr>
        <p:spPr>
          <a:xfrm>
            <a:off x="838200" y="1499268"/>
            <a:ext cx="10515600" cy="4825696"/>
          </a:xfrm>
        </p:spPr>
        <p:txBody>
          <a:bodyPr>
            <a:normAutofit lnSpcReduction="10000"/>
          </a:bodyPr>
          <a:lstStyle/>
          <a:p>
            <a:pPr>
              <a:buNone/>
            </a:pPr>
            <a:r>
              <a:rPr lang="nl-NL" dirty="0" smtClean="0"/>
              <a:t>Wat         : LB / premie Vvz soms bijdrage Zvw  = Loonheffing</a:t>
            </a:r>
          </a:p>
          <a:p>
            <a:pPr>
              <a:buNone/>
            </a:pPr>
            <a:r>
              <a:rPr lang="nl-NL" dirty="0" smtClean="0"/>
              <a:t>Wie         : inhoudingspichtige</a:t>
            </a:r>
          </a:p>
          <a:p>
            <a:pPr>
              <a:buNone/>
            </a:pPr>
            <a:r>
              <a:rPr lang="nl-NL" dirty="0" smtClean="0"/>
              <a:t>Waarom : Wet op de Loonbelasting 1964</a:t>
            </a:r>
          </a:p>
          <a:p>
            <a:pPr>
              <a:buNone/>
            </a:pPr>
            <a:endParaRPr lang="nl-NL" dirty="0" smtClean="0"/>
          </a:p>
          <a:p>
            <a:pPr>
              <a:buNone/>
            </a:pPr>
            <a:r>
              <a:rPr lang="nl-NL" dirty="0" smtClean="0"/>
              <a:t>Belasting 	- directe (bij de WN of inhoudingspichtige)</a:t>
            </a:r>
          </a:p>
          <a:p>
            <a:pPr>
              <a:buNone/>
            </a:pPr>
            <a:r>
              <a:rPr lang="nl-NL" dirty="0" smtClean="0"/>
              <a:t>				Inkomen, winst en/of vermogen</a:t>
            </a:r>
          </a:p>
          <a:p>
            <a:pPr>
              <a:buNone/>
            </a:pPr>
            <a:endParaRPr lang="nl-NL" dirty="0" smtClean="0"/>
          </a:p>
          <a:p>
            <a:pPr>
              <a:buNone/>
            </a:pPr>
            <a:r>
              <a:rPr lang="nl-NL" dirty="0" smtClean="0"/>
              <a:t>			- indirecte (bij de consument)    </a:t>
            </a:r>
          </a:p>
          <a:p>
            <a:pPr>
              <a:buNone/>
            </a:pPr>
            <a:r>
              <a:rPr lang="nl-NL" dirty="0" smtClean="0"/>
              <a:t>				Het indirecte … </a:t>
            </a:r>
          </a:p>
          <a:p>
            <a:pPr>
              <a:buNone/>
            </a:pPr>
            <a:r>
              <a:rPr lang="nl-NL" dirty="0"/>
              <a:t>	</a:t>
            </a:r>
            <a:r>
              <a:rPr lang="nl-NL" dirty="0" smtClean="0"/>
              <a:t>			bij de </a:t>
            </a:r>
            <a:r>
              <a:rPr lang="nl-NL" dirty="0" smtClean="0">
                <a:hlinkClick r:id="rId2" tooltip="Prijs (betaling)"/>
              </a:rPr>
              <a:t>prijs</a:t>
            </a:r>
            <a:r>
              <a:rPr lang="nl-NL" dirty="0" smtClean="0"/>
              <a:t> inbegrepen.</a:t>
            </a:r>
            <a:endParaRPr lang="nl-NL" dirty="0"/>
          </a:p>
        </p:txBody>
      </p:sp>
      <p:cxnSp>
        <p:nvCxnSpPr>
          <p:cNvPr id="5" name="Rechte verbindingslijn 4"/>
          <p:cNvCxnSpPr/>
          <p:nvPr/>
        </p:nvCxnSpPr>
        <p:spPr>
          <a:xfrm>
            <a:off x="2642296" y="3511463"/>
            <a:ext cx="25052" cy="1553227"/>
          </a:xfrm>
          <a:prstGeom prst="line">
            <a:avLst/>
          </a:prstGeom>
        </p:spPr>
        <p:style>
          <a:lnRef idx="1">
            <a:schemeClr val="accent1"/>
          </a:lnRef>
          <a:fillRef idx="0">
            <a:schemeClr val="accent1"/>
          </a:fillRef>
          <a:effectRef idx="0">
            <a:schemeClr val="accent1"/>
          </a:effectRef>
          <a:fontRef idx="minor">
            <a:schemeClr val="tx1"/>
          </a:fontRef>
        </p:style>
      </p:cxnSp>
      <p:pic>
        <p:nvPicPr>
          <p:cNvPr id="4" name="Afbeelding 3"/>
          <p:cNvPicPr>
            <a:picLocks noChangeAspect="1"/>
          </p:cNvPicPr>
          <p:nvPr/>
        </p:nvPicPr>
        <p:blipFill>
          <a:blip r:embed="rId3" cstate="print"/>
          <a:stretch>
            <a:fillRect/>
          </a:stretch>
        </p:blipFill>
        <p:spPr>
          <a:xfrm>
            <a:off x="9829800" y="365125"/>
            <a:ext cx="2148524" cy="2971006"/>
          </a:xfrm>
          <a:prstGeom prst="rect">
            <a:avLst/>
          </a:prstGeom>
        </p:spPr>
      </p:pic>
      <p:pic>
        <p:nvPicPr>
          <p:cNvPr id="7" name="Afbeelding 6"/>
          <p:cNvPicPr>
            <a:picLocks noChangeAspect="1"/>
          </p:cNvPicPr>
          <p:nvPr/>
        </p:nvPicPr>
        <p:blipFill>
          <a:blip r:embed="rId4" cstate="print"/>
          <a:stretch>
            <a:fillRect/>
          </a:stretch>
        </p:blipFill>
        <p:spPr>
          <a:xfrm>
            <a:off x="8429625" y="4121063"/>
            <a:ext cx="3762375" cy="819150"/>
          </a:xfrm>
          <a:prstGeom prst="rect">
            <a:avLst/>
          </a:prstGeom>
        </p:spPr>
      </p:pic>
      <p:pic>
        <p:nvPicPr>
          <p:cNvPr id="8" name="Afbeelding 7"/>
          <p:cNvPicPr>
            <a:picLocks noChangeAspect="1"/>
          </p:cNvPicPr>
          <p:nvPr/>
        </p:nvPicPr>
        <p:blipFill>
          <a:blip r:embed="rId5" cstate="print"/>
          <a:stretch>
            <a:fillRect/>
          </a:stretch>
        </p:blipFill>
        <p:spPr>
          <a:xfrm>
            <a:off x="8472487" y="5517152"/>
            <a:ext cx="3676650" cy="1000125"/>
          </a:xfrm>
          <a:prstGeom prst="rect">
            <a:avLst/>
          </a:prstGeom>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Bijdrage Zorgverzekeringswet</a:t>
            </a:r>
            <a:endParaRPr lang="nl-NL" dirty="0"/>
          </a:p>
        </p:txBody>
      </p:sp>
      <p:sp>
        <p:nvSpPr>
          <p:cNvPr id="3" name="Tijdelijke aanduiding voor inhoud 2"/>
          <p:cNvSpPr>
            <a:spLocks noGrp="1"/>
          </p:cNvSpPr>
          <p:nvPr>
            <p:ph idx="1"/>
          </p:nvPr>
        </p:nvSpPr>
        <p:spPr>
          <a:xfrm>
            <a:off x="838200" y="1377863"/>
            <a:ext cx="10515600" cy="5273458"/>
          </a:xfrm>
        </p:spPr>
        <p:txBody>
          <a:bodyPr>
            <a:normAutofit fontScale="92500" lnSpcReduction="20000"/>
          </a:bodyPr>
          <a:lstStyle/>
          <a:p>
            <a:r>
              <a:rPr lang="nl-NL" dirty="0" smtClean="0"/>
              <a:t>In Nederland wonen of werken	- basiszorgverzekering</a:t>
            </a:r>
          </a:p>
          <a:p>
            <a:r>
              <a:rPr lang="nl-NL" dirty="0" smtClean="0"/>
              <a:t>Vrije keuze				- aanvullende verzekering</a:t>
            </a:r>
          </a:p>
          <a:p>
            <a:endParaRPr lang="nl-NL" dirty="0" smtClean="0"/>
          </a:p>
          <a:p>
            <a:r>
              <a:rPr lang="nl-NL" dirty="0" smtClean="0"/>
              <a:t>Type verzekeringen 	- naturapolis (verstrekkingen)</a:t>
            </a:r>
          </a:p>
          <a:p>
            <a:pPr>
              <a:buNone/>
            </a:pPr>
            <a:r>
              <a:rPr lang="nl-NL" dirty="0" smtClean="0"/>
              <a:t>					- restitutiepolis (voorschieten &amp; declareren)</a:t>
            </a:r>
          </a:p>
          <a:p>
            <a:pPr>
              <a:buNone/>
            </a:pPr>
            <a:r>
              <a:rPr lang="nl-NL" dirty="0" smtClean="0"/>
              <a:t>					- combinatie van beide</a:t>
            </a:r>
          </a:p>
          <a:p>
            <a:pPr>
              <a:buNone/>
            </a:pPr>
            <a:endParaRPr lang="nl-NL" dirty="0" smtClean="0"/>
          </a:p>
          <a:p>
            <a:pPr>
              <a:buNone/>
            </a:pPr>
            <a:r>
              <a:rPr lang="nl-NL" dirty="0" smtClean="0"/>
              <a:t>Premie	- Nominale premie (betaald door de WN &gt; 18 jaar)</a:t>
            </a:r>
          </a:p>
          <a:p>
            <a:pPr>
              <a:buNone/>
            </a:pPr>
            <a:r>
              <a:rPr lang="nl-NL" dirty="0" smtClean="0"/>
              <a:t>			- Inkomensafhankelijke bijdrage Zvw (WN  of WG)</a:t>
            </a:r>
          </a:p>
          <a:p>
            <a:pPr>
              <a:buNone/>
            </a:pPr>
            <a:r>
              <a:rPr lang="nl-NL" dirty="0" smtClean="0"/>
              <a:t>				WN 4,85 % van het Netto loon </a:t>
            </a:r>
            <a:r>
              <a:rPr lang="nl-NL" dirty="0" err="1" smtClean="0"/>
              <a:t>max</a:t>
            </a:r>
            <a:r>
              <a:rPr lang="nl-NL" dirty="0" smtClean="0"/>
              <a:t> 51.976</a:t>
            </a:r>
          </a:p>
          <a:p>
            <a:pPr>
              <a:buNone/>
            </a:pPr>
            <a:r>
              <a:rPr lang="nl-NL" dirty="0" smtClean="0"/>
              <a:t>				Pensioen/lijfrentegerechtigden en DGA´s</a:t>
            </a:r>
          </a:p>
          <a:p>
            <a:pPr>
              <a:buNone/>
            </a:pPr>
            <a:endParaRPr lang="nl-NL" dirty="0" smtClean="0"/>
          </a:p>
          <a:p>
            <a:pPr>
              <a:buNone/>
            </a:pPr>
            <a:r>
              <a:rPr lang="nl-NL" dirty="0" smtClean="0"/>
              <a:t>			- Laag inkomen -- zorgtoeslag</a:t>
            </a:r>
          </a:p>
          <a:p>
            <a:pPr>
              <a:buNone/>
            </a:pPr>
            <a:endParaRPr lang="nl-NL" dirty="0" smtClean="0"/>
          </a:p>
        </p:txBody>
      </p:sp>
      <p:pic>
        <p:nvPicPr>
          <p:cNvPr id="4" name="Afbeelding 3"/>
          <p:cNvPicPr>
            <a:picLocks noChangeAspect="1"/>
          </p:cNvPicPr>
          <p:nvPr/>
        </p:nvPicPr>
        <p:blipFill>
          <a:blip r:embed="rId2" cstate="print"/>
          <a:stretch>
            <a:fillRect/>
          </a:stretch>
        </p:blipFill>
        <p:spPr>
          <a:xfrm>
            <a:off x="9496425" y="5172075"/>
            <a:ext cx="2695575" cy="1685925"/>
          </a:xfrm>
          <a:prstGeom prst="rect">
            <a:avLst/>
          </a:prstGeom>
        </p:spPr>
      </p:pic>
      <p:pic>
        <p:nvPicPr>
          <p:cNvPr id="5" name="Afbeelding 4"/>
          <p:cNvPicPr>
            <a:picLocks noChangeAspect="1"/>
          </p:cNvPicPr>
          <p:nvPr/>
        </p:nvPicPr>
        <p:blipFill>
          <a:blip r:embed="rId3" cstate="print"/>
          <a:stretch>
            <a:fillRect/>
          </a:stretch>
        </p:blipFill>
        <p:spPr>
          <a:xfrm>
            <a:off x="0" y="5024478"/>
            <a:ext cx="2344568" cy="1833522"/>
          </a:xfrm>
          <a:prstGeom prst="rect">
            <a:avLst/>
          </a:prstGeom>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u="sng" dirty="0" smtClean="0"/>
              <a:t>Werkgeverslasten</a:t>
            </a:r>
            <a:endParaRPr lang="nl-NL" u="sng" dirty="0"/>
          </a:p>
        </p:txBody>
      </p:sp>
      <p:sp>
        <p:nvSpPr>
          <p:cNvPr id="3" name="Tijdelijke aanduiding voor inhoud 2"/>
          <p:cNvSpPr>
            <a:spLocks noGrp="1"/>
          </p:cNvSpPr>
          <p:nvPr>
            <p:ph idx="1"/>
          </p:nvPr>
        </p:nvSpPr>
        <p:spPr>
          <a:xfrm>
            <a:off x="800622" y="1825625"/>
            <a:ext cx="10515600" cy="4351338"/>
          </a:xfrm>
        </p:spPr>
        <p:txBody>
          <a:bodyPr>
            <a:normAutofit fontScale="92500" lnSpcReduction="20000"/>
          </a:bodyPr>
          <a:lstStyle/>
          <a:p>
            <a:pPr marL="0" indent="0">
              <a:buNone/>
            </a:pPr>
            <a:r>
              <a:rPr lang="nl-NL" dirty="0" smtClean="0"/>
              <a:t>Wat ?	 * </a:t>
            </a:r>
            <a:r>
              <a:rPr lang="nl-NL" dirty="0" err="1" smtClean="0"/>
              <a:t>A.</a:t>
            </a:r>
            <a:r>
              <a:rPr lang="nl-NL" u="sng" dirty="0" err="1" smtClean="0"/>
              <a:t>Premies</a:t>
            </a:r>
            <a:r>
              <a:rPr lang="nl-NL" u="sng" dirty="0" smtClean="0"/>
              <a:t> werknemersverzekeringen (SUWI )</a:t>
            </a:r>
          </a:p>
          <a:p>
            <a:pPr marL="0" indent="0">
              <a:buNone/>
            </a:pPr>
            <a:r>
              <a:rPr lang="nl-NL" dirty="0"/>
              <a:t> </a:t>
            </a:r>
            <a:r>
              <a:rPr lang="nl-NL" dirty="0" smtClean="0"/>
              <a:t>                Wet structuur uitvoeringsorganisatie werk en inkomen</a:t>
            </a:r>
          </a:p>
          <a:p>
            <a:pPr marL="0" indent="0">
              <a:buNone/>
            </a:pPr>
            <a:endParaRPr lang="nl-NL" dirty="0" smtClean="0"/>
          </a:p>
          <a:p>
            <a:pPr marL="0" indent="0">
              <a:buNone/>
            </a:pPr>
            <a:r>
              <a:rPr lang="nl-NL" b="1" dirty="0" smtClean="0"/>
              <a:t>1. WIA  2006 Wet werk en inkomen naar arbeidsvermogen (was WAO)</a:t>
            </a:r>
          </a:p>
          <a:p>
            <a:pPr marL="0" indent="0">
              <a:buFontTx/>
              <a:buChar char="-"/>
            </a:pPr>
            <a:r>
              <a:rPr lang="nl-NL" dirty="0" smtClean="0"/>
              <a:t>Regeling </a:t>
            </a:r>
            <a:r>
              <a:rPr lang="nl-NL" b="1" dirty="0" smtClean="0"/>
              <a:t>W</a:t>
            </a:r>
            <a:r>
              <a:rPr lang="nl-NL" dirty="0" smtClean="0"/>
              <a:t>erkhervatting </a:t>
            </a:r>
            <a:r>
              <a:rPr lang="nl-NL" b="1" dirty="0" smtClean="0"/>
              <a:t>G</a:t>
            </a:r>
            <a:r>
              <a:rPr lang="nl-NL" dirty="0" smtClean="0"/>
              <a:t>edeeltelijke </a:t>
            </a:r>
            <a:r>
              <a:rPr lang="nl-NL" b="1" dirty="0" smtClean="0"/>
              <a:t>A</a:t>
            </a:r>
            <a:r>
              <a:rPr lang="nl-NL" dirty="0" smtClean="0"/>
              <a:t>rbeidsgeschikten (WGA).</a:t>
            </a:r>
          </a:p>
          <a:p>
            <a:pPr marL="0" indent="0">
              <a:buFontTx/>
              <a:buChar char="-"/>
            </a:pPr>
            <a:r>
              <a:rPr lang="nl-NL" dirty="0" smtClean="0"/>
              <a:t>Regeling </a:t>
            </a:r>
            <a:r>
              <a:rPr lang="nl-NL" b="1" dirty="0" smtClean="0"/>
              <a:t>I</a:t>
            </a:r>
            <a:r>
              <a:rPr lang="nl-NL" dirty="0" smtClean="0"/>
              <a:t>nkomensvoorziening </a:t>
            </a:r>
            <a:r>
              <a:rPr lang="nl-NL" b="1" dirty="0" smtClean="0"/>
              <a:t>V</a:t>
            </a:r>
            <a:r>
              <a:rPr lang="nl-NL" dirty="0" smtClean="0"/>
              <a:t>olledig en duurzaam </a:t>
            </a:r>
            <a:r>
              <a:rPr lang="nl-NL" b="1" dirty="0" smtClean="0"/>
              <a:t>A</a:t>
            </a:r>
            <a:r>
              <a:rPr lang="nl-NL" dirty="0" smtClean="0"/>
              <a:t>rbeidsongeschikten (IVA).</a:t>
            </a:r>
          </a:p>
          <a:p>
            <a:pPr marL="0" indent="0">
              <a:buNone/>
            </a:pPr>
            <a:r>
              <a:rPr lang="nl-NL" b="1" dirty="0" smtClean="0"/>
              <a:t>2. Werkloosheidswet (WW)</a:t>
            </a:r>
          </a:p>
          <a:p>
            <a:pPr marL="0" indent="0">
              <a:buNone/>
            </a:pPr>
            <a:r>
              <a:rPr lang="nl-NL" b="1" dirty="0" smtClean="0"/>
              <a:t>3. Ziektewet (ZW)</a:t>
            </a:r>
          </a:p>
          <a:p>
            <a:pPr marL="0" indent="0">
              <a:buFontTx/>
              <a:buChar char="-"/>
            </a:pPr>
            <a:endParaRPr lang="nl-NL" dirty="0" smtClean="0"/>
          </a:p>
          <a:p>
            <a:pPr marL="0" indent="0">
              <a:buNone/>
            </a:pPr>
            <a:r>
              <a:rPr lang="nl-NL" dirty="0"/>
              <a:t>	</a:t>
            </a:r>
            <a:endParaRPr lang="nl-NL" u="sng" dirty="0"/>
          </a:p>
        </p:txBody>
      </p:sp>
      <p:pic>
        <p:nvPicPr>
          <p:cNvPr id="4" name="Afbeelding 3"/>
          <p:cNvPicPr>
            <a:picLocks noChangeAspect="1"/>
          </p:cNvPicPr>
          <p:nvPr/>
        </p:nvPicPr>
        <p:blipFill>
          <a:blip r:embed="rId2" cstate="print"/>
          <a:stretch>
            <a:fillRect/>
          </a:stretch>
        </p:blipFill>
        <p:spPr>
          <a:xfrm>
            <a:off x="9317421" y="0"/>
            <a:ext cx="2874578" cy="2215584"/>
          </a:xfrm>
          <a:prstGeom prst="rect">
            <a:avLst/>
          </a:prstGeom>
        </p:spPr>
      </p:pic>
    </p:spTree>
    <p:extLst>
      <p:ext uri="{BB962C8B-B14F-4D97-AF65-F5344CB8AC3E}">
        <p14:creationId xmlns:p14="http://schemas.microsoft.com/office/powerpoint/2010/main" xmlns="" val="366264910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763044" y="497866"/>
            <a:ext cx="10515600" cy="5940512"/>
          </a:xfrm>
        </p:spPr>
        <p:txBody>
          <a:bodyPr/>
          <a:lstStyle/>
          <a:p>
            <a:pPr>
              <a:buNone/>
            </a:pPr>
            <a:r>
              <a:rPr lang="nl-NL" dirty="0" smtClean="0"/>
              <a:t>* </a:t>
            </a:r>
            <a:r>
              <a:rPr lang="nl-NL" dirty="0" err="1" smtClean="0"/>
              <a:t>B.</a:t>
            </a:r>
            <a:r>
              <a:rPr lang="nl-NL" u="sng" dirty="0" err="1" smtClean="0"/>
              <a:t>Werkgeversheffing</a:t>
            </a:r>
            <a:r>
              <a:rPr lang="nl-NL" u="sng" dirty="0" smtClean="0"/>
              <a:t>  Zorgverzekeringswet (meestal) </a:t>
            </a:r>
          </a:p>
          <a:p>
            <a:endParaRPr lang="nl-NL" u="sng" dirty="0" smtClean="0"/>
          </a:p>
          <a:p>
            <a:r>
              <a:rPr lang="nl-NL" dirty="0" smtClean="0"/>
              <a:t>Premiebetaling tot maximum bedrag ( 52.763 in 2016)</a:t>
            </a:r>
          </a:p>
          <a:p>
            <a:endParaRPr lang="nl-NL" dirty="0" smtClean="0"/>
          </a:p>
          <a:p>
            <a:r>
              <a:rPr lang="nl-NL" dirty="0" smtClean="0"/>
              <a:t>Niet verzekerd </a:t>
            </a:r>
            <a:r>
              <a:rPr lang="nl-NL" dirty="0" err="1" smtClean="0"/>
              <a:t>Directeurgrootaandeelhouder</a:t>
            </a:r>
            <a:r>
              <a:rPr lang="nl-NL" dirty="0" smtClean="0"/>
              <a:t> , AOW leeftijd of ouder.</a:t>
            </a:r>
            <a:br>
              <a:rPr lang="nl-NL" dirty="0" smtClean="0"/>
            </a:br>
            <a:endParaRPr lang="nl-NL" dirty="0"/>
          </a:p>
        </p:txBody>
      </p:sp>
      <p:pic>
        <p:nvPicPr>
          <p:cNvPr id="2" name="Afbeelding 1"/>
          <p:cNvPicPr>
            <a:picLocks noChangeAspect="1"/>
          </p:cNvPicPr>
          <p:nvPr/>
        </p:nvPicPr>
        <p:blipFill>
          <a:blip r:embed="rId2" cstate="print"/>
          <a:stretch>
            <a:fillRect/>
          </a:stretch>
        </p:blipFill>
        <p:spPr>
          <a:xfrm>
            <a:off x="337159" y="3185526"/>
            <a:ext cx="3583441" cy="1454150"/>
          </a:xfrm>
          <a:prstGeom prst="rect">
            <a:avLst/>
          </a:prstGeom>
        </p:spPr>
      </p:pic>
      <p:pic>
        <p:nvPicPr>
          <p:cNvPr id="4" name="Afbeelding 3"/>
          <p:cNvPicPr>
            <a:picLocks noChangeAspect="1"/>
          </p:cNvPicPr>
          <p:nvPr/>
        </p:nvPicPr>
        <p:blipFill>
          <a:blip r:embed="rId3" cstate="print"/>
          <a:stretch>
            <a:fillRect/>
          </a:stretch>
        </p:blipFill>
        <p:spPr>
          <a:xfrm>
            <a:off x="4346485" y="4079614"/>
            <a:ext cx="6638925" cy="2305050"/>
          </a:xfrm>
          <a:prstGeom prst="rect">
            <a:avLst/>
          </a:prstGeom>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Basispremie WAO/WIA (arbeidsongeschiktheid en ziekte)</a:t>
            </a:r>
            <a:endParaRPr lang="nl-NL" dirty="0"/>
          </a:p>
        </p:txBody>
      </p:sp>
      <p:sp>
        <p:nvSpPr>
          <p:cNvPr id="3" name="Tijdelijke aanduiding voor inhoud 2"/>
          <p:cNvSpPr>
            <a:spLocks noGrp="1"/>
          </p:cNvSpPr>
          <p:nvPr>
            <p:ph idx="1"/>
          </p:nvPr>
        </p:nvSpPr>
        <p:spPr>
          <a:xfrm>
            <a:off x="313151" y="1825625"/>
            <a:ext cx="11040649" cy="4351338"/>
          </a:xfrm>
        </p:spPr>
        <p:txBody>
          <a:bodyPr/>
          <a:lstStyle/>
          <a:p>
            <a:pPr>
              <a:buNone/>
            </a:pPr>
            <a:r>
              <a:rPr lang="nl-NL" dirty="0" smtClean="0"/>
              <a:t>1. Premie Werkhervatting Gedeeltelijk </a:t>
            </a:r>
            <a:r>
              <a:rPr lang="nl-NL" dirty="0" err="1" smtClean="0"/>
              <a:t>Arbeidsgeschikten</a:t>
            </a:r>
            <a:r>
              <a:rPr lang="nl-NL" dirty="0" smtClean="0"/>
              <a:t> (WGA)</a:t>
            </a:r>
          </a:p>
          <a:p>
            <a:pPr>
              <a:buNone/>
            </a:pPr>
            <a:r>
              <a:rPr lang="nl-NL" dirty="0" smtClean="0"/>
              <a:t>2. Premie  Inkomensvoorziening Volledig Arbeidsongeschikten (IVA)</a:t>
            </a:r>
          </a:p>
          <a:p>
            <a:pPr>
              <a:buNone/>
            </a:pPr>
            <a:endParaRPr lang="nl-NL" dirty="0" smtClean="0"/>
          </a:p>
          <a:p>
            <a:pPr>
              <a:buNone/>
            </a:pPr>
            <a:endParaRPr lang="nl-NL" dirty="0" smtClean="0"/>
          </a:p>
          <a:p>
            <a:endParaRPr lang="nl-NL" dirty="0" smtClean="0"/>
          </a:p>
          <a:p>
            <a:r>
              <a:rPr lang="nl-NL" dirty="0" smtClean="0"/>
              <a:t>Premie 5,88% (2016)</a:t>
            </a:r>
          </a:p>
          <a:p>
            <a:r>
              <a:rPr lang="nl-NL" dirty="0" smtClean="0"/>
              <a:t>Opslag kosten kinderopvang (0,50%)</a:t>
            </a:r>
          </a:p>
          <a:p>
            <a:pPr>
              <a:buNone/>
            </a:pPr>
            <a:endParaRPr lang="nl-NL" dirty="0"/>
          </a:p>
        </p:txBody>
      </p:sp>
      <p:pic>
        <p:nvPicPr>
          <p:cNvPr id="4" name="Afbeelding 3"/>
          <p:cNvPicPr>
            <a:picLocks noChangeAspect="1"/>
          </p:cNvPicPr>
          <p:nvPr/>
        </p:nvPicPr>
        <p:blipFill>
          <a:blip r:embed="rId2" cstate="print"/>
          <a:stretch>
            <a:fillRect/>
          </a:stretch>
        </p:blipFill>
        <p:spPr>
          <a:xfrm>
            <a:off x="8730641" y="2965629"/>
            <a:ext cx="3461359" cy="3892371"/>
          </a:xfrm>
          <a:prstGeom prst="rect">
            <a:avLst/>
          </a:prstGeom>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Premie </a:t>
            </a:r>
            <a:r>
              <a:rPr lang="nl-NL" dirty="0" err="1" smtClean="0"/>
              <a:t>WerkloosheidsWet</a:t>
            </a:r>
            <a:r>
              <a:rPr lang="nl-NL" dirty="0" smtClean="0"/>
              <a:t/>
            </a:r>
            <a:br>
              <a:rPr lang="nl-NL" dirty="0" smtClean="0"/>
            </a:br>
            <a:endParaRPr lang="nl-NL" dirty="0"/>
          </a:p>
        </p:txBody>
      </p:sp>
      <p:sp>
        <p:nvSpPr>
          <p:cNvPr id="3" name="Tijdelijke aanduiding voor inhoud 2"/>
          <p:cNvSpPr>
            <a:spLocks noGrp="1"/>
          </p:cNvSpPr>
          <p:nvPr>
            <p:ph idx="1"/>
          </p:nvPr>
        </p:nvSpPr>
        <p:spPr>
          <a:xfrm>
            <a:off x="838200" y="1377863"/>
            <a:ext cx="10515600" cy="5260932"/>
          </a:xfrm>
        </p:spPr>
        <p:txBody>
          <a:bodyPr>
            <a:normAutofit/>
          </a:bodyPr>
          <a:lstStyle/>
          <a:p>
            <a:r>
              <a:rPr lang="nl-NL" dirty="0" smtClean="0"/>
              <a:t>Premie </a:t>
            </a:r>
            <a:r>
              <a:rPr lang="nl-NL" b="1" dirty="0" smtClean="0"/>
              <a:t>A</a:t>
            </a:r>
            <a:r>
              <a:rPr lang="nl-NL" dirty="0" smtClean="0"/>
              <a:t>lgemeen </a:t>
            </a:r>
            <a:r>
              <a:rPr lang="nl-NL" b="1" dirty="0" err="1" smtClean="0"/>
              <a:t>W</a:t>
            </a:r>
            <a:r>
              <a:rPr lang="nl-NL" dirty="0" err="1" smtClean="0"/>
              <a:t>erkloosheids</a:t>
            </a:r>
            <a:r>
              <a:rPr lang="nl-NL" b="1" dirty="0" err="1" smtClean="0"/>
              <a:t>F</a:t>
            </a:r>
            <a:r>
              <a:rPr lang="nl-NL" dirty="0" err="1" smtClean="0"/>
              <a:t>onds</a:t>
            </a:r>
            <a:r>
              <a:rPr lang="nl-NL" dirty="0" smtClean="0"/>
              <a:t> (</a:t>
            </a:r>
            <a:r>
              <a:rPr lang="nl-NL" dirty="0" err="1" smtClean="0"/>
              <a:t>Awf</a:t>
            </a:r>
            <a:r>
              <a:rPr lang="nl-NL" dirty="0" smtClean="0"/>
              <a:t>)</a:t>
            </a:r>
          </a:p>
          <a:p>
            <a:r>
              <a:rPr lang="nl-NL" dirty="0" smtClean="0"/>
              <a:t>Premie sectorfonds (voorheen </a:t>
            </a:r>
            <a:r>
              <a:rPr lang="nl-NL" b="1" dirty="0" err="1" smtClean="0"/>
              <a:t>W</a:t>
            </a:r>
            <a:r>
              <a:rPr lang="nl-NL" dirty="0" err="1" smtClean="0"/>
              <a:t>acht</a:t>
            </a:r>
            <a:r>
              <a:rPr lang="nl-NL" b="1" dirty="0" err="1" smtClean="0"/>
              <a:t>G</a:t>
            </a:r>
            <a:r>
              <a:rPr lang="nl-NL" dirty="0" err="1" smtClean="0"/>
              <a:t>eld</a:t>
            </a:r>
            <a:r>
              <a:rPr lang="nl-NL" b="1" dirty="0" err="1" smtClean="0"/>
              <a:t>F</a:t>
            </a:r>
            <a:r>
              <a:rPr lang="nl-NL" dirty="0" err="1" smtClean="0"/>
              <a:t>onds</a:t>
            </a:r>
            <a:r>
              <a:rPr lang="nl-NL" dirty="0" smtClean="0"/>
              <a:t>)</a:t>
            </a:r>
          </a:p>
          <a:p>
            <a:endParaRPr lang="nl-NL" dirty="0" smtClean="0"/>
          </a:p>
          <a:p>
            <a:r>
              <a:rPr lang="nl-NL" dirty="0" smtClean="0"/>
              <a:t>Premiehoogte </a:t>
            </a:r>
            <a:r>
              <a:rPr lang="nl-NL" dirty="0" err="1" smtClean="0"/>
              <a:t>WW-Awf</a:t>
            </a:r>
            <a:r>
              <a:rPr lang="nl-NL" dirty="0" smtClean="0"/>
              <a:t> 2,44% (2016) + sectorpremie.</a:t>
            </a:r>
          </a:p>
          <a:p>
            <a:pPr>
              <a:buNone/>
            </a:pPr>
            <a:endParaRPr lang="nl-NL" dirty="0" smtClean="0"/>
          </a:p>
          <a:p>
            <a:pPr>
              <a:buNone/>
            </a:pPr>
            <a:r>
              <a:rPr lang="nl-NL" dirty="0" smtClean="0"/>
              <a:t>Sectorindeling (1 jan) 69 sectoren.</a:t>
            </a:r>
          </a:p>
          <a:p>
            <a:pPr>
              <a:buNone/>
            </a:pPr>
            <a:endParaRPr lang="nl-NL" dirty="0" smtClean="0"/>
          </a:p>
          <a:p>
            <a:pPr>
              <a:buNone/>
            </a:pPr>
            <a:endParaRPr lang="nl-NL" dirty="0" smtClean="0"/>
          </a:p>
          <a:p>
            <a:endParaRPr lang="nl-NL" dirty="0"/>
          </a:p>
        </p:txBody>
      </p:sp>
      <p:pic>
        <p:nvPicPr>
          <p:cNvPr id="4" name="Afbeelding 3"/>
          <p:cNvPicPr>
            <a:picLocks noChangeAspect="1"/>
          </p:cNvPicPr>
          <p:nvPr/>
        </p:nvPicPr>
        <p:blipFill>
          <a:blip r:embed="rId2" cstate="print"/>
          <a:stretch>
            <a:fillRect/>
          </a:stretch>
        </p:blipFill>
        <p:spPr>
          <a:xfrm>
            <a:off x="8264525" y="400050"/>
            <a:ext cx="3790950" cy="4133850"/>
          </a:xfrm>
          <a:prstGeom prst="rect">
            <a:avLst/>
          </a:prstGeo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460500"/>
          </a:xfrm>
        </p:spPr>
        <p:txBody>
          <a:bodyPr>
            <a:normAutofit/>
          </a:bodyPr>
          <a:lstStyle/>
          <a:p>
            <a:r>
              <a:rPr lang="nl-NL" sz="4800" dirty="0"/>
              <a:t>Uitwisselbare begrippen:</a:t>
            </a:r>
            <a:br>
              <a:rPr lang="nl-NL" sz="4800" dirty="0"/>
            </a:br>
            <a:endParaRPr lang="nl-NL" sz="4800" dirty="0"/>
          </a:p>
        </p:txBody>
      </p:sp>
      <p:sp>
        <p:nvSpPr>
          <p:cNvPr id="4" name="Tijdelijke aanduiding voor inhoud 2"/>
          <p:cNvSpPr>
            <a:spLocks noGrp="1"/>
          </p:cNvSpPr>
          <p:nvPr>
            <p:ph idx="1"/>
          </p:nvPr>
        </p:nvSpPr>
        <p:spPr/>
        <p:txBody>
          <a:bodyPr>
            <a:normAutofit/>
          </a:bodyPr>
          <a:lstStyle/>
          <a:p>
            <a:pPr marL="0" indent="0">
              <a:buNone/>
            </a:pPr>
            <a:r>
              <a:rPr lang="nl-NL" sz="4000" dirty="0" smtClean="0"/>
              <a:t>Belastbare som</a:t>
            </a:r>
          </a:p>
          <a:p>
            <a:pPr marL="0" indent="0">
              <a:buNone/>
            </a:pPr>
            <a:r>
              <a:rPr lang="nl-NL" sz="4000" dirty="0" smtClean="0"/>
              <a:t>Fiscaal loon</a:t>
            </a:r>
          </a:p>
          <a:p>
            <a:pPr marL="0" indent="0">
              <a:buNone/>
            </a:pPr>
            <a:r>
              <a:rPr lang="nl-NL" sz="4000" dirty="0" smtClean="0"/>
              <a:t>Loon voor loonbelasting/ premie volksverzekeringen</a:t>
            </a:r>
          </a:p>
          <a:p>
            <a:pPr marL="0" indent="0">
              <a:buNone/>
            </a:pPr>
            <a:r>
              <a:rPr lang="nl-NL" sz="4000" dirty="0" smtClean="0"/>
              <a:t>Loon voor loonheffing</a:t>
            </a:r>
          </a:p>
          <a:p>
            <a:pPr marL="0" indent="0">
              <a:buNone/>
            </a:pPr>
            <a:r>
              <a:rPr lang="nl-NL" sz="4000" dirty="0" smtClean="0"/>
              <a:t>Tabelloon</a:t>
            </a:r>
            <a:endParaRPr lang="nl-NL" sz="4000" dirty="0"/>
          </a:p>
        </p:txBody>
      </p:sp>
      <p:pic>
        <p:nvPicPr>
          <p:cNvPr id="5" name="Afbeelding 4"/>
          <p:cNvPicPr>
            <a:picLocks noChangeAspect="1"/>
          </p:cNvPicPr>
          <p:nvPr/>
        </p:nvPicPr>
        <p:blipFill>
          <a:blip r:embed="rId2" cstate="print"/>
          <a:stretch>
            <a:fillRect/>
          </a:stretch>
        </p:blipFill>
        <p:spPr>
          <a:xfrm>
            <a:off x="7821386" y="3826768"/>
            <a:ext cx="4370614" cy="3031232"/>
          </a:xfrm>
          <a:prstGeom prst="rect">
            <a:avLst/>
          </a:prstGeom>
        </p:spPr>
      </p:pic>
    </p:spTree>
    <p:extLst>
      <p:ext uri="{BB962C8B-B14F-4D97-AF65-F5344CB8AC3E}">
        <p14:creationId xmlns:p14="http://schemas.microsoft.com/office/powerpoint/2010/main" xmlns="" val="1894810811"/>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Werkgeversheffing Zorgverzekeringswet</a:t>
            </a:r>
            <a:endParaRPr lang="nl-NL" dirty="0"/>
          </a:p>
        </p:txBody>
      </p:sp>
      <p:sp>
        <p:nvSpPr>
          <p:cNvPr id="3" name="Tijdelijke aanduiding voor inhoud 2"/>
          <p:cNvSpPr>
            <a:spLocks noGrp="1"/>
          </p:cNvSpPr>
          <p:nvPr>
            <p:ph idx="1"/>
          </p:nvPr>
        </p:nvSpPr>
        <p:spPr/>
        <p:txBody>
          <a:bodyPr/>
          <a:lstStyle/>
          <a:p>
            <a:r>
              <a:rPr lang="nl-NL" dirty="0" smtClean="0"/>
              <a:t>Werknemersbijdrage Zvw kan</a:t>
            </a:r>
          </a:p>
          <a:p>
            <a:r>
              <a:rPr lang="nl-NL" dirty="0" smtClean="0"/>
              <a:t>Meestal werkgeversbijdrage Zvw</a:t>
            </a:r>
          </a:p>
          <a:p>
            <a:r>
              <a:rPr lang="nl-NL" dirty="0" smtClean="0"/>
              <a:t>Meestal inkomensafhankelijke WG heffing van 6,75%(2016)</a:t>
            </a:r>
          </a:p>
          <a:p>
            <a:r>
              <a:rPr lang="nl-NL" dirty="0" smtClean="0"/>
              <a:t>Maximumpremieloon 52.763 (2016)</a:t>
            </a:r>
          </a:p>
          <a:p>
            <a:endParaRPr lang="nl-NL" dirty="0" smtClean="0"/>
          </a:p>
          <a:p>
            <a:endParaRPr lang="nl-NL" dirty="0" smtClean="0"/>
          </a:p>
          <a:p>
            <a:endParaRPr lang="nl-NL" dirty="0"/>
          </a:p>
        </p:txBody>
      </p:sp>
      <p:pic>
        <p:nvPicPr>
          <p:cNvPr id="4" name="Afbeelding 3"/>
          <p:cNvPicPr>
            <a:picLocks noChangeAspect="1"/>
          </p:cNvPicPr>
          <p:nvPr/>
        </p:nvPicPr>
        <p:blipFill>
          <a:blip r:embed="rId2" cstate="print"/>
          <a:stretch>
            <a:fillRect/>
          </a:stretch>
        </p:blipFill>
        <p:spPr>
          <a:xfrm>
            <a:off x="6488112" y="3478212"/>
            <a:ext cx="5555583" cy="3214687"/>
          </a:xfrm>
          <a:prstGeom prst="rect">
            <a:avLst/>
          </a:prstGeom>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473896" y="971571"/>
            <a:ext cx="9144000" cy="2761185"/>
          </a:xfrm>
        </p:spPr>
        <p:txBody>
          <a:bodyPr>
            <a:normAutofit/>
          </a:bodyPr>
          <a:lstStyle/>
          <a:p>
            <a:pPr algn="l"/>
            <a:r>
              <a:rPr lang="nl-NL" sz="2800" dirty="0" smtClean="0"/>
              <a:t>Frits Oud werkt bij een grootgrutter. Hij is 62 jaar en neemt deel aan de levensloopregeling. Frits wil het tegoed van zijn levensloopregeling opnemen, zodat hij geld heeft om zonnepanelen op het dak van zijn koopwoning te plaatsen.</a:t>
            </a:r>
          </a:p>
          <a:p>
            <a:pPr algn="l"/>
            <a:r>
              <a:rPr lang="nl-NL" sz="2800" dirty="0" smtClean="0"/>
              <a:t>Vraag: Met welke van de 4 soorten loonheffingen is de opname van de levensloopregeling belast?</a:t>
            </a:r>
            <a:endParaRPr lang="nl-NL"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785965"/>
            <a:ext cx="10515600" cy="4351338"/>
          </a:xfrm>
        </p:spPr>
        <p:txBody>
          <a:bodyPr/>
          <a:lstStyle/>
          <a:p>
            <a:r>
              <a:rPr lang="nl-NL" dirty="0" smtClean="0"/>
              <a:t>Juist of onjuist ?</a:t>
            </a:r>
          </a:p>
          <a:p>
            <a:endParaRPr lang="nl-NL" dirty="0" smtClean="0"/>
          </a:p>
          <a:p>
            <a:pPr>
              <a:buNone/>
            </a:pPr>
            <a:r>
              <a:rPr lang="nl-NL" dirty="0" smtClean="0"/>
              <a:t>  Een </a:t>
            </a:r>
            <a:r>
              <a:rPr lang="nl-NL" dirty="0" err="1" smtClean="0"/>
              <a:t>kleingrutter</a:t>
            </a:r>
            <a:r>
              <a:rPr lang="nl-NL" dirty="0" smtClean="0"/>
              <a:t> heeft een bestelauto die afwisselend door drie werknemers wordt gebruikt om bestellingen te bezorgen. De werkgever moet per maand € 300 euro eindheffing afdragen.</a:t>
            </a:r>
            <a:endParaRPr lang="nl-NL"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Eindheffingen</a:t>
            </a:r>
            <a:endParaRPr lang="nl-NL" dirty="0"/>
          </a:p>
        </p:txBody>
      </p:sp>
      <p:sp>
        <p:nvSpPr>
          <p:cNvPr id="3" name="Tijdelijke aanduiding voor inhoud 2"/>
          <p:cNvSpPr>
            <a:spLocks noGrp="1"/>
          </p:cNvSpPr>
          <p:nvPr>
            <p:ph idx="1"/>
          </p:nvPr>
        </p:nvSpPr>
        <p:spPr>
          <a:xfrm>
            <a:off x="838200" y="1825624"/>
            <a:ext cx="10515600" cy="4841875"/>
          </a:xfrm>
        </p:spPr>
        <p:txBody>
          <a:bodyPr>
            <a:normAutofit fontScale="85000" lnSpcReduction="20000"/>
          </a:bodyPr>
          <a:lstStyle/>
          <a:p>
            <a:r>
              <a:rPr lang="nl-NL" dirty="0" smtClean="0"/>
              <a:t>Voor rekening van de werkgever</a:t>
            </a:r>
          </a:p>
          <a:p>
            <a:pPr marL="0" indent="0">
              <a:buNone/>
            </a:pPr>
            <a:r>
              <a:rPr lang="nl-NL" dirty="0"/>
              <a:t>	</a:t>
            </a:r>
            <a:r>
              <a:rPr lang="nl-NL" dirty="0" smtClean="0"/>
              <a:t>verplicht	naheffingsaanslagen</a:t>
            </a:r>
          </a:p>
          <a:p>
            <a:pPr marL="0" indent="0">
              <a:buNone/>
            </a:pPr>
            <a:r>
              <a:rPr lang="nl-NL" dirty="0"/>
              <a:t>	</a:t>
            </a:r>
            <a:r>
              <a:rPr lang="nl-NL" dirty="0" smtClean="0"/>
              <a:t>		excessieve deel vertrekvergoeding (bovennormaal)</a:t>
            </a:r>
          </a:p>
          <a:p>
            <a:pPr marL="0" indent="0">
              <a:buNone/>
            </a:pPr>
            <a:r>
              <a:rPr lang="nl-NL" dirty="0"/>
              <a:t>	</a:t>
            </a:r>
            <a:r>
              <a:rPr lang="nl-NL" dirty="0" smtClean="0"/>
              <a:t>		bestelauto gebruik &gt;2 werknemers (300 in 2016)</a:t>
            </a:r>
          </a:p>
          <a:p>
            <a:pPr marL="0" indent="0">
              <a:buNone/>
            </a:pPr>
            <a:r>
              <a:rPr lang="nl-NL" dirty="0"/>
              <a:t>	</a:t>
            </a:r>
            <a:r>
              <a:rPr lang="nl-NL" dirty="0" smtClean="0"/>
              <a:t>keuze		verstrekking aan andere dan WN</a:t>
            </a:r>
          </a:p>
          <a:p>
            <a:pPr marL="0" indent="0">
              <a:buNone/>
            </a:pPr>
            <a:r>
              <a:rPr lang="nl-NL" dirty="0"/>
              <a:t>	</a:t>
            </a:r>
            <a:r>
              <a:rPr lang="nl-NL" dirty="0" smtClean="0"/>
              <a:t>		vergoedingen en verstrekkingen aan WN</a:t>
            </a:r>
          </a:p>
          <a:p>
            <a:pPr marL="0" indent="0">
              <a:buNone/>
            </a:pPr>
            <a:r>
              <a:rPr lang="nl-NL" dirty="0"/>
              <a:t>	</a:t>
            </a:r>
            <a:r>
              <a:rPr lang="nl-NL" dirty="0" smtClean="0"/>
              <a:t>tarief		</a:t>
            </a:r>
            <a:r>
              <a:rPr lang="nl-NL" dirty="0" smtClean="0">
                <a:hlinkClick r:id="rId2"/>
              </a:rPr>
              <a:t>tarieven eindheffing</a:t>
            </a:r>
            <a:r>
              <a:rPr lang="nl-NL" dirty="0" smtClean="0"/>
              <a:t> </a:t>
            </a:r>
          </a:p>
          <a:p>
            <a:pPr marL="0" indent="0">
              <a:buNone/>
            </a:pPr>
            <a:endParaRPr lang="nl-NL" dirty="0" smtClean="0"/>
          </a:p>
          <a:p>
            <a:pPr marL="0" indent="0">
              <a:buNone/>
            </a:pPr>
            <a:r>
              <a:rPr lang="nl-NL" dirty="0" smtClean="0"/>
              <a:t>Bereken </a:t>
            </a:r>
            <a:r>
              <a:rPr lang="nl-NL" dirty="0"/>
              <a:t>over het bedrag boven de vrije ruimte 80% eindheffing </a:t>
            </a:r>
            <a:r>
              <a:rPr lang="nl-NL" dirty="0" smtClean="0"/>
              <a:t>.</a:t>
            </a:r>
          </a:p>
          <a:p>
            <a:pPr marL="0" indent="0">
              <a:buNone/>
            </a:pPr>
            <a:endParaRPr lang="nl-NL" dirty="0" smtClean="0"/>
          </a:p>
          <a:p>
            <a:pPr marL="0" indent="0">
              <a:buNone/>
            </a:pPr>
            <a:r>
              <a:rPr lang="nl-NL" dirty="0" smtClean="0"/>
              <a:t>Bestanddelen niet op de jaaropgave, maar alle loonheffingsbestanddelen zijn wel verschuldigd.</a:t>
            </a:r>
            <a:endParaRPr lang="nl-NL" dirty="0"/>
          </a:p>
        </p:txBody>
      </p:sp>
      <p:pic>
        <p:nvPicPr>
          <p:cNvPr id="4" name="Afbeelding 3"/>
          <p:cNvPicPr>
            <a:picLocks noChangeAspect="1"/>
          </p:cNvPicPr>
          <p:nvPr/>
        </p:nvPicPr>
        <p:blipFill>
          <a:blip r:embed="rId3" cstate="print"/>
          <a:stretch>
            <a:fillRect/>
          </a:stretch>
        </p:blipFill>
        <p:spPr>
          <a:xfrm>
            <a:off x="9975328" y="3645312"/>
            <a:ext cx="1562100" cy="1590675"/>
          </a:xfrm>
          <a:prstGeom prst="rect">
            <a:avLst/>
          </a:prstGeom>
        </p:spPr>
      </p:pic>
      <p:pic>
        <p:nvPicPr>
          <p:cNvPr id="5" name="Afbeelding 4"/>
          <p:cNvPicPr>
            <a:picLocks noChangeAspect="1"/>
          </p:cNvPicPr>
          <p:nvPr/>
        </p:nvPicPr>
        <p:blipFill>
          <a:blip r:embed="rId4" cstate="print"/>
          <a:stretch>
            <a:fillRect/>
          </a:stretch>
        </p:blipFill>
        <p:spPr>
          <a:xfrm>
            <a:off x="5457825" y="387349"/>
            <a:ext cx="2343150" cy="1438275"/>
          </a:xfrm>
          <a:prstGeom prst="rect">
            <a:avLst/>
          </a:prstGeom>
        </p:spPr>
      </p:pic>
      <p:pic>
        <p:nvPicPr>
          <p:cNvPr id="6" name="Afbeelding 5"/>
          <p:cNvPicPr>
            <a:picLocks noChangeAspect="1"/>
          </p:cNvPicPr>
          <p:nvPr/>
        </p:nvPicPr>
        <p:blipFill>
          <a:blip r:embed="rId4" cstate="print"/>
          <a:stretch>
            <a:fillRect/>
          </a:stretch>
        </p:blipFill>
        <p:spPr>
          <a:xfrm>
            <a:off x="8010525" y="387349"/>
            <a:ext cx="2343150" cy="1438275"/>
          </a:xfrm>
          <a:prstGeom prst="rect">
            <a:avLst/>
          </a:prstGeom>
        </p:spPr>
      </p:pic>
      <p:pic>
        <p:nvPicPr>
          <p:cNvPr id="7" name="Afbeelding 6"/>
          <p:cNvPicPr>
            <a:picLocks noChangeAspect="1"/>
          </p:cNvPicPr>
          <p:nvPr/>
        </p:nvPicPr>
        <p:blipFill>
          <a:blip r:embed="rId4" cstate="print"/>
          <a:stretch>
            <a:fillRect/>
          </a:stretch>
        </p:blipFill>
        <p:spPr>
          <a:xfrm>
            <a:off x="10499725" y="387349"/>
            <a:ext cx="2343150" cy="1438275"/>
          </a:xfrm>
          <a:prstGeom prst="rect">
            <a:avLst/>
          </a:prstGeom>
        </p:spPr>
      </p:pic>
    </p:spTree>
    <p:extLst>
      <p:ext uri="{BB962C8B-B14F-4D97-AF65-F5344CB8AC3E}">
        <p14:creationId xmlns:p14="http://schemas.microsoft.com/office/powerpoint/2010/main" xmlns="" val="24182096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Wat houdt de </a:t>
            </a:r>
            <a:r>
              <a:rPr lang="nl-NL" dirty="0" err="1" smtClean="0"/>
              <a:t>gebruikelijkheidstoets</a:t>
            </a:r>
            <a:r>
              <a:rPr lang="nl-NL" dirty="0" smtClean="0"/>
              <a:t> in bij de </a:t>
            </a:r>
            <a:r>
              <a:rPr lang="nl-NL" dirty="0" err="1" smtClean="0"/>
              <a:t>werkkostenregeling</a:t>
            </a:r>
            <a:r>
              <a:rPr lang="nl-NL" dirty="0" smtClean="0"/>
              <a:t>?</a:t>
            </a:r>
            <a:endParaRPr lang="nl-NL"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u="sng" dirty="0" smtClean="0"/>
              <a:t>Werkkostenregeling (WKR 1 jan 2011)</a:t>
            </a:r>
            <a:endParaRPr lang="nl-NL" u="sng" dirty="0"/>
          </a:p>
        </p:txBody>
      </p:sp>
      <p:sp>
        <p:nvSpPr>
          <p:cNvPr id="3" name="Tijdelijke aanduiding voor inhoud 2"/>
          <p:cNvSpPr>
            <a:spLocks noGrp="1"/>
          </p:cNvSpPr>
          <p:nvPr>
            <p:ph idx="1"/>
          </p:nvPr>
        </p:nvSpPr>
        <p:spPr>
          <a:xfrm>
            <a:off x="838200" y="1515382"/>
            <a:ext cx="10515600" cy="4820104"/>
          </a:xfrm>
        </p:spPr>
        <p:txBody>
          <a:bodyPr>
            <a:normAutofit fontScale="85000" lnSpcReduction="10000"/>
          </a:bodyPr>
          <a:lstStyle/>
          <a:p>
            <a:pPr marL="0" indent="0">
              <a:buNone/>
            </a:pPr>
            <a:r>
              <a:rPr lang="nl-NL" dirty="0" smtClean="0"/>
              <a:t>1 jan 2015 :</a:t>
            </a:r>
          </a:p>
          <a:p>
            <a:pPr marL="0" indent="0">
              <a:buNone/>
            </a:pPr>
            <a:r>
              <a:rPr lang="nl-NL" dirty="0" smtClean="0"/>
              <a:t>1,2 % van de totale fiscale loonsom aan onbelaste vergoedingen en verstrekkingen.</a:t>
            </a:r>
          </a:p>
          <a:p>
            <a:pPr marL="0" indent="0">
              <a:buNone/>
            </a:pPr>
            <a:r>
              <a:rPr lang="nl-NL" dirty="0" smtClean="0"/>
              <a:t>Gebruikelijkheidstoets (30 %- grens van wat gebruikelijk is)</a:t>
            </a:r>
          </a:p>
          <a:p>
            <a:pPr marL="0" indent="0">
              <a:buNone/>
            </a:pPr>
            <a:endParaRPr lang="nl-NL" dirty="0" smtClean="0"/>
          </a:p>
          <a:p>
            <a:pPr marL="0" indent="0">
              <a:buNone/>
            </a:pPr>
            <a:r>
              <a:rPr lang="nl-NL" dirty="0" smtClean="0"/>
              <a:t>Nooit – (privégebruik) auto van de zaak</a:t>
            </a:r>
          </a:p>
          <a:p>
            <a:pPr marL="0" indent="0">
              <a:buNone/>
            </a:pPr>
            <a:r>
              <a:rPr lang="nl-NL" dirty="0"/>
              <a:t> </a:t>
            </a:r>
            <a:r>
              <a:rPr lang="nl-NL" dirty="0" smtClean="0"/>
              <a:t>          -  (dienst)woning</a:t>
            </a:r>
          </a:p>
          <a:p>
            <a:pPr marL="0" indent="0">
              <a:buNone/>
            </a:pPr>
            <a:r>
              <a:rPr lang="nl-NL" dirty="0"/>
              <a:t> </a:t>
            </a:r>
            <a:r>
              <a:rPr lang="nl-NL" dirty="0" smtClean="0"/>
              <a:t>          -  boetes</a:t>
            </a:r>
          </a:p>
          <a:p>
            <a:pPr marL="0" indent="0">
              <a:buNone/>
            </a:pPr>
            <a:r>
              <a:rPr lang="nl-NL" dirty="0"/>
              <a:t> </a:t>
            </a:r>
            <a:r>
              <a:rPr lang="nl-NL" dirty="0" smtClean="0"/>
              <a:t>          -  vergoedingen en verstrekkingen rond criminele activiteiten.</a:t>
            </a:r>
          </a:p>
          <a:p>
            <a:pPr marL="0" indent="0">
              <a:buNone/>
            </a:pPr>
            <a:endParaRPr lang="nl-NL" dirty="0"/>
          </a:p>
          <a:p>
            <a:pPr marL="0" indent="0">
              <a:buNone/>
            </a:pPr>
            <a:r>
              <a:rPr lang="nl-NL" dirty="0"/>
              <a:t>Als de fiscale loonsom in </a:t>
            </a:r>
            <a:r>
              <a:rPr lang="nl-NL" dirty="0" smtClean="0"/>
              <a:t>2016 </a:t>
            </a:r>
            <a:r>
              <a:rPr lang="nl-NL" dirty="0"/>
              <a:t>bijvoorbeeld € 100.000 bedraagt, dan is het onbelaste </a:t>
            </a:r>
            <a:r>
              <a:rPr lang="nl-NL" dirty="0" smtClean="0"/>
              <a:t>bedrag </a:t>
            </a:r>
            <a:r>
              <a:rPr lang="nl-NL" dirty="0"/>
              <a:t>maximaal € 1.200. Daarboven betaalt de werkgever 80% eindheffing</a:t>
            </a:r>
            <a:r>
              <a:rPr lang="nl-NL" dirty="0" smtClean="0"/>
              <a:t>.</a:t>
            </a:r>
          </a:p>
        </p:txBody>
      </p:sp>
      <p:pic>
        <p:nvPicPr>
          <p:cNvPr id="4" name="Afbeelding 3"/>
          <p:cNvPicPr>
            <a:picLocks noChangeAspect="1"/>
          </p:cNvPicPr>
          <p:nvPr/>
        </p:nvPicPr>
        <p:blipFill>
          <a:blip r:embed="rId2" cstate="print"/>
          <a:stretch>
            <a:fillRect/>
          </a:stretch>
        </p:blipFill>
        <p:spPr>
          <a:xfrm>
            <a:off x="9056593" y="2416629"/>
            <a:ext cx="2959193" cy="2044927"/>
          </a:xfrm>
          <a:prstGeom prst="rect">
            <a:avLst/>
          </a:prstGeom>
        </p:spPr>
      </p:pic>
    </p:spTree>
    <p:extLst>
      <p:ext uri="{BB962C8B-B14F-4D97-AF65-F5344CB8AC3E}">
        <p14:creationId xmlns:p14="http://schemas.microsoft.com/office/powerpoint/2010/main" xmlns="" val="5789077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u="sng" dirty="0" smtClean="0"/>
              <a:t>Onbelast loon</a:t>
            </a:r>
            <a:endParaRPr lang="nl-NL" u="sng" dirty="0"/>
          </a:p>
        </p:txBody>
      </p:sp>
      <p:sp>
        <p:nvSpPr>
          <p:cNvPr id="3" name="Tijdelijke aanduiding voor inhoud 2"/>
          <p:cNvSpPr>
            <a:spLocks noGrp="1"/>
          </p:cNvSpPr>
          <p:nvPr>
            <p:ph idx="1"/>
          </p:nvPr>
        </p:nvSpPr>
        <p:spPr>
          <a:xfrm>
            <a:off x="838200" y="1404258"/>
            <a:ext cx="10515600" cy="5453742"/>
          </a:xfrm>
        </p:spPr>
        <p:txBody>
          <a:bodyPr>
            <a:normAutofit fontScale="92500" lnSpcReduction="10000"/>
          </a:bodyPr>
          <a:lstStyle/>
          <a:p>
            <a:r>
              <a:rPr lang="nl-NL" dirty="0" smtClean="0"/>
              <a:t>Voordelen buiten dienstbetrekking</a:t>
            </a:r>
          </a:p>
          <a:p>
            <a:pPr marL="0" indent="0">
              <a:buNone/>
            </a:pPr>
            <a:r>
              <a:rPr lang="nl-NL" dirty="0"/>
              <a:t>	</a:t>
            </a:r>
            <a:endParaRPr lang="nl-NL" dirty="0" smtClean="0"/>
          </a:p>
          <a:p>
            <a:r>
              <a:rPr lang="nl-NL" dirty="0" smtClean="0"/>
              <a:t>Intermediaire kosten = door de WN voor de WG gemaakte kosten</a:t>
            </a:r>
          </a:p>
          <a:p>
            <a:pPr marL="0" indent="0">
              <a:buNone/>
            </a:pPr>
            <a:endParaRPr lang="nl-NL" dirty="0" smtClean="0"/>
          </a:p>
          <a:p>
            <a:r>
              <a:rPr lang="nl-NL" dirty="0" smtClean="0"/>
              <a:t>Specifiek vrijgesteld</a:t>
            </a:r>
          </a:p>
          <a:p>
            <a:pPr marL="0" indent="0">
              <a:buNone/>
            </a:pPr>
            <a:r>
              <a:rPr lang="nl-NL" dirty="0" smtClean="0"/>
              <a:t>	- </a:t>
            </a:r>
            <a:r>
              <a:rPr lang="nl-NL" dirty="0"/>
              <a:t>pensioenaanspraak</a:t>
            </a:r>
          </a:p>
          <a:p>
            <a:pPr marL="0" indent="0">
              <a:buNone/>
            </a:pPr>
            <a:r>
              <a:rPr lang="nl-NL" dirty="0"/>
              <a:t>	- jubilea (diensttijduitkering) = bruto netto</a:t>
            </a:r>
          </a:p>
          <a:p>
            <a:pPr marL="0" indent="0">
              <a:buNone/>
            </a:pPr>
            <a:endParaRPr lang="nl-NL" dirty="0"/>
          </a:p>
          <a:p>
            <a:r>
              <a:rPr lang="nl-NL" dirty="0" err="1" smtClean="0"/>
              <a:t>Nihilwaarderingen</a:t>
            </a:r>
            <a:r>
              <a:rPr lang="nl-NL" dirty="0" smtClean="0"/>
              <a:t> = voorzieningen /verstrekkingen op de werkplek</a:t>
            </a:r>
          </a:p>
          <a:p>
            <a:pPr marL="0" indent="0">
              <a:buNone/>
            </a:pPr>
            <a:r>
              <a:rPr lang="nl-NL" dirty="0"/>
              <a:t>	</a:t>
            </a:r>
            <a:r>
              <a:rPr lang="nl-NL" dirty="0" smtClean="0"/>
              <a:t>		    werkkleding, consumpties, werkplekfitness, 				     	    </a:t>
            </a:r>
            <a:r>
              <a:rPr lang="nl-NL" dirty="0" smtClean="0"/>
              <a:t>gebruik apparatuur</a:t>
            </a:r>
            <a:r>
              <a:rPr lang="nl-NL" dirty="0" smtClean="0"/>
              <a:t>	</a:t>
            </a:r>
          </a:p>
          <a:p>
            <a:pPr marL="0" indent="0">
              <a:buNone/>
            </a:pPr>
            <a:r>
              <a:rPr lang="nl-NL" dirty="0"/>
              <a:t>	</a:t>
            </a:r>
          </a:p>
        </p:txBody>
      </p:sp>
      <p:pic>
        <p:nvPicPr>
          <p:cNvPr id="4" name="Afbeelding 3"/>
          <p:cNvPicPr>
            <a:picLocks noChangeAspect="1"/>
          </p:cNvPicPr>
          <p:nvPr/>
        </p:nvPicPr>
        <p:blipFill>
          <a:blip r:embed="rId2" cstate="print"/>
          <a:stretch>
            <a:fillRect/>
          </a:stretch>
        </p:blipFill>
        <p:spPr>
          <a:xfrm>
            <a:off x="6694098" y="604156"/>
            <a:ext cx="2128092" cy="1673679"/>
          </a:xfrm>
          <a:prstGeom prst="rect">
            <a:avLst/>
          </a:prstGeom>
        </p:spPr>
      </p:pic>
      <p:pic>
        <p:nvPicPr>
          <p:cNvPr id="5" name="Afbeelding 4"/>
          <p:cNvPicPr>
            <a:picLocks noChangeAspect="1"/>
          </p:cNvPicPr>
          <p:nvPr/>
        </p:nvPicPr>
        <p:blipFill>
          <a:blip r:embed="rId3" cstate="print"/>
          <a:stretch>
            <a:fillRect/>
          </a:stretch>
        </p:blipFill>
        <p:spPr>
          <a:xfrm>
            <a:off x="9224994" y="675624"/>
            <a:ext cx="1726002" cy="1602211"/>
          </a:xfrm>
          <a:prstGeom prst="rect">
            <a:avLst/>
          </a:prstGeom>
        </p:spPr>
      </p:pic>
      <p:pic>
        <p:nvPicPr>
          <p:cNvPr id="6" name="Afbeelding 5"/>
          <p:cNvPicPr>
            <a:picLocks noChangeAspect="1"/>
          </p:cNvPicPr>
          <p:nvPr/>
        </p:nvPicPr>
        <p:blipFill>
          <a:blip r:embed="rId4" cstate="print"/>
          <a:stretch>
            <a:fillRect/>
          </a:stretch>
        </p:blipFill>
        <p:spPr>
          <a:xfrm>
            <a:off x="9224994" y="3215028"/>
            <a:ext cx="2574766" cy="1531484"/>
          </a:xfrm>
          <a:prstGeom prst="rect">
            <a:avLst/>
          </a:prstGeom>
        </p:spPr>
      </p:pic>
    </p:spTree>
    <p:extLst>
      <p:ext uri="{BB962C8B-B14F-4D97-AF65-F5344CB8AC3E}">
        <p14:creationId xmlns:p14="http://schemas.microsoft.com/office/powerpoint/2010/main" xmlns="" val="30315919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txBox="1">
            <a:spLocks/>
          </p:cNvSpPr>
          <p:nvPr/>
        </p:nvSpPr>
        <p:spPr>
          <a:xfrm>
            <a:off x="838200" y="163286"/>
            <a:ext cx="10515600" cy="6694714"/>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smtClean="0"/>
              <a:t>	</a:t>
            </a:r>
          </a:p>
          <a:p>
            <a:r>
              <a:rPr lang="nl-NL" dirty="0" smtClean="0"/>
              <a:t>Gerichte vrijstellingen</a:t>
            </a:r>
          </a:p>
          <a:p>
            <a:pPr marL="0" indent="0">
              <a:buNone/>
            </a:pPr>
            <a:r>
              <a:rPr lang="nl-NL" dirty="0"/>
              <a:t>	</a:t>
            </a:r>
            <a:r>
              <a:rPr lang="nl-NL" dirty="0" smtClean="0"/>
              <a:t>- Kosten openbaar vervoer/ reiskosten woon/werkverkeer € 0,19</a:t>
            </a:r>
          </a:p>
          <a:p>
            <a:pPr marL="0" indent="0">
              <a:buNone/>
            </a:pPr>
            <a:r>
              <a:rPr lang="nl-NL" dirty="0"/>
              <a:t>	</a:t>
            </a:r>
            <a:r>
              <a:rPr lang="nl-NL" dirty="0" smtClean="0"/>
              <a:t>- Studie en opleiding</a:t>
            </a:r>
          </a:p>
          <a:p>
            <a:pPr marL="0" indent="0">
              <a:buNone/>
            </a:pPr>
            <a:r>
              <a:rPr lang="nl-NL" dirty="0"/>
              <a:t>	</a:t>
            </a:r>
            <a:r>
              <a:rPr lang="nl-NL" dirty="0" smtClean="0"/>
              <a:t>- Verhuizing vanwege dienstbetrekking (€ 7.750)</a:t>
            </a:r>
          </a:p>
          <a:p>
            <a:pPr marL="0" indent="0">
              <a:buNone/>
            </a:pPr>
            <a:r>
              <a:rPr lang="nl-NL" dirty="0"/>
              <a:t>	</a:t>
            </a:r>
            <a:r>
              <a:rPr lang="nl-NL" dirty="0" smtClean="0"/>
              <a:t>- Arbo voorzieningen op werk en thuis.</a:t>
            </a:r>
          </a:p>
          <a:p>
            <a:pPr marL="0" indent="0">
              <a:buNone/>
            </a:pPr>
            <a:r>
              <a:rPr lang="nl-NL" dirty="0"/>
              <a:t>	</a:t>
            </a:r>
            <a:r>
              <a:rPr lang="nl-NL" dirty="0" smtClean="0"/>
              <a:t>- Maaltijden bij koopavonden/overwerk en dienstreizen.</a:t>
            </a:r>
          </a:p>
          <a:p>
            <a:pPr marL="0" indent="0">
              <a:buNone/>
            </a:pPr>
            <a:endParaRPr lang="nl-NL" dirty="0"/>
          </a:p>
          <a:p>
            <a:pPr marL="0" indent="0">
              <a:buNone/>
            </a:pPr>
            <a:r>
              <a:rPr lang="nl-NL" dirty="0" smtClean="0"/>
              <a:t>Nieuw 2015 (noodzakelijkheidcriterium)</a:t>
            </a:r>
          </a:p>
          <a:p>
            <a:pPr marL="0" indent="0">
              <a:buNone/>
            </a:pPr>
            <a:r>
              <a:rPr lang="nl-NL" dirty="0"/>
              <a:t>	</a:t>
            </a:r>
            <a:r>
              <a:rPr lang="nl-NL" dirty="0" smtClean="0"/>
              <a:t>- Ter beschikkingstelling  gereedschappen, computers, mobiele 	communicatie middelen die WN </a:t>
            </a:r>
            <a:r>
              <a:rPr lang="nl-NL" dirty="0" smtClean="0"/>
              <a:t>redelijkerwijs </a:t>
            </a:r>
            <a:r>
              <a:rPr lang="nl-NL" dirty="0" smtClean="0"/>
              <a:t>voor de 	uitvoering van hun werk nodig hebben.</a:t>
            </a:r>
          </a:p>
          <a:p>
            <a:pPr marL="0" indent="0">
              <a:buNone/>
            </a:pPr>
            <a:r>
              <a:rPr lang="nl-NL" dirty="0"/>
              <a:t>	</a:t>
            </a:r>
            <a:r>
              <a:rPr lang="nl-NL" dirty="0" smtClean="0"/>
              <a:t>- Korting producten uit eigen bedrijf</a:t>
            </a:r>
          </a:p>
          <a:p>
            <a:pPr marL="0" indent="0">
              <a:buNone/>
            </a:pPr>
            <a:r>
              <a:rPr lang="nl-NL" dirty="0"/>
              <a:t>	</a:t>
            </a:r>
            <a:r>
              <a:rPr lang="nl-NL" dirty="0" smtClean="0"/>
              <a:t>- Werkplekvoorzieningen die ook buiten de werkplek te 	gebruiken zijn (Eis = 90% zakelijk)</a:t>
            </a:r>
          </a:p>
        </p:txBody>
      </p:sp>
      <p:pic>
        <p:nvPicPr>
          <p:cNvPr id="4" name="Afbeelding 3"/>
          <p:cNvPicPr>
            <a:picLocks noChangeAspect="1"/>
          </p:cNvPicPr>
          <p:nvPr/>
        </p:nvPicPr>
        <p:blipFill>
          <a:blip r:embed="rId2" cstate="print"/>
          <a:stretch>
            <a:fillRect/>
          </a:stretch>
        </p:blipFill>
        <p:spPr>
          <a:xfrm>
            <a:off x="10020300" y="2943225"/>
            <a:ext cx="2171700" cy="1428750"/>
          </a:xfrm>
          <a:prstGeom prst="rect">
            <a:avLst/>
          </a:prstGeom>
        </p:spPr>
      </p:pic>
    </p:spTree>
    <p:extLst>
      <p:ext uri="{BB962C8B-B14F-4D97-AF65-F5344CB8AC3E}">
        <p14:creationId xmlns:p14="http://schemas.microsoft.com/office/powerpoint/2010/main" xmlns="" val="7289427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1.3.6 Cafetariasysteem</a:t>
            </a:r>
            <a:endParaRPr lang="nl-NL" dirty="0"/>
          </a:p>
        </p:txBody>
      </p:sp>
      <p:sp>
        <p:nvSpPr>
          <p:cNvPr id="3" name="Tijdelijke aanduiding voor inhoud 2"/>
          <p:cNvSpPr>
            <a:spLocks noGrp="1"/>
          </p:cNvSpPr>
          <p:nvPr>
            <p:ph idx="1"/>
          </p:nvPr>
        </p:nvSpPr>
        <p:spPr/>
        <p:txBody>
          <a:bodyPr/>
          <a:lstStyle/>
          <a:p>
            <a:r>
              <a:rPr lang="nl-NL" dirty="0" smtClean="0"/>
              <a:t>Uitruil arbeidsvoorwaarden</a:t>
            </a:r>
          </a:p>
          <a:p>
            <a:pPr marL="0" indent="0">
              <a:buNone/>
            </a:pPr>
            <a:endParaRPr lang="nl-NL" dirty="0" smtClean="0"/>
          </a:p>
          <a:p>
            <a:pPr marL="0" indent="0">
              <a:buNone/>
            </a:pPr>
            <a:r>
              <a:rPr lang="nl-NL" dirty="0" smtClean="0"/>
              <a:t>vakantiedagen, eindejaarsuitkering of vakantiebijslag inzetten om onbelaste vergoedingen en verstrekkingen te maximaliseren.</a:t>
            </a:r>
            <a:endParaRPr lang="nl-NL" dirty="0"/>
          </a:p>
        </p:txBody>
      </p:sp>
      <p:pic>
        <p:nvPicPr>
          <p:cNvPr id="4" name="Afbeelding 3"/>
          <p:cNvPicPr>
            <a:picLocks noChangeAspect="1"/>
          </p:cNvPicPr>
          <p:nvPr/>
        </p:nvPicPr>
        <p:blipFill>
          <a:blip r:embed="rId2" cstate="print"/>
          <a:stretch>
            <a:fillRect/>
          </a:stretch>
        </p:blipFill>
        <p:spPr>
          <a:xfrm>
            <a:off x="6857999" y="3734743"/>
            <a:ext cx="4005943" cy="2577157"/>
          </a:xfrm>
          <a:prstGeom prst="rect">
            <a:avLst/>
          </a:prstGeom>
        </p:spPr>
      </p:pic>
      <p:pic>
        <p:nvPicPr>
          <p:cNvPr id="5" name="Afbeelding 4"/>
          <p:cNvPicPr>
            <a:picLocks noChangeAspect="1"/>
          </p:cNvPicPr>
          <p:nvPr/>
        </p:nvPicPr>
        <p:blipFill>
          <a:blip r:embed="rId3" cstate="print"/>
          <a:stretch>
            <a:fillRect/>
          </a:stretch>
        </p:blipFill>
        <p:spPr>
          <a:xfrm>
            <a:off x="1190625" y="3778250"/>
            <a:ext cx="2495550" cy="2533650"/>
          </a:xfrm>
          <a:prstGeom prst="rect">
            <a:avLst/>
          </a:prstGeom>
        </p:spPr>
      </p:pic>
      <p:cxnSp>
        <p:nvCxnSpPr>
          <p:cNvPr id="7" name="Rechte verbindingslijn met pijl 6"/>
          <p:cNvCxnSpPr/>
          <p:nvPr/>
        </p:nvCxnSpPr>
        <p:spPr>
          <a:xfrm flipV="1">
            <a:off x="4327071" y="4767943"/>
            <a:ext cx="2155372" cy="32658"/>
          </a:xfrm>
          <a:prstGeom prst="straightConnector1">
            <a:avLst/>
          </a:prstGeom>
          <a:ln w="13970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565155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996043" y="1061357"/>
            <a:ext cx="9552214" cy="5262979"/>
          </a:xfrm>
          <a:prstGeom prst="rect">
            <a:avLst/>
          </a:prstGeom>
        </p:spPr>
        <p:txBody>
          <a:bodyPr wrap="square">
            <a:spAutoFit/>
          </a:bodyPr>
          <a:lstStyle/>
          <a:p>
            <a:r>
              <a:rPr lang="nl-NL" sz="2800" b="1" dirty="0">
                <a:solidFill>
                  <a:srgbClr val="004676"/>
                </a:solidFill>
                <a:latin typeface="Open Sans"/>
              </a:rPr>
              <a:t>Ik zorg elke dag voor een lunch in de vorm van een aantal broden, beleg, fruit en melk. Luncht een werknemer mee, dan betaalt hij een bedrag van € 1,50. Dit zijn de gemiddelde kosten van de lunch per persoon. Moet ik iets bijtellen bij het salaris van mijn werknemers?</a:t>
            </a:r>
            <a:endParaRPr lang="nl-NL" sz="2800" dirty="0">
              <a:solidFill>
                <a:srgbClr val="666666"/>
              </a:solidFill>
              <a:latin typeface="Open Sans"/>
            </a:endParaRPr>
          </a:p>
          <a:p>
            <a:r>
              <a:rPr lang="nl-NL" sz="2800" dirty="0">
                <a:solidFill>
                  <a:srgbClr val="666666"/>
                </a:solidFill>
                <a:latin typeface="Open Sans"/>
              </a:rPr>
              <a:t>Ja. Per maaltijd moet u in </a:t>
            </a:r>
            <a:r>
              <a:rPr lang="nl-NL" sz="2800" dirty="0" smtClean="0">
                <a:solidFill>
                  <a:srgbClr val="666666"/>
                </a:solidFill>
                <a:latin typeface="Open Sans"/>
              </a:rPr>
              <a:t>2016 </a:t>
            </a:r>
            <a:r>
              <a:rPr lang="nl-NL" sz="2800" dirty="0">
                <a:solidFill>
                  <a:srgbClr val="666666"/>
                </a:solidFill>
                <a:latin typeface="Open Sans"/>
              </a:rPr>
              <a:t>€ </a:t>
            </a:r>
            <a:r>
              <a:rPr lang="nl-NL" sz="2800" dirty="0" smtClean="0">
                <a:solidFill>
                  <a:srgbClr val="666666"/>
                </a:solidFill>
                <a:latin typeface="Open Sans"/>
              </a:rPr>
              <a:t>3,25 </a:t>
            </a:r>
            <a:r>
              <a:rPr lang="nl-NL" sz="2800" dirty="0">
                <a:solidFill>
                  <a:srgbClr val="666666"/>
                </a:solidFill>
                <a:latin typeface="Open Sans"/>
              </a:rPr>
              <a:t>tot het loon van uw werknemer rekenen. Het maakt niet uit wat de werkelijke kosten zijn van de maaltijd. De eigen bijdrage mag  u aftrekken van de € 3,20. In uw situatie rekent u dus € 3,20 – € 1,50 = € </a:t>
            </a:r>
            <a:r>
              <a:rPr lang="nl-NL" sz="2800" dirty="0" smtClean="0">
                <a:solidFill>
                  <a:srgbClr val="666666"/>
                </a:solidFill>
                <a:latin typeface="Open Sans"/>
              </a:rPr>
              <a:t>1,75 </a:t>
            </a:r>
            <a:r>
              <a:rPr lang="nl-NL" sz="2800" dirty="0">
                <a:solidFill>
                  <a:srgbClr val="666666"/>
                </a:solidFill>
                <a:latin typeface="Open Sans"/>
              </a:rPr>
              <a:t>tot het loon. U kunt dit loon ook aanwijzen als eindheffingsloon.</a:t>
            </a:r>
            <a:endParaRPr lang="nl-NL" sz="2800" b="0" i="0" dirty="0">
              <a:solidFill>
                <a:srgbClr val="666666"/>
              </a:solidFill>
              <a:effectLst/>
              <a:latin typeface="Open Sans"/>
            </a:endParaRPr>
          </a:p>
        </p:txBody>
      </p:sp>
      <p:pic>
        <p:nvPicPr>
          <p:cNvPr id="3" name="Afbeelding 2"/>
          <p:cNvPicPr>
            <a:picLocks noChangeAspect="1"/>
          </p:cNvPicPr>
          <p:nvPr/>
        </p:nvPicPr>
        <p:blipFill>
          <a:blip r:embed="rId2" cstate="print"/>
          <a:stretch>
            <a:fillRect/>
          </a:stretch>
        </p:blipFill>
        <p:spPr>
          <a:xfrm>
            <a:off x="10301967" y="4519716"/>
            <a:ext cx="1890033" cy="2206294"/>
          </a:xfrm>
          <a:prstGeom prst="rect">
            <a:avLst/>
          </a:prstGeom>
        </p:spPr>
      </p:pic>
    </p:spTree>
    <p:extLst>
      <p:ext uri="{BB962C8B-B14F-4D97-AF65-F5344CB8AC3E}">
        <p14:creationId xmlns:p14="http://schemas.microsoft.com/office/powerpoint/2010/main" xmlns="" val="1977016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Wet uniformering loonbegrip (1 jan 2013)</a:t>
            </a:r>
            <a:endParaRPr lang="nl-NL" dirty="0"/>
          </a:p>
        </p:txBody>
      </p:sp>
      <p:sp>
        <p:nvSpPr>
          <p:cNvPr id="3" name="Tijdelijke aanduiding voor inhoud 2"/>
          <p:cNvSpPr>
            <a:spLocks noGrp="1"/>
          </p:cNvSpPr>
          <p:nvPr>
            <p:ph idx="1"/>
          </p:nvPr>
        </p:nvSpPr>
        <p:spPr>
          <a:xfrm>
            <a:off x="838200" y="1553227"/>
            <a:ext cx="10515600" cy="4623736"/>
          </a:xfrm>
        </p:spPr>
        <p:txBody>
          <a:bodyPr>
            <a:normAutofit fontScale="92500" lnSpcReduction="20000"/>
          </a:bodyPr>
          <a:lstStyle/>
          <a:p>
            <a:r>
              <a:rPr lang="nl-NL" sz="3200" dirty="0" smtClean="0"/>
              <a:t>Een    Grondslag</a:t>
            </a:r>
          </a:p>
          <a:p>
            <a:r>
              <a:rPr lang="nl-NL" sz="3200" dirty="0" smtClean="0"/>
              <a:t>Twee uitzonderingen</a:t>
            </a:r>
          </a:p>
          <a:p>
            <a:pPr>
              <a:buNone/>
            </a:pPr>
            <a:endParaRPr lang="nl-NL" sz="3200" dirty="0" smtClean="0"/>
          </a:p>
          <a:p>
            <a:pPr marL="0" indent="0">
              <a:buNone/>
            </a:pPr>
            <a:r>
              <a:rPr lang="nl-NL" sz="3200" dirty="0" smtClean="0"/>
              <a:t>        - Eindheffingsloon </a:t>
            </a:r>
          </a:p>
          <a:p>
            <a:pPr marL="0" indent="0">
              <a:buNone/>
            </a:pPr>
            <a:r>
              <a:rPr lang="nl-NL" sz="3200" dirty="0"/>
              <a:t>	</a:t>
            </a:r>
            <a:r>
              <a:rPr lang="nl-NL" sz="3200" dirty="0" smtClean="0"/>
              <a:t>(alleen voor Loonbelasting/Volksverzekeringen</a:t>
            </a:r>
          </a:p>
          <a:p>
            <a:pPr marL="0" indent="0">
              <a:buNone/>
            </a:pPr>
            <a:r>
              <a:rPr lang="nl-NL" sz="3200" dirty="0" smtClean="0"/>
              <a:t>	 NIET WN verzekeringen + Zvw)</a:t>
            </a:r>
          </a:p>
          <a:p>
            <a:pPr marL="0" indent="0">
              <a:buNone/>
            </a:pPr>
            <a:endParaRPr lang="nl-NL" sz="3200" dirty="0"/>
          </a:p>
          <a:p>
            <a:pPr marL="0" indent="0">
              <a:buNone/>
            </a:pPr>
            <a:r>
              <a:rPr lang="nl-NL" sz="3200" dirty="0" smtClean="0"/>
              <a:t>        - Loon uit vroegere dienstbetrekking  (pensioen/ VUT)</a:t>
            </a:r>
          </a:p>
          <a:p>
            <a:pPr marL="0" indent="0">
              <a:buNone/>
            </a:pPr>
            <a:r>
              <a:rPr lang="nl-NL" sz="3200" dirty="0"/>
              <a:t>	</a:t>
            </a:r>
            <a:r>
              <a:rPr lang="nl-NL" sz="3200" dirty="0" smtClean="0"/>
              <a:t>(ALLEEN voor </a:t>
            </a:r>
            <a:r>
              <a:rPr lang="nl-NL" sz="3200" dirty="0" err="1" smtClean="0"/>
              <a:t>Lb</a:t>
            </a:r>
            <a:r>
              <a:rPr lang="nl-NL" sz="3200" dirty="0" smtClean="0"/>
              <a:t>/Vvz en Zorgverzekeringswet</a:t>
            </a:r>
          </a:p>
          <a:p>
            <a:pPr marL="0" indent="0">
              <a:buNone/>
            </a:pPr>
            <a:r>
              <a:rPr lang="nl-NL" sz="3200" dirty="0" smtClean="0"/>
              <a:t>	 niet voor WN </a:t>
            </a:r>
            <a:r>
              <a:rPr lang="nl-NL" sz="3200" dirty="0" err="1" smtClean="0"/>
              <a:t>vz</a:t>
            </a:r>
            <a:endParaRPr lang="nl-NL" sz="3200" dirty="0"/>
          </a:p>
        </p:txBody>
      </p:sp>
      <p:pic>
        <p:nvPicPr>
          <p:cNvPr id="4" name="Afbeelding 3"/>
          <p:cNvPicPr>
            <a:picLocks noChangeAspect="1"/>
          </p:cNvPicPr>
          <p:nvPr/>
        </p:nvPicPr>
        <p:blipFill>
          <a:blip r:embed="rId2" cstate="print"/>
          <a:stretch>
            <a:fillRect/>
          </a:stretch>
        </p:blipFill>
        <p:spPr>
          <a:xfrm rot="5400000">
            <a:off x="9036098" y="2483934"/>
            <a:ext cx="2252110" cy="935492"/>
          </a:xfrm>
          <a:prstGeom prst="rect">
            <a:avLst/>
          </a:prstGeom>
        </p:spPr>
      </p:pic>
    </p:spTree>
    <p:extLst>
      <p:ext uri="{BB962C8B-B14F-4D97-AF65-F5344CB8AC3E}">
        <p14:creationId xmlns:p14="http://schemas.microsoft.com/office/powerpoint/2010/main" xmlns="" val="105968329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4</a:t>
            </a:r>
            <a:endParaRPr lang="nl-NL" dirty="0"/>
          </a:p>
        </p:txBody>
      </p:sp>
      <p:sp>
        <p:nvSpPr>
          <p:cNvPr id="3" name="Tijdelijke aanduiding voor inhoud 2"/>
          <p:cNvSpPr>
            <a:spLocks noGrp="1"/>
          </p:cNvSpPr>
          <p:nvPr>
            <p:ph idx="1"/>
          </p:nvPr>
        </p:nvSpPr>
        <p:spPr/>
        <p:txBody>
          <a:bodyPr/>
          <a:lstStyle/>
          <a:p>
            <a:r>
              <a:rPr lang="nl-NL" dirty="0" smtClean="0"/>
              <a:t>Een werknemer heeft per 1 november 2015 een auto van de zaak ter beschikking waarmee hij ook </a:t>
            </a:r>
            <a:r>
              <a:rPr lang="nl-NL" dirty="0" err="1" smtClean="0"/>
              <a:t>prive</a:t>
            </a:r>
            <a:r>
              <a:rPr lang="nl-NL" dirty="0" smtClean="0"/>
              <a:t> rijdt. De auto heeft een cataloguswaarde van 27.000 euro en heeft een CO2 uitstoot van 90 gram per kilometer.</a:t>
            </a:r>
          </a:p>
          <a:p>
            <a:endParaRPr lang="nl-NL" dirty="0" smtClean="0"/>
          </a:p>
          <a:p>
            <a:r>
              <a:rPr lang="nl-NL" dirty="0" smtClean="0"/>
              <a:t>Hoeveel bijtelling moet er in de maanden </a:t>
            </a:r>
            <a:r>
              <a:rPr lang="nl-NL" dirty="0" err="1" smtClean="0"/>
              <a:t>nov</a:t>
            </a:r>
            <a:r>
              <a:rPr lang="nl-NL" dirty="0" smtClean="0"/>
              <a:t> en december 2015 wegens </a:t>
            </a:r>
            <a:r>
              <a:rPr lang="nl-NL" dirty="0" err="1" smtClean="0"/>
              <a:t>privegebruik</a:t>
            </a:r>
            <a:r>
              <a:rPr lang="nl-NL" dirty="0" smtClean="0"/>
              <a:t> plaatsvinden?</a:t>
            </a:r>
            <a:endParaRPr lang="nl-NL"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723900" y="492124"/>
            <a:ext cx="10515600" cy="6213475"/>
          </a:xfrm>
        </p:spPr>
        <p:txBody>
          <a:bodyPr/>
          <a:lstStyle/>
          <a:p>
            <a:r>
              <a:rPr lang="nl-NL" dirty="0" smtClean="0"/>
              <a:t>Geen privégebruik bij max 500 km per jaar</a:t>
            </a:r>
          </a:p>
          <a:p>
            <a:pPr marL="0" indent="0">
              <a:buNone/>
            </a:pPr>
            <a:r>
              <a:rPr lang="nl-NL" dirty="0"/>
              <a:t> </a:t>
            </a:r>
            <a:r>
              <a:rPr lang="nl-NL" dirty="0" smtClean="0"/>
              <a:t>   Verklaring geen privégebruik auto – belastingdienst.</a:t>
            </a:r>
          </a:p>
          <a:p>
            <a:pPr marL="0" indent="0">
              <a:buNone/>
            </a:pPr>
            <a:r>
              <a:rPr lang="nl-NL" dirty="0"/>
              <a:t> </a:t>
            </a:r>
            <a:r>
              <a:rPr lang="nl-NL" dirty="0" smtClean="0"/>
              <a:t>   Bewijslast – sluitende rittenadministratie</a:t>
            </a:r>
          </a:p>
          <a:p>
            <a:pPr marL="0" indent="0">
              <a:buNone/>
            </a:pPr>
            <a:endParaRPr lang="nl-NL" dirty="0" smtClean="0"/>
          </a:p>
          <a:p>
            <a:pPr marL="0" indent="0">
              <a:buNone/>
            </a:pPr>
            <a:r>
              <a:rPr lang="nl-NL" dirty="0"/>
              <a:t> </a:t>
            </a:r>
            <a:r>
              <a:rPr lang="nl-NL" dirty="0" smtClean="0"/>
              <a:t>   WG – kopie van de verklaring in de loonadministratie.</a:t>
            </a:r>
          </a:p>
          <a:p>
            <a:pPr marL="0" indent="0">
              <a:buNone/>
            </a:pPr>
            <a:r>
              <a:rPr lang="nl-NL" dirty="0"/>
              <a:t> </a:t>
            </a:r>
            <a:r>
              <a:rPr lang="nl-NL" dirty="0" smtClean="0"/>
              <a:t>  	 Bij overschrijding is het de WN die de naheffingsaanslag krijgt.</a:t>
            </a:r>
          </a:p>
          <a:p>
            <a:pPr marL="0" indent="0">
              <a:buNone/>
            </a:pPr>
            <a:endParaRPr lang="nl-NL" dirty="0" smtClean="0"/>
          </a:p>
          <a:p>
            <a:pPr marL="0" indent="0">
              <a:buNone/>
            </a:pPr>
            <a:r>
              <a:rPr lang="nl-NL" dirty="0"/>
              <a:t> </a:t>
            </a:r>
            <a:r>
              <a:rPr lang="nl-NL" dirty="0" smtClean="0"/>
              <a:t>   WG – geen kopie verklaring dan WG de bewijslast !</a:t>
            </a:r>
          </a:p>
          <a:p>
            <a:pPr marL="0" indent="0">
              <a:buNone/>
            </a:pPr>
            <a:r>
              <a:rPr lang="nl-NL"/>
              <a:t> </a:t>
            </a:r>
            <a:r>
              <a:rPr lang="nl-NL" smtClean="0"/>
              <a:t>    	 Bij </a:t>
            </a:r>
            <a:r>
              <a:rPr lang="nl-NL" dirty="0" smtClean="0"/>
              <a:t>geen bewijs dan krijgt de WG de naheffingsaanslag</a:t>
            </a:r>
          </a:p>
          <a:p>
            <a:pPr marL="0" indent="0">
              <a:buNone/>
            </a:pPr>
            <a:endParaRPr lang="nl-NL" dirty="0"/>
          </a:p>
        </p:txBody>
      </p:sp>
    </p:spTree>
    <p:extLst>
      <p:ext uri="{BB962C8B-B14F-4D97-AF65-F5344CB8AC3E}">
        <p14:creationId xmlns:p14="http://schemas.microsoft.com/office/powerpoint/2010/main" xmlns="" val="23740945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hthoek 1"/>
          <p:cNvSpPr/>
          <p:nvPr/>
        </p:nvSpPr>
        <p:spPr>
          <a:xfrm>
            <a:off x="7344139" y="692696"/>
            <a:ext cx="4608512"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200" dirty="0" smtClean="0"/>
              <a:t>Werkgever</a:t>
            </a:r>
          </a:p>
          <a:p>
            <a:pPr algn="ctr"/>
            <a:r>
              <a:rPr lang="nl-NL" sz="3200" dirty="0" smtClean="0"/>
              <a:t>Inhoudingsplichtige</a:t>
            </a:r>
            <a:endParaRPr lang="nl-NL" sz="3200" dirty="0"/>
          </a:p>
        </p:txBody>
      </p:sp>
      <p:sp>
        <p:nvSpPr>
          <p:cNvPr id="3" name="Rechthoek 2"/>
          <p:cNvSpPr/>
          <p:nvPr/>
        </p:nvSpPr>
        <p:spPr>
          <a:xfrm>
            <a:off x="911424" y="692696"/>
            <a:ext cx="3456384"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200" dirty="0" smtClean="0"/>
              <a:t>Werknemer</a:t>
            </a:r>
            <a:endParaRPr lang="nl-NL" sz="3200" dirty="0"/>
          </a:p>
        </p:txBody>
      </p:sp>
      <p:cxnSp>
        <p:nvCxnSpPr>
          <p:cNvPr id="5" name="Rechte verbindingslijn met pijl 4"/>
          <p:cNvCxnSpPr/>
          <p:nvPr/>
        </p:nvCxnSpPr>
        <p:spPr>
          <a:xfrm>
            <a:off x="4367808" y="908720"/>
            <a:ext cx="2976331"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6" name="Rechte verbindingslijn met pijl 5"/>
          <p:cNvCxnSpPr/>
          <p:nvPr/>
        </p:nvCxnSpPr>
        <p:spPr>
          <a:xfrm flipH="1">
            <a:off x="4367808" y="1340768"/>
            <a:ext cx="2976331"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0" name="Tekstvak 9"/>
          <p:cNvSpPr txBox="1"/>
          <p:nvPr/>
        </p:nvSpPr>
        <p:spPr>
          <a:xfrm>
            <a:off x="5231905" y="548680"/>
            <a:ext cx="809837" cy="369332"/>
          </a:xfrm>
          <a:prstGeom prst="rect">
            <a:avLst/>
          </a:prstGeom>
          <a:noFill/>
        </p:spPr>
        <p:txBody>
          <a:bodyPr wrap="none" rtlCol="0">
            <a:spAutoFit/>
          </a:bodyPr>
          <a:lstStyle/>
          <a:p>
            <a:r>
              <a:rPr lang="nl-NL" dirty="0" smtClean="0"/>
              <a:t>Arbeid</a:t>
            </a:r>
            <a:endParaRPr lang="nl-NL" dirty="0"/>
          </a:p>
        </p:txBody>
      </p:sp>
      <p:sp>
        <p:nvSpPr>
          <p:cNvPr id="11" name="Tekstvak 10"/>
          <p:cNvSpPr txBox="1"/>
          <p:nvPr/>
        </p:nvSpPr>
        <p:spPr>
          <a:xfrm>
            <a:off x="5327915" y="1340768"/>
            <a:ext cx="647934" cy="369332"/>
          </a:xfrm>
          <a:prstGeom prst="rect">
            <a:avLst/>
          </a:prstGeom>
          <a:noFill/>
        </p:spPr>
        <p:txBody>
          <a:bodyPr wrap="none" rtlCol="0">
            <a:spAutoFit/>
          </a:bodyPr>
          <a:lstStyle/>
          <a:p>
            <a:r>
              <a:rPr lang="nl-NL" dirty="0" smtClean="0"/>
              <a:t>Loon</a:t>
            </a:r>
            <a:endParaRPr lang="nl-NL" dirty="0"/>
          </a:p>
        </p:txBody>
      </p:sp>
      <p:sp>
        <p:nvSpPr>
          <p:cNvPr id="12" name="Rechthoek 11"/>
          <p:cNvSpPr/>
          <p:nvPr/>
        </p:nvSpPr>
        <p:spPr>
          <a:xfrm>
            <a:off x="7440150" y="5229200"/>
            <a:ext cx="4512501"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200" dirty="0" smtClean="0"/>
              <a:t>Belasting</a:t>
            </a:r>
            <a:endParaRPr lang="nl-NL" sz="3200" dirty="0"/>
          </a:p>
        </p:txBody>
      </p:sp>
      <p:sp>
        <p:nvSpPr>
          <p:cNvPr id="13" name="Tekstvak 12"/>
          <p:cNvSpPr txBox="1"/>
          <p:nvPr/>
        </p:nvSpPr>
        <p:spPr>
          <a:xfrm>
            <a:off x="5999990" y="2348880"/>
            <a:ext cx="1314784" cy="369332"/>
          </a:xfrm>
          <a:prstGeom prst="rect">
            <a:avLst/>
          </a:prstGeom>
          <a:noFill/>
        </p:spPr>
        <p:txBody>
          <a:bodyPr wrap="none" rtlCol="0">
            <a:spAutoFit/>
          </a:bodyPr>
          <a:lstStyle/>
          <a:p>
            <a:r>
              <a:rPr lang="nl-NL" dirty="0" smtClean="0"/>
              <a:t>Aanmelden </a:t>
            </a:r>
            <a:endParaRPr lang="nl-NL" dirty="0"/>
          </a:p>
        </p:txBody>
      </p:sp>
      <p:cxnSp>
        <p:nvCxnSpPr>
          <p:cNvPr id="14" name="Rechte verbindingslijn met pijl 13"/>
          <p:cNvCxnSpPr/>
          <p:nvPr/>
        </p:nvCxnSpPr>
        <p:spPr>
          <a:xfrm>
            <a:off x="7824192" y="1844824"/>
            <a:ext cx="0" cy="3384376"/>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7" name="Rechte verbindingslijn met pijl 16"/>
          <p:cNvCxnSpPr/>
          <p:nvPr/>
        </p:nvCxnSpPr>
        <p:spPr>
          <a:xfrm flipV="1">
            <a:off x="8784299" y="1844824"/>
            <a:ext cx="0" cy="3384376"/>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22" name="Tekstvak 21"/>
          <p:cNvSpPr txBox="1"/>
          <p:nvPr/>
        </p:nvSpPr>
        <p:spPr>
          <a:xfrm>
            <a:off x="8784299" y="2348880"/>
            <a:ext cx="2401811" cy="369332"/>
          </a:xfrm>
          <a:prstGeom prst="rect">
            <a:avLst/>
          </a:prstGeom>
          <a:noFill/>
        </p:spPr>
        <p:txBody>
          <a:bodyPr wrap="none" rtlCol="0">
            <a:spAutoFit/>
          </a:bodyPr>
          <a:lstStyle/>
          <a:p>
            <a:r>
              <a:rPr lang="nl-NL" dirty="0" smtClean="0"/>
              <a:t>Loonheffingennummer </a:t>
            </a:r>
            <a:endParaRPr lang="nl-NL" dirty="0"/>
          </a:p>
        </p:txBody>
      </p:sp>
      <p:cxnSp>
        <p:nvCxnSpPr>
          <p:cNvPr id="23" name="Rechte verbindingslijn met pijl 22"/>
          <p:cNvCxnSpPr/>
          <p:nvPr/>
        </p:nvCxnSpPr>
        <p:spPr>
          <a:xfrm>
            <a:off x="10320469" y="3573016"/>
            <a:ext cx="0" cy="1656184"/>
          </a:xfrm>
          <a:prstGeom prst="straightConnector1">
            <a:avLst/>
          </a:prstGeom>
          <a:ln w="174625">
            <a:tailEnd type="arrow"/>
          </a:ln>
        </p:spPr>
        <p:style>
          <a:lnRef idx="1">
            <a:schemeClr val="accent1"/>
          </a:lnRef>
          <a:fillRef idx="0">
            <a:schemeClr val="accent1"/>
          </a:fillRef>
          <a:effectRef idx="0">
            <a:schemeClr val="accent1"/>
          </a:effectRef>
          <a:fontRef idx="minor">
            <a:schemeClr val="tx1"/>
          </a:fontRef>
        </p:style>
      </p:cxnSp>
      <p:sp>
        <p:nvSpPr>
          <p:cNvPr id="30" name="Rechthoek 29"/>
          <p:cNvSpPr/>
          <p:nvPr/>
        </p:nvSpPr>
        <p:spPr>
          <a:xfrm>
            <a:off x="9360363" y="3140968"/>
            <a:ext cx="2112235" cy="914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smtClean="0"/>
              <a:t>Afdracht</a:t>
            </a:r>
            <a:endParaRPr lang="nl-NL" sz="2800" dirty="0"/>
          </a:p>
        </p:txBody>
      </p:sp>
      <p:sp>
        <p:nvSpPr>
          <p:cNvPr id="31" name="Rechthoek 30"/>
          <p:cNvSpPr/>
          <p:nvPr/>
        </p:nvSpPr>
        <p:spPr>
          <a:xfrm>
            <a:off x="335360" y="3284984"/>
            <a:ext cx="5760640" cy="288032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2800" dirty="0" smtClean="0">
              <a:solidFill>
                <a:schemeClr val="tx1"/>
              </a:solidFill>
            </a:endParaRPr>
          </a:p>
          <a:p>
            <a:r>
              <a:rPr lang="nl-NL" sz="2800" dirty="0" smtClean="0">
                <a:solidFill>
                  <a:schemeClr val="tx1"/>
                </a:solidFill>
              </a:rPr>
              <a:t>Afdracht van LOONHEFFING</a:t>
            </a:r>
          </a:p>
          <a:p>
            <a:pPr>
              <a:buFontTx/>
              <a:buChar char="-"/>
            </a:pPr>
            <a:r>
              <a:rPr lang="nl-NL" sz="2800" dirty="0" smtClean="0">
                <a:solidFill>
                  <a:schemeClr val="tx1"/>
                </a:solidFill>
              </a:rPr>
              <a:t>Loonbelasting</a:t>
            </a:r>
          </a:p>
          <a:p>
            <a:pPr>
              <a:buFontTx/>
              <a:buChar char="-"/>
            </a:pPr>
            <a:r>
              <a:rPr lang="nl-NL" sz="2800" dirty="0">
                <a:solidFill>
                  <a:schemeClr val="tx1"/>
                </a:solidFill>
              </a:rPr>
              <a:t> </a:t>
            </a:r>
            <a:r>
              <a:rPr lang="nl-NL" sz="2800" dirty="0" smtClean="0">
                <a:solidFill>
                  <a:schemeClr val="tx1"/>
                </a:solidFill>
              </a:rPr>
              <a:t>Premie volksverzekeringen</a:t>
            </a:r>
          </a:p>
          <a:p>
            <a:pPr>
              <a:buFontTx/>
              <a:buChar char="-"/>
            </a:pPr>
            <a:endParaRPr lang="nl-NL" sz="2800" dirty="0" smtClean="0">
              <a:solidFill>
                <a:schemeClr val="tx1"/>
              </a:solidFill>
            </a:endParaRPr>
          </a:p>
          <a:p>
            <a:r>
              <a:rPr lang="nl-NL" sz="2800" dirty="0" smtClean="0">
                <a:solidFill>
                  <a:schemeClr val="tx1"/>
                </a:solidFill>
              </a:rPr>
              <a:t>En..</a:t>
            </a:r>
          </a:p>
          <a:p>
            <a:r>
              <a:rPr lang="nl-NL" sz="2800" dirty="0" smtClean="0">
                <a:solidFill>
                  <a:schemeClr val="tx1"/>
                </a:solidFill>
              </a:rPr>
              <a:t>Werkgeverslasten</a:t>
            </a:r>
          </a:p>
          <a:p>
            <a:pPr algn="ctr"/>
            <a:endParaRPr lang="nl-NL" sz="2800" dirty="0">
              <a:solidFill>
                <a:schemeClr val="tx1"/>
              </a:solidFill>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Inhoudingsplichtigenverklaring</a:t>
            </a:r>
            <a:endParaRPr lang="nl-NL" dirty="0"/>
          </a:p>
        </p:txBody>
      </p:sp>
      <p:sp>
        <p:nvSpPr>
          <p:cNvPr id="3" name="Tijdelijke aanduiding voor inhoud 2"/>
          <p:cNvSpPr>
            <a:spLocks noGrp="1"/>
          </p:cNvSpPr>
          <p:nvPr>
            <p:ph idx="1"/>
          </p:nvPr>
        </p:nvSpPr>
        <p:spPr/>
        <p:txBody>
          <a:bodyPr>
            <a:normAutofit/>
          </a:bodyPr>
          <a:lstStyle/>
          <a:p>
            <a:r>
              <a:rPr lang="nl-NL" dirty="0" smtClean="0"/>
              <a:t>Een </a:t>
            </a:r>
            <a:r>
              <a:rPr lang="nl-NL" dirty="0" err="1" smtClean="0"/>
              <a:t>inhoudingsplichtigenverklaring</a:t>
            </a:r>
            <a:r>
              <a:rPr lang="nl-NL" dirty="0" smtClean="0"/>
              <a:t> is een verklaring die wordt afgegeven door de Belastingdienst waarmee een persoon of organisatie de inhoudingplicht van een opdrachtgever kan overnemen. </a:t>
            </a:r>
          </a:p>
          <a:p>
            <a:r>
              <a:rPr lang="nl-NL" dirty="0" smtClean="0"/>
              <a:t>Dit betekent dat deze de afdracht van de loonheffingen overneemt maar ook zaken als de loonadministratie, het verzorgen van jaaropgaven en dergelijke. </a:t>
            </a:r>
          </a:p>
          <a:p>
            <a:r>
              <a:rPr lang="nl-NL" dirty="0" smtClean="0"/>
              <a:t>Een </a:t>
            </a:r>
            <a:r>
              <a:rPr lang="nl-NL" dirty="0" err="1" smtClean="0"/>
              <a:t>inhoudingsplichtigenverklaring</a:t>
            </a:r>
            <a:r>
              <a:rPr lang="nl-NL" dirty="0" smtClean="0"/>
              <a:t> is vijf jaar geldig en een kopie dient met de factuur aan de opdrachtgever mee te worden gestuurd.</a:t>
            </a:r>
            <a:endParaRPr lang="nl-NL"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Verplichtingen werknemer</a:t>
            </a:r>
            <a:endParaRPr lang="nl-NL" dirty="0"/>
          </a:p>
        </p:txBody>
      </p:sp>
      <p:sp>
        <p:nvSpPr>
          <p:cNvPr id="3" name="Tijdelijke aanduiding voor inhoud 2"/>
          <p:cNvSpPr>
            <a:spLocks noGrp="1"/>
          </p:cNvSpPr>
          <p:nvPr>
            <p:ph idx="1"/>
          </p:nvPr>
        </p:nvSpPr>
        <p:spPr/>
        <p:txBody>
          <a:bodyPr>
            <a:normAutofit/>
          </a:bodyPr>
          <a:lstStyle/>
          <a:p>
            <a:pPr>
              <a:buNone/>
            </a:pPr>
            <a:r>
              <a:rPr lang="nl-NL" dirty="0" smtClean="0"/>
              <a:t>IDENTIFICATIE  - Voor aanvang betrekking.</a:t>
            </a:r>
          </a:p>
          <a:p>
            <a:pPr>
              <a:buNone/>
            </a:pPr>
            <a:r>
              <a:rPr lang="nl-NL" dirty="0" smtClean="0"/>
              <a:t>Origineel en geldig identiteitsbewijs</a:t>
            </a:r>
          </a:p>
          <a:p>
            <a:pPr>
              <a:buNone/>
            </a:pPr>
            <a:endParaRPr lang="nl-NL" dirty="0" smtClean="0"/>
          </a:p>
          <a:p>
            <a:pPr>
              <a:buFont typeface="Arial" charset="0"/>
              <a:buChar char="•"/>
            </a:pPr>
            <a:r>
              <a:rPr lang="nl-NL" dirty="0" smtClean="0"/>
              <a:t>Ned. Paspoort  of Ned. Identiteitsbewijs</a:t>
            </a:r>
          </a:p>
          <a:p>
            <a:pPr>
              <a:buFont typeface="Arial" charset="0"/>
              <a:buChar char="•"/>
            </a:pPr>
            <a:r>
              <a:rPr lang="nl-NL" dirty="0" smtClean="0"/>
              <a:t>Paspoort of identiteitskaart </a:t>
            </a:r>
            <a:r>
              <a:rPr lang="nl-NL" dirty="0" err="1" smtClean="0"/>
              <a:t>v.e</a:t>
            </a:r>
            <a:r>
              <a:rPr lang="nl-NL" dirty="0" smtClean="0"/>
              <a:t>. Europees land</a:t>
            </a:r>
          </a:p>
          <a:p>
            <a:pPr>
              <a:buFont typeface="Arial" charset="0"/>
              <a:buChar char="•"/>
            </a:pPr>
            <a:r>
              <a:rPr lang="nl-NL" dirty="0" smtClean="0"/>
              <a:t>Verblijfsdocument </a:t>
            </a:r>
            <a:r>
              <a:rPr lang="nl-NL" sz="2800" dirty="0" smtClean="0"/>
              <a:t>(Type I t/m IV en type EU/EER) </a:t>
            </a:r>
          </a:p>
          <a:p>
            <a:pPr>
              <a:buFont typeface="Arial" charset="0"/>
              <a:buChar char="•"/>
            </a:pPr>
            <a:endParaRPr lang="nl-NL" sz="2800" dirty="0"/>
          </a:p>
          <a:p>
            <a:pPr>
              <a:buNone/>
            </a:pPr>
            <a:r>
              <a:rPr lang="nl-NL" sz="2800" dirty="0" smtClean="0"/>
              <a:t>   Geen rijbewijs  (geen nationaliteit)</a:t>
            </a:r>
          </a:p>
          <a:p>
            <a:pPr>
              <a:buNone/>
            </a:pPr>
            <a:endParaRPr lang="nl-NL" sz="2800" dirty="0" smtClean="0"/>
          </a:p>
          <a:p>
            <a:pPr>
              <a:buFont typeface="Arial" charset="0"/>
              <a:buChar char="•"/>
            </a:pPr>
            <a:endParaRPr lang="nl-NL" dirty="0" smtClean="0"/>
          </a:p>
          <a:p>
            <a:pPr>
              <a:buFont typeface="Arial" charset="0"/>
              <a:buChar char="•"/>
            </a:pPr>
            <a:endParaRPr lang="nl-NL" dirty="0" smtClean="0"/>
          </a:p>
          <a:p>
            <a:pPr>
              <a:buNone/>
            </a:pPr>
            <a:endParaRPr lang="nl-NL" dirty="0"/>
          </a:p>
        </p:txBody>
      </p:sp>
      <p:pic>
        <p:nvPicPr>
          <p:cNvPr id="4" name="Afbeelding 3"/>
          <p:cNvPicPr>
            <a:picLocks noChangeAspect="1"/>
          </p:cNvPicPr>
          <p:nvPr/>
        </p:nvPicPr>
        <p:blipFill>
          <a:blip r:embed="rId2" cstate="print"/>
          <a:stretch>
            <a:fillRect/>
          </a:stretch>
        </p:blipFill>
        <p:spPr>
          <a:xfrm>
            <a:off x="8496267" y="5085185"/>
            <a:ext cx="3175000" cy="1571625"/>
          </a:xfrm>
          <a:prstGeom prst="rect">
            <a:avLst/>
          </a:prstGeom>
        </p:spPr>
      </p:pic>
      <p:cxnSp>
        <p:nvCxnSpPr>
          <p:cNvPr id="6" name="Rechte verbindingslijn 5"/>
          <p:cNvCxnSpPr/>
          <p:nvPr/>
        </p:nvCxnSpPr>
        <p:spPr>
          <a:xfrm flipV="1">
            <a:off x="8208235" y="4869160"/>
            <a:ext cx="3648405" cy="1800200"/>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7" name="Rechte verbindingslijn 6"/>
          <p:cNvCxnSpPr/>
          <p:nvPr/>
        </p:nvCxnSpPr>
        <p:spPr>
          <a:xfrm>
            <a:off x="8112224" y="4869161"/>
            <a:ext cx="3744416" cy="1787649"/>
          </a:xfrm>
          <a:prstGeom prst="line">
            <a:avLst/>
          </a:prstGeom>
          <a:ln w="63500"/>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stretch>
            <a:fillRect/>
          </a:stretch>
        </p:blipFill>
        <p:spPr>
          <a:xfrm>
            <a:off x="1007435" y="736042"/>
            <a:ext cx="9823091" cy="5213238"/>
          </a:xfrm>
          <a:prstGeom prst="rect">
            <a:avLst/>
          </a:prstGeom>
        </p:spPr>
      </p:pic>
    </p:spTree>
    <p:extLst>
      <p:ext uri="{BB962C8B-B14F-4D97-AF65-F5344CB8AC3E}">
        <p14:creationId xmlns:p14="http://schemas.microsoft.com/office/powerpoint/2010/main" xmlns="" val="343397457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stretch>
            <a:fillRect/>
          </a:stretch>
        </p:blipFill>
        <p:spPr>
          <a:xfrm>
            <a:off x="1010467" y="980728"/>
            <a:ext cx="9124045" cy="4392488"/>
          </a:xfrm>
          <a:prstGeom prst="rect">
            <a:avLst/>
          </a:prstGeom>
        </p:spPr>
      </p:pic>
    </p:spTree>
    <p:extLst>
      <p:ext uri="{BB962C8B-B14F-4D97-AF65-F5344CB8AC3E}">
        <p14:creationId xmlns:p14="http://schemas.microsoft.com/office/powerpoint/2010/main" xmlns="" val="3293988340"/>
      </p:ext>
    </p:extLst>
  </p:cSld>
  <p:clrMapOvr>
    <a:masterClrMapping/>
  </p:clrMapOvr>
  <p:transition/>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e1" id="{1EC7C3FB-37D8-48ED-8B64-0DE660E04E2A}" vid="{0EAB2C89-8CDE-4D4C-AB68-C5349F7FA475}"/>
    </a:ext>
  </a:extLst>
</a:theme>
</file>

<file path=docProps/app.xml><?xml version="1.0" encoding="utf-8"?>
<Properties xmlns="http://schemas.openxmlformats.org/officeDocument/2006/extended-properties" xmlns:vt="http://schemas.openxmlformats.org/officeDocument/2006/docPropsVTypes">
  <Template>blank</Template>
  <TotalTime>335</TotalTime>
  <Words>1071</Words>
  <Application>Microsoft Office PowerPoint</Application>
  <PresentationFormat>Aangepast</PresentationFormat>
  <Paragraphs>380</Paragraphs>
  <Slides>41</Slides>
  <Notes>0</Notes>
  <HiddenSlides>29</HiddenSlides>
  <MMClips>0</MMClips>
  <ScaleCrop>false</ScaleCrop>
  <HeadingPairs>
    <vt:vector size="4" baseType="variant">
      <vt:variant>
        <vt:lpstr>Thema</vt:lpstr>
      </vt:variant>
      <vt:variant>
        <vt:i4>1</vt:i4>
      </vt:variant>
      <vt:variant>
        <vt:lpstr>Diatitels</vt:lpstr>
      </vt:variant>
      <vt:variant>
        <vt:i4>41</vt:i4>
      </vt:variant>
    </vt:vector>
  </HeadingPairs>
  <TitlesOfParts>
    <vt:vector size="42" baseType="lpstr">
      <vt:lpstr>Kantoorthema</vt:lpstr>
      <vt:lpstr>14 &amp; 17 Vervoer deel 2</vt:lpstr>
      <vt:lpstr>Inhoudingsplicht (wet op de loonbelasting 1964)</vt:lpstr>
      <vt:lpstr>Uitwisselbare begrippen: </vt:lpstr>
      <vt:lpstr>Wet uniformering loonbegrip (1 jan 2013)</vt:lpstr>
      <vt:lpstr>Dia 5</vt:lpstr>
      <vt:lpstr>Inhoudingsplichtigenverklaring</vt:lpstr>
      <vt:lpstr>Verplichtingen werknemer</vt:lpstr>
      <vt:lpstr>Dia 8</vt:lpstr>
      <vt:lpstr>Dia 9</vt:lpstr>
      <vt:lpstr>Dia 10</vt:lpstr>
      <vt:lpstr>Dia 11</vt:lpstr>
      <vt:lpstr>Vormen van belasting heffing</vt:lpstr>
      <vt:lpstr>Bruto- en netto loon</vt:lpstr>
      <vt:lpstr>Loon in geld en natura</vt:lpstr>
      <vt:lpstr>Loonheffingen ? Wat allemaal?</vt:lpstr>
      <vt:lpstr>Dia 16</vt:lpstr>
      <vt:lpstr>Loonbelastingtabellen</vt:lpstr>
      <vt:lpstr>Dia 18</vt:lpstr>
      <vt:lpstr>Verschillende loontijdvakken</vt:lpstr>
      <vt:lpstr>Studenten en scholieren</vt:lpstr>
      <vt:lpstr>Schijventarief</vt:lpstr>
      <vt:lpstr>Heffingskortingen    schriftelijk verzoek vd Werknemer</vt:lpstr>
      <vt:lpstr>Dia 23</vt:lpstr>
      <vt:lpstr>Werknemerslasten</vt:lpstr>
      <vt:lpstr>Bijdrage Zorgverzekeringswet</vt:lpstr>
      <vt:lpstr>Werkgeverslasten</vt:lpstr>
      <vt:lpstr>Dia 27</vt:lpstr>
      <vt:lpstr>Basispremie WAO/WIA (arbeidsongeschiktheid en ziekte)</vt:lpstr>
      <vt:lpstr>Premie WerkloosheidsWet </vt:lpstr>
      <vt:lpstr>Werkgeversheffing Zorgverzekeringswet</vt:lpstr>
      <vt:lpstr>Dia 31</vt:lpstr>
      <vt:lpstr>Dia 32</vt:lpstr>
      <vt:lpstr>Eindheffingen</vt:lpstr>
      <vt:lpstr>Dia 34</vt:lpstr>
      <vt:lpstr>Werkkostenregeling (WKR 1 jan 2011)</vt:lpstr>
      <vt:lpstr>Onbelast loon</vt:lpstr>
      <vt:lpstr>Dia 37</vt:lpstr>
      <vt:lpstr>1.3.6 Cafetariasysteem</vt:lpstr>
      <vt:lpstr>Dia 39</vt:lpstr>
      <vt:lpstr>Vraag 4</vt:lpstr>
      <vt:lpstr>Dia 41</vt:lpstr>
    </vt:vector>
  </TitlesOfParts>
  <Company>ROC van Twente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Jan Willem Heuten</dc:creator>
  <cp:lastModifiedBy>janwillem</cp:lastModifiedBy>
  <cp:revision>46</cp:revision>
  <dcterms:created xsi:type="dcterms:W3CDTF">2015-12-08T12:55:31Z</dcterms:created>
  <dcterms:modified xsi:type="dcterms:W3CDTF">2016-05-09T16:35:02Z</dcterms:modified>
</cp:coreProperties>
</file>