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3" r:id="rId4"/>
    <p:sldId id="257" r:id="rId5"/>
    <p:sldId id="258" r:id="rId6"/>
    <p:sldId id="271" r:id="rId7"/>
    <p:sldId id="259" r:id="rId8"/>
    <p:sldId id="274" r:id="rId9"/>
    <p:sldId id="260" r:id="rId10"/>
    <p:sldId id="275" r:id="rId11"/>
    <p:sldId id="261" r:id="rId12"/>
    <p:sldId id="262" r:id="rId13"/>
    <p:sldId id="263" r:id="rId14"/>
    <p:sldId id="264" r:id="rId15"/>
    <p:sldId id="265" r:id="rId16"/>
    <p:sldId id="276" r:id="rId17"/>
    <p:sldId id="277" r:id="rId18"/>
    <p:sldId id="290" r:id="rId19"/>
    <p:sldId id="278" r:id="rId20"/>
    <p:sldId id="279" r:id="rId21"/>
    <p:sldId id="291" r:id="rId22"/>
    <p:sldId id="280" r:id="rId23"/>
    <p:sldId id="281" r:id="rId24"/>
    <p:sldId id="292" r:id="rId25"/>
    <p:sldId id="282" r:id="rId26"/>
    <p:sldId id="283" r:id="rId27"/>
    <p:sldId id="284" r:id="rId28"/>
    <p:sldId id="293" r:id="rId29"/>
    <p:sldId id="285" r:id="rId30"/>
    <p:sldId id="286" r:id="rId31"/>
    <p:sldId id="287" r:id="rId32"/>
    <p:sldId id="288" r:id="rId33"/>
    <p:sldId id="289" r:id="rId34"/>
    <p:sldId id="294" r:id="rId35"/>
    <p:sldId id="299" r:id="rId36"/>
    <p:sldId id="295" r:id="rId37"/>
    <p:sldId id="296" r:id="rId38"/>
    <p:sldId id="297" r:id="rId39"/>
    <p:sldId id="298" r:id="rId40"/>
    <p:sldId id="300" r:id="rId4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A698774-2CE5-4F79-868F-6D0018536A13}" type="datetimeFigureOut">
              <a:rPr lang="nl-NL" smtClean="0"/>
              <a:pPr/>
              <a:t>24-5-2016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A698774-2CE5-4F79-868F-6D0018536A13}" type="datetimeFigureOut">
              <a:rPr lang="nl-NL" smtClean="0"/>
              <a:pPr/>
              <a:t>24-5-2016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A698774-2CE5-4F79-868F-6D0018536A13}" type="datetimeFigureOut">
              <a:rPr lang="nl-NL" smtClean="0"/>
              <a:pPr/>
              <a:t>24-5-2016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A698774-2CE5-4F79-868F-6D0018536A13}" type="datetimeFigureOut">
              <a:rPr lang="nl-NL" smtClean="0"/>
              <a:pPr/>
              <a:t>24-5-2016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A698774-2CE5-4F79-868F-6D0018536A13}" type="datetimeFigureOut">
              <a:rPr lang="nl-NL" smtClean="0"/>
              <a:pPr/>
              <a:t>24-5-2016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A698774-2CE5-4F79-868F-6D0018536A13}" type="datetimeFigureOut">
              <a:rPr lang="nl-NL" smtClean="0"/>
              <a:pPr/>
              <a:t>24-5-2016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663E50-0D3F-497A-99F6-C31117F70F56}"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698774-2CE5-4F79-868F-6D0018536A13}" type="datetimeFigureOut">
              <a:rPr lang="nl-NL" smtClean="0"/>
              <a:pPr/>
              <a:t>24-5-2016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663E50-0D3F-497A-99F6-C31117F70F56}"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836712"/>
            <a:ext cx="7772400" cy="1470025"/>
          </a:xfrm>
        </p:spPr>
        <p:txBody>
          <a:bodyPr/>
          <a:lstStyle/>
          <a:p>
            <a:r>
              <a:rPr lang="nl-NL" dirty="0" smtClean="0"/>
              <a:t>H18 Sociale zekerheid</a:t>
            </a:r>
            <a:endParaRPr lang="nl-NL" dirty="0"/>
          </a:p>
        </p:txBody>
      </p:sp>
      <p:sp>
        <p:nvSpPr>
          <p:cNvPr id="3" name="Ondertitel 2"/>
          <p:cNvSpPr>
            <a:spLocks noGrp="1"/>
          </p:cNvSpPr>
          <p:nvPr>
            <p:ph type="subTitle" idx="1"/>
          </p:nvPr>
        </p:nvSpPr>
        <p:spPr>
          <a:xfrm>
            <a:off x="1371600" y="2306737"/>
            <a:ext cx="6400800" cy="550912"/>
          </a:xfrm>
        </p:spPr>
        <p:txBody>
          <a:bodyPr>
            <a:normAutofit lnSpcReduction="10000"/>
          </a:bodyPr>
          <a:lstStyle/>
          <a:p>
            <a:endParaRPr lang="nl-NL" dirty="0"/>
          </a:p>
        </p:txBody>
      </p:sp>
      <p:pic>
        <p:nvPicPr>
          <p:cNvPr id="4" name="Afbeelding 3"/>
          <p:cNvPicPr>
            <a:picLocks noChangeAspect="1"/>
          </p:cNvPicPr>
          <p:nvPr/>
        </p:nvPicPr>
        <p:blipFill>
          <a:blip r:embed="rId2" cstate="print"/>
          <a:stretch>
            <a:fillRect/>
          </a:stretch>
        </p:blipFill>
        <p:spPr>
          <a:xfrm>
            <a:off x="2247900" y="3356992"/>
            <a:ext cx="4648200" cy="33337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Uitvoeringsinstanties</a:t>
            </a:r>
            <a:endParaRPr lang="nl-NL" dirty="0"/>
          </a:p>
        </p:txBody>
      </p:sp>
      <p:sp>
        <p:nvSpPr>
          <p:cNvPr id="3" name="Tijdelijke aanduiding voor inhoud 2"/>
          <p:cNvSpPr>
            <a:spLocks noGrp="1"/>
          </p:cNvSpPr>
          <p:nvPr>
            <p:ph idx="1"/>
          </p:nvPr>
        </p:nvSpPr>
        <p:spPr/>
        <p:txBody>
          <a:bodyPr/>
          <a:lstStyle/>
          <a:p>
            <a:r>
              <a:rPr lang="nl-NL" dirty="0" smtClean="0"/>
              <a:t>Waar moet je zijn voor toeslagen?</a:t>
            </a:r>
          </a:p>
          <a:p>
            <a:r>
              <a:rPr lang="nl-NL" dirty="0" smtClean="0"/>
              <a:t>Waar moet je zijn voor een WAJONG uitkering?</a:t>
            </a:r>
          </a:p>
          <a:p>
            <a:r>
              <a:rPr lang="nl-NL" dirty="0" smtClean="0"/>
              <a:t>Waar moet je zijn voor een AOW uitkering?</a:t>
            </a:r>
          </a:p>
          <a:p>
            <a:r>
              <a:rPr lang="nl-NL" dirty="0" smtClean="0"/>
              <a:t>Waar moet je zijn voor de WMO/Mantelzorg?</a:t>
            </a:r>
          </a:p>
          <a:p>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Betreffende uitvoeringsinstanties</a:t>
            </a:r>
            <a:endParaRPr lang="nl-NL" b="1" dirty="0"/>
          </a:p>
        </p:txBody>
      </p:sp>
      <p:sp>
        <p:nvSpPr>
          <p:cNvPr id="3" name="Tijdelijke aanduiding voor inhoud 2"/>
          <p:cNvSpPr>
            <a:spLocks noGrp="1"/>
          </p:cNvSpPr>
          <p:nvPr>
            <p:ph idx="1"/>
          </p:nvPr>
        </p:nvSpPr>
        <p:spPr/>
        <p:txBody>
          <a:bodyPr/>
          <a:lstStyle/>
          <a:p>
            <a:pPr>
              <a:buNone/>
            </a:pPr>
            <a:r>
              <a:rPr lang="nl-NL" u="sng" dirty="0" smtClean="0"/>
              <a:t>Belastingdienst</a:t>
            </a:r>
          </a:p>
          <a:p>
            <a:r>
              <a:rPr lang="nl-NL" dirty="0" smtClean="0"/>
              <a:t>Loonheffingen (premies Volks en WN </a:t>
            </a:r>
            <a:r>
              <a:rPr lang="nl-NL" dirty="0" err="1" smtClean="0"/>
              <a:t>vz</a:t>
            </a:r>
            <a:r>
              <a:rPr lang="nl-NL" dirty="0" smtClean="0"/>
              <a:t> en ZVW bijdrage)</a:t>
            </a:r>
          </a:p>
          <a:p>
            <a:r>
              <a:rPr lang="nl-NL" dirty="0" smtClean="0"/>
              <a:t>Afdeling Toeslagen (uitvoering toeslagen)</a:t>
            </a:r>
          </a:p>
          <a:p>
            <a:endParaRPr lang="nl-NL" dirty="0"/>
          </a:p>
        </p:txBody>
      </p:sp>
      <p:pic>
        <p:nvPicPr>
          <p:cNvPr id="4" name="Afbeelding 3"/>
          <p:cNvPicPr>
            <a:picLocks noChangeAspect="1"/>
          </p:cNvPicPr>
          <p:nvPr/>
        </p:nvPicPr>
        <p:blipFill>
          <a:blip r:embed="rId2" cstate="print"/>
          <a:stretch>
            <a:fillRect/>
          </a:stretch>
        </p:blipFill>
        <p:spPr>
          <a:xfrm>
            <a:off x="7092280" y="5085184"/>
            <a:ext cx="1762125" cy="155257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Betreffende uitvoeringsinstanties</a:t>
            </a:r>
            <a:endParaRPr lang="nl-NL" b="1" dirty="0"/>
          </a:p>
        </p:txBody>
      </p:sp>
      <p:sp>
        <p:nvSpPr>
          <p:cNvPr id="3" name="Tijdelijke aanduiding voor inhoud 2"/>
          <p:cNvSpPr>
            <a:spLocks noGrp="1"/>
          </p:cNvSpPr>
          <p:nvPr>
            <p:ph idx="1"/>
          </p:nvPr>
        </p:nvSpPr>
        <p:spPr/>
        <p:txBody>
          <a:bodyPr>
            <a:normAutofit fontScale="92500" lnSpcReduction="20000"/>
          </a:bodyPr>
          <a:lstStyle/>
          <a:p>
            <a:pPr>
              <a:buNone/>
            </a:pPr>
            <a:r>
              <a:rPr lang="nl-NL" u="sng" dirty="0" smtClean="0"/>
              <a:t>Uitvoeringsinstituut </a:t>
            </a:r>
            <a:r>
              <a:rPr lang="nl-NL" u="sng" dirty="0" err="1" smtClean="0"/>
              <a:t>Werknemersvz</a:t>
            </a:r>
            <a:r>
              <a:rPr lang="nl-NL" u="sng" dirty="0" smtClean="0"/>
              <a:t> (UWV)</a:t>
            </a:r>
          </a:p>
          <a:p>
            <a:r>
              <a:rPr lang="nl-NL" dirty="0" smtClean="0"/>
              <a:t>Toeslagenwet</a:t>
            </a:r>
          </a:p>
          <a:p>
            <a:r>
              <a:rPr lang="nl-NL" dirty="0" smtClean="0"/>
              <a:t>WAJONG</a:t>
            </a:r>
          </a:p>
          <a:p>
            <a:r>
              <a:rPr lang="nl-NL" dirty="0" smtClean="0"/>
              <a:t>WAO/WIA</a:t>
            </a:r>
          </a:p>
          <a:p>
            <a:r>
              <a:rPr lang="nl-NL" dirty="0" smtClean="0"/>
              <a:t>WAZO (Wet Arbeid en Zorg)</a:t>
            </a:r>
          </a:p>
          <a:p>
            <a:r>
              <a:rPr lang="nl-NL" dirty="0" smtClean="0"/>
              <a:t>WW (melding, innemen aanvraag info vacatures en bemiddeling)</a:t>
            </a:r>
          </a:p>
          <a:p>
            <a:r>
              <a:rPr lang="nl-NL" dirty="0" smtClean="0"/>
              <a:t>ZW</a:t>
            </a:r>
          </a:p>
          <a:p>
            <a:r>
              <a:rPr lang="nl-NL" strike="sngStrike" dirty="0" smtClean="0"/>
              <a:t>Polisadministratie (opname en beheer)</a:t>
            </a:r>
          </a:p>
          <a:p>
            <a:r>
              <a:rPr lang="nl-NL" dirty="0" smtClean="0"/>
              <a:t>Inning premies </a:t>
            </a:r>
            <a:r>
              <a:rPr lang="nl-NL" b="1" dirty="0" smtClean="0"/>
              <a:t>vrijwillige </a:t>
            </a:r>
            <a:r>
              <a:rPr lang="nl-NL" b="1" dirty="0" err="1" smtClean="0"/>
              <a:t>werknemersvz</a:t>
            </a:r>
            <a:r>
              <a:rPr lang="nl-NL" b="1" dirty="0" smtClean="0"/>
              <a:t> </a:t>
            </a:r>
            <a:r>
              <a:rPr lang="nl-NL" dirty="0" smtClean="0"/>
              <a:t>(3.1.3)</a:t>
            </a:r>
            <a:endParaRPr lang="nl-NL" dirty="0"/>
          </a:p>
        </p:txBody>
      </p:sp>
      <p:pic>
        <p:nvPicPr>
          <p:cNvPr id="4" name="Afbeelding 3"/>
          <p:cNvPicPr>
            <a:picLocks noChangeAspect="1"/>
          </p:cNvPicPr>
          <p:nvPr/>
        </p:nvPicPr>
        <p:blipFill>
          <a:blip r:embed="rId2" cstate="print"/>
          <a:stretch>
            <a:fillRect/>
          </a:stretch>
        </p:blipFill>
        <p:spPr>
          <a:xfrm>
            <a:off x="7236296" y="2060848"/>
            <a:ext cx="1829818" cy="187109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Betreffende uitvoeringsinstanties</a:t>
            </a:r>
            <a:endParaRPr lang="nl-NL" b="1" dirty="0"/>
          </a:p>
        </p:txBody>
      </p:sp>
      <p:sp>
        <p:nvSpPr>
          <p:cNvPr id="3" name="Tijdelijke aanduiding voor inhoud 2"/>
          <p:cNvSpPr>
            <a:spLocks noGrp="1"/>
          </p:cNvSpPr>
          <p:nvPr>
            <p:ph idx="1"/>
          </p:nvPr>
        </p:nvSpPr>
        <p:spPr/>
        <p:txBody>
          <a:bodyPr/>
          <a:lstStyle/>
          <a:p>
            <a:pPr>
              <a:buNone/>
            </a:pPr>
            <a:r>
              <a:rPr lang="nl-NL" u="sng" dirty="0" smtClean="0"/>
              <a:t>Sociale verzekeringsbank (SVB)</a:t>
            </a:r>
          </a:p>
          <a:p>
            <a:r>
              <a:rPr lang="nl-NL" dirty="0" smtClean="0"/>
              <a:t>AKW</a:t>
            </a:r>
          </a:p>
          <a:p>
            <a:r>
              <a:rPr lang="nl-NL" dirty="0" smtClean="0"/>
              <a:t>ANW</a:t>
            </a:r>
          </a:p>
          <a:p>
            <a:r>
              <a:rPr lang="nl-NL" dirty="0" smtClean="0"/>
              <a:t>AOW</a:t>
            </a:r>
          </a:p>
          <a:p>
            <a:r>
              <a:rPr lang="nl-NL" dirty="0" smtClean="0"/>
              <a:t>Aanvullende inkomensvoorzieningen ouderen op grond van de Participatiewet en WMO</a:t>
            </a:r>
          </a:p>
          <a:p>
            <a:r>
              <a:rPr lang="nl-NL" dirty="0" smtClean="0"/>
              <a:t>Inning premies </a:t>
            </a:r>
            <a:r>
              <a:rPr lang="nl-NL" b="1" dirty="0" smtClean="0"/>
              <a:t>vrijwillige volksverzekeringen</a:t>
            </a:r>
            <a:r>
              <a:rPr lang="nl-NL" dirty="0" smtClean="0"/>
              <a:t>.</a:t>
            </a:r>
            <a:endParaRPr lang="nl-NL" dirty="0"/>
          </a:p>
        </p:txBody>
      </p:sp>
      <p:pic>
        <p:nvPicPr>
          <p:cNvPr id="4" name="Afbeelding 3"/>
          <p:cNvPicPr>
            <a:picLocks noChangeAspect="1"/>
          </p:cNvPicPr>
          <p:nvPr/>
        </p:nvPicPr>
        <p:blipFill>
          <a:blip r:embed="rId2" cstate="print"/>
          <a:stretch>
            <a:fillRect/>
          </a:stretch>
        </p:blipFill>
        <p:spPr>
          <a:xfrm>
            <a:off x="5940152" y="1988840"/>
            <a:ext cx="2828925" cy="16859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Betreffende uitvoeringsinstanties</a:t>
            </a:r>
            <a:endParaRPr lang="nl-NL" b="1" dirty="0"/>
          </a:p>
        </p:txBody>
      </p:sp>
      <p:sp>
        <p:nvSpPr>
          <p:cNvPr id="3" name="Tijdelijke aanduiding voor inhoud 2"/>
          <p:cNvSpPr>
            <a:spLocks noGrp="1"/>
          </p:cNvSpPr>
          <p:nvPr>
            <p:ph idx="1"/>
          </p:nvPr>
        </p:nvSpPr>
        <p:spPr>
          <a:xfrm>
            <a:off x="457200" y="1600200"/>
            <a:ext cx="8229600" cy="4997152"/>
          </a:xfrm>
        </p:spPr>
        <p:txBody>
          <a:bodyPr>
            <a:normAutofit lnSpcReduction="10000"/>
          </a:bodyPr>
          <a:lstStyle/>
          <a:p>
            <a:pPr>
              <a:buNone/>
            </a:pPr>
            <a:r>
              <a:rPr lang="nl-NL" u="sng" dirty="0" smtClean="0"/>
              <a:t>Gemeenten</a:t>
            </a:r>
          </a:p>
          <a:p>
            <a:r>
              <a:rPr lang="nl-NL" dirty="0" smtClean="0"/>
              <a:t>IOAW (</a:t>
            </a:r>
            <a:r>
              <a:rPr lang="nl-NL" dirty="0" err="1" smtClean="0"/>
              <a:t>Ink</a:t>
            </a:r>
            <a:r>
              <a:rPr lang="nl-NL" dirty="0" smtClean="0"/>
              <a:t> </a:t>
            </a:r>
            <a:r>
              <a:rPr lang="nl-NL" dirty="0" err="1" smtClean="0"/>
              <a:t>voorz</a:t>
            </a:r>
            <a:r>
              <a:rPr lang="nl-NL" dirty="0" smtClean="0"/>
              <a:t> oudere </a:t>
            </a:r>
            <a:r>
              <a:rPr lang="nl-NL" dirty="0" err="1" smtClean="0"/>
              <a:t>wn</a:t>
            </a:r>
            <a:r>
              <a:rPr lang="nl-NL" dirty="0" smtClean="0"/>
              <a:t>)</a:t>
            </a:r>
          </a:p>
          <a:p>
            <a:r>
              <a:rPr lang="nl-NL" dirty="0" smtClean="0"/>
              <a:t>IOAZ</a:t>
            </a:r>
          </a:p>
          <a:p>
            <a:r>
              <a:rPr lang="nl-NL" dirty="0" smtClean="0"/>
              <a:t>Participatiewet</a:t>
            </a:r>
          </a:p>
          <a:p>
            <a:r>
              <a:rPr lang="nl-NL" dirty="0" smtClean="0"/>
              <a:t>WMO (Wet maatschappelijke ondersteuning)</a:t>
            </a:r>
          </a:p>
          <a:p>
            <a:endParaRPr lang="nl-NL" dirty="0" smtClean="0"/>
          </a:p>
          <a:p>
            <a:pPr>
              <a:buNone/>
            </a:pPr>
            <a:r>
              <a:rPr lang="nl-NL" u="sng" dirty="0" smtClean="0"/>
              <a:t>Zorgverzekeraars</a:t>
            </a:r>
          </a:p>
          <a:p>
            <a:r>
              <a:rPr lang="nl-NL" dirty="0" smtClean="0"/>
              <a:t>WLZ (Wet langdurige zorg)</a:t>
            </a:r>
          </a:p>
          <a:p>
            <a:r>
              <a:rPr lang="nl-NL" dirty="0" smtClean="0"/>
              <a:t>ZVW (Zorgverzekeringswet)</a:t>
            </a:r>
            <a:endParaRPr lang="nl-NL" dirty="0"/>
          </a:p>
        </p:txBody>
      </p:sp>
      <p:pic>
        <p:nvPicPr>
          <p:cNvPr id="4" name="Afbeelding 3"/>
          <p:cNvPicPr>
            <a:picLocks noChangeAspect="1"/>
          </p:cNvPicPr>
          <p:nvPr/>
        </p:nvPicPr>
        <p:blipFill>
          <a:blip r:embed="rId2" cstate="print"/>
          <a:stretch>
            <a:fillRect/>
          </a:stretch>
        </p:blipFill>
        <p:spPr>
          <a:xfrm>
            <a:off x="5868144" y="1412776"/>
            <a:ext cx="2088232" cy="232918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Verzekeringsplicht</a:t>
            </a:r>
            <a:endParaRPr lang="nl-NL" dirty="0"/>
          </a:p>
        </p:txBody>
      </p:sp>
      <p:sp>
        <p:nvSpPr>
          <p:cNvPr id="3" name="Tijdelijke aanduiding voor inhoud 2"/>
          <p:cNvSpPr>
            <a:spLocks noGrp="1"/>
          </p:cNvSpPr>
          <p:nvPr>
            <p:ph idx="1"/>
          </p:nvPr>
        </p:nvSpPr>
        <p:spPr>
          <a:xfrm>
            <a:off x="457200" y="1600200"/>
            <a:ext cx="8229600" cy="5069160"/>
          </a:xfrm>
        </p:spPr>
        <p:txBody>
          <a:bodyPr>
            <a:normAutofit fontScale="92500" lnSpcReduction="10000"/>
          </a:bodyPr>
          <a:lstStyle/>
          <a:p>
            <a:pPr>
              <a:buNone/>
            </a:pPr>
            <a:r>
              <a:rPr lang="nl-NL" dirty="0" smtClean="0"/>
              <a:t>Volksverzekeringen</a:t>
            </a:r>
          </a:p>
          <a:p>
            <a:r>
              <a:rPr lang="nl-NL" dirty="0" smtClean="0"/>
              <a:t>Verplicht: Iedereen die (legaal) in Nederland woont of in loondienst is</a:t>
            </a:r>
          </a:p>
          <a:p>
            <a:pPr>
              <a:buNone/>
            </a:pPr>
            <a:endParaRPr lang="nl-NL" dirty="0" smtClean="0"/>
          </a:p>
          <a:p>
            <a:pPr>
              <a:buNone/>
            </a:pPr>
            <a:r>
              <a:rPr lang="nl-NL" dirty="0" smtClean="0"/>
              <a:t>Werknemersverzekeringen (tot AOW)</a:t>
            </a:r>
          </a:p>
          <a:p>
            <a:r>
              <a:rPr lang="nl-NL" dirty="0" smtClean="0"/>
              <a:t>Verplicht: In principe iedereen die in loondienst is</a:t>
            </a:r>
          </a:p>
          <a:p>
            <a:pPr>
              <a:buNone/>
            </a:pPr>
            <a:r>
              <a:rPr lang="nl-NL" dirty="0" smtClean="0"/>
              <a:t>	Niet   : DGA</a:t>
            </a:r>
          </a:p>
          <a:p>
            <a:pPr>
              <a:buNone/>
            </a:pPr>
            <a:r>
              <a:rPr lang="nl-NL" dirty="0" smtClean="0"/>
              <a:t>	Wel    : Stagiair Reële beloning (min loon)</a:t>
            </a:r>
          </a:p>
          <a:p>
            <a:pPr>
              <a:buNone/>
            </a:pPr>
            <a:r>
              <a:rPr lang="nl-NL" dirty="0" smtClean="0"/>
              <a:t>    Deels : Stagiair </a:t>
            </a:r>
            <a:r>
              <a:rPr lang="nl-NL" dirty="0" err="1" smtClean="0"/>
              <a:t>kst</a:t>
            </a:r>
            <a:r>
              <a:rPr lang="nl-NL" dirty="0" smtClean="0"/>
              <a:t>- of </a:t>
            </a:r>
            <a:r>
              <a:rPr lang="nl-NL" dirty="0" err="1" smtClean="0"/>
              <a:t>stageverg</a:t>
            </a:r>
            <a:r>
              <a:rPr lang="nl-NL" dirty="0" smtClean="0"/>
              <a:t> </a:t>
            </a:r>
            <a:r>
              <a:rPr lang="nl-NL" smtClean="0"/>
              <a:t>(WAJONG </a:t>
            </a:r>
            <a:r>
              <a:rPr lang="nl-NL" dirty="0" smtClean="0"/>
              <a:t>en ZW)</a:t>
            </a:r>
          </a:p>
          <a:p>
            <a:pPr>
              <a:buNone/>
            </a:pPr>
            <a:r>
              <a:rPr lang="nl-NL" dirty="0" smtClean="0"/>
              <a:t>    Niet    : Stagiaire geen bedrag (Alleen WAJONG)</a:t>
            </a:r>
            <a:endParaRPr lang="nl-NL" dirty="0"/>
          </a:p>
        </p:txBody>
      </p:sp>
      <p:pic>
        <p:nvPicPr>
          <p:cNvPr id="4" name="Afbeelding 3"/>
          <p:cNvPicPr>
            <a:picLocks noChangeAspect="1"/>
          </p:cNvPicPr>
          <p:nvPr/>
        </p:nvPicPr>
        <p:blipFill>
          <a:blip r:embed="rId2" cstate="print"/>
          <a:stretch>
            <a:fillRect/>
          </a:stretch>
        </p:blipFill>
        <p:spPr>
          <a:xfrm>
            <a:off x="7092280" y="188640"/>
            <a:ext cx="1775654" cy="191224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Arbeidsongeschiktheid en ziekte</a:t>
            </a:r>
            <a:endParaRPr lang="nl-NL" dirty="0"/>
          </a:p>
        </p:txBody>
      </p:sp>
      <p:pic>
        <p:nvPicPr>
          <p:cNvPr id="4" name="Afbeelding 3"/>
          <p:cNvPicPr>
            <a:picLocks noChangeAspect="1"/>
          </p:cNvPicPr>
          <p:nvPr/>
        </p:nvPicPr>
        <p:blipFill>
          <a:blip r:embed="rId2" cstate="print"/>
          <a:stretch>
            <a:fillRect/>
          </a:stretch>
        </p:blipFill>
        <p:spPr>
          <a:xfrm>
            <a:off x="2452687" y="3212976"/>
            <a:ext cx="4238625" cy="321945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Re-integratievoorzieningen</a:t>
            </a:r>
            <a:endParaRPr lang="nl-NL" dirty="0"/>
          </a:p>
        </p:txBody>
      </p:sp>
      <p:sp>
        <p:nvSpPr>
          <p:cNvPr id="3" name="Tijdelijke aanduiding voor inhoud 2"/>
          <p:cNvSpPr>
            <a:spLocks noGrp="1"/>
          </p:cNvSpPr>
          <p:nvPr>
            <p:ph idx="1"/>
          </p:nvPr>
        </p:nvSpPr>
        <p:spPr/>
        <p:txBody>
          <a:bodyPr/>
          <a:lstStyle/>
          <a:p>
            <a:r>
              <a:rPr lang="nl-NL" dirty="0" smtClean="0"/>
              <a:t>In: Participatiewet,WAJONG,WAO,WAZO,WIA en ZW gericht op personen met </a:t>
            </a:r>
            <a:r>
              <a:rPr lang="nl-NL" b="1" dirty="0" smtClean="0"/>
              <a:t>structurele functionele beperking </a:t>
            </a:r>
            <a:r>
              <a:rPr lang="nl-NL" dirty="0" smtClean="0"/>
              <a:t>die een arbeidsongeschiktheidsuitkering ontvangen of  die door het UWV als zodanig aangemerkt worden</a:t>
            </a:r>
            <a:endParaRPr lang="nl-NL" b="1" dirty="0"/>
          </a:p>
        </p:txBody>
      </p:sp>
      <p:pic>
        <p:nvPicPr>
          <p:cNvPr id="4" name="Afbeelding 3"/>
          <p:cNvPicPr>
            <a:picLocks noChangeAspect="1"/>
          </p:cNvPicPr>
          <p:nvPr/>
        </p:nvPicPr>
        <p:blipFill>
          <a:blip r:embed="rId2" cstate="print"/>
          <a:stretch>
            <a:fillRect/>
          </a:stretch>
        </p:blipFill>
        <p:spPr>
          <a:xfrm>
            <a:off x="5457056" y="4077072"/>
            <a:ext cx="3229744" cy="268596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Aanpassing werkplek</a:t>
            </a:r>
            <a:endParaRPr lang="nl-NL" dirty="0"/>
          </a:p>
        </p:txBody>
      </p:sp>
      <p:sp>
        <p:nvSpPr>
          <p:cNvPr id="3" name="Tijdelijke aanduiding voor inhoud 2"/>
          <p:cNvSpPr>
            <a:spLocks noGrp="1"/>
          </p:cNvSpPr>
          <p:nvPr>
            <p:ph idx="1"/>
          </p:nvPr>
        </p:nvSpPr>
        <p:spPr/>
        <p:txBody>
          <a:bodyPr/>
          <a:lstStyle/>
          <a:p>
            <a:r>
              <a:rPr lang="nl-NL" dirty="0" smtClean="0"/>
              <a:t>De werknemer en de werkgever moet in voorkomende gevallen de aanpassing van de werkplek van de werknemer aanvragen.</a:t>
            </a:r>
          </a:p>
          <a:p>
            <a:endParaRPr lang="nl-NL" dirty="0" smtClean="0"/>
          </a:p>
          <a:p>
            <a:pPr>
              <a:buNone/>
            </a:pPr>
            <a:r>
              <a:rPr lang="nl-NL" dirty="0" smtClean="0"/>
              <a:t>    Wat is het verschil in de aard van de aanpassing die aangevraagd wordt?</a:t>
            </a:r>
          </a:p>
          <a:p>
            <a:pPr>
              <a:buNone/>
            </a:pP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Structurele functionele beperkte </a:t>
            </a:r>
            <a:br>
              <a:rPr lang="nl-NL" b="1" dirty="0" smtClean="0"/>
            </a:br>
            <a:r>
              <a:rPr lang="nl-NL" b="1" dirty="0" smtClean="0"/>
              <a:t>in dienst </a:t>
            </a:r>
            <a:r>
              <a:rPr lang="nl-NL" b="1" u="sng" dirty="0" smtClean="0">
                <a:solidFill>
                  <a:srgbClr val="FF0000"/>
                </a:solidFill>
              </a:rPr>
              <a:t>werkgevers</a:t>
            </a:r>
            <a:r>
              <a:rPr lang="nl-NL" b="1" dirty="0" smtClean="0"/>
              <a:t>regelingen</a:t>
            </a:r>
            <a:endParaRPr lang="nl-NL" b="1" dirty="0"/>
          </a:p>
        </p:txBody>
      </p:sp>
      <p:sp>
        <p:nvSpPr>
          <p:cNvPr id="3" name="Tijdelijke aanduiding voor inhoud 2"/>
          <p:cNvSpPr>
            <a:spLocks noGrp="1"/>
          </p:cNvSpPr>
          <p:nvPr>
            <p:ph idx="1"/>
          </p:nvPr>
        </p:nvSpPr>
        <p:spPr/>
        <p:txBody>
          <a:bodyPr>
            <a:normAutofit lnSpcReduction="10000"/>
          </a:bodyPr>
          <a:lstStyle/>
          <a:p>
            <a:r>
              <a:rPr lang="nl-NL" u="sng" dirty="0" smtClean="0"/>
              <a:t>Loondispensatie</a:t>
            </a:r>
            <a:r>
              <a:rPr lang="nl-NL" dirty="0" smtClean="0"/>
              <a:t> bij WAJONG (via UWV)</a:t>
            </a:r>
          </a:p>
          <a:p>
            <a:r>
              <a:rPr lang="nl-NL" u="sng" dirty="0" err="1" smtClean="0"/>
              <a:t>No-riskpolis</a:t>
            </a:r>
            <a:r>
              <a:rPr lang="nl-NL" dirty="0" smtClean="0"/>
              <a:t>  (UWV neem loonbetalingsplicht)</a:t>
            </a:r>
          </a:p>
          <a:p>
            <a:pPr>
              <a:buNone/>
            </a:pPr>
            <a:r>
              <a:rPr lang="nl-NL" dirty="0"/>
              <a:t>	</a:t>
            </a:r>
            <a:r>
              <a:rPr lang="nl-NL" dirty="0" smtClean="0"/>
              <a:t>- </a:t>
            </a:r>
            <a:r>
              <a:rPr lang="nl-NL" dirty="0" err="1" smtClean="0"/>
              <a:t>tm</a:t>
            </a:r>
            <a:r>
              <a:rPr lang="nl-NL" dirty="0" smtClean="0"/>
              <a:t> 5 jaar ZW uitkering verrekenen (jonggehandicapte ook na 5 jaar)</a:t>
            </a:r>
          </a:p>
          <a:p>
            <a:r>
              <a:rPr lang="nl-NL" u="sng" dirty="0" smtClean="0"/>
              <a:t>Mobiliteitsbonus</a:t>
            </a:r>
            <a:r>
              <a:rPr lang="nl-NL" dirty="0" smtClean="0"/>
              <a:t> = korting op WN </a:t>
            </a:r>
            <a:r>
              <a:rPr lang="nl-NL" dirty="0" err="1" smtClean="0"/>
              <a:t>vz</a:t>
            </a:r>
            <a:endParaRPr lang="nl-NL" dirty="0" smtClean="0"/>
          </a:p>
          <a:p>
            <a:pPr>
              <a:buNone/>
            </a:pPr>
            <a:r>
              <a:rPr lang="nl-NL" dirty="0" smtClean="0"/>
              <a:t>					(56+ 7000, 18-27 3500)</a:t>
            </a:r>
          </a:p>
          <a:p>
            <a:r>
              <a:rPr lang="nl-NL" u="sng" dirty="0" smtClean="0"/>
              <a:t>Proefplaatsing</a:t>
            </a:r>
            <a:r>
              <a:rPr lang="nl-NL" dirty="0" smtClean="0"/>
              <a:t> = 2mnd met behoud uitkering</a:t>
            </a:r>
          </a:p>
          <a:p>
            <a:r>
              <a:rPr lang="nl-NL" u="sng" dirty="0" smtClean="0"/>
              <a:t>Aanpassingen werkplek </a:t>
            </a:r>
            <a:r>
              <a:rPr lang="nl-NL" dirty="0" smtClean="0"/>
              <a:t>(niet meenemen)</a:t>
            </a:r>
            <a:endParaRPr lang="nl-NL" dirty="0"/>
          </a:p>
        </p:txBody>
      </p:sp>
      <p:pic>
        <p:nvPicPr>
          <p:cNvPr id="4" name="Afbeelding 3"/>
          <p:cNvPicPr>
            <a:picLocks noChangeAspect="1"/>
          </p:cNvPicPr>
          <p:nvPr/>
        </p:nvPicPr>
        <p:blipFill>
          <a:blip r:embed="rId2" cstate="print"/>
          <a:stretch>
            <a:fillRect/>
          </a:stretch>
        </p:blipFill>
        <p:spPr>
          <a:xfrm>
            <a:off x="7452320" y="2708920"/>
            <a:ext cx="1343595" cy="134862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476672"/>
            <a:ext cx="8229600" cy="5649491"/>
          </a:xfrm>
        </p:spPr>
        <p:txBody>
          <a:bodyPr/>
          <a:lstStyle/>
          <a:p>
            <a:r>
              <a:rPr lang="nl-NL" dirty="0" smtClean="0"/>
              <a:t>5.3 De kandidaat kan, gegeven een aantal rechten dan wel plichten uit de Wet verbetering Poortwachter, vaststellen of er sprake is van een recht of een plicht en of deze aan de werkgever of de werknemer toebehoort.</a:t>
            </a:r>
          </a:p>
          <a:p>
            <a:r>
              <a:rPr lang="nl-NL" dirty="0" smtClean="0"/>
              <a:t>5.4 De kandidaat kan aan de hand van een beschrijving van een personeelsdossier het stappenplan inclusief termijnen opstellen in overeenstemming met de Wet verbetering Poortwachter.</a:t>
            </a: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Structurele functionele beperkte </a:t>
            </a:r>
            <a:br>
              <a:rPr lang="nl-NL" b="1" dirty="0" smtClean="0"/>
            </a:br>
            <a:r>
              <a:rPr lang="nl-NL" b="1" u="sng" dirty="0" smtClean="0">
                <a:solidFill>
                  <a:srgbClr val="FF0000"/>
                </a:solidFill>
              </a:rPr>
              <a:t>werknemers</a:t>
            </a:r>
            <a:r>
              <a:rPr lang="nl-NL" b="1" dirty="0" smtClean="0"/>
              <a:t>regelingen</a:t>
            </a:r>
            <a:endParaRPr lang="nl-NL" b="1" dirty="0"/>
          </a:p>
        </p:txBody>
      </p:sp>
      <p:sp>
        <p:nvSpPr>
          <p:cNvPr id="3" name="Tijdelijke aanduiding voor inhoud 2"/>
          <p:cNvSpPr>
            <a:spLocks noGrp="1"/>
          </p:cNvSpPr>
          <p:nvPr>
            <p:ph idx="1"/>
          </p:nvPr>
        </p:nvSpPr>
        <p:spPr/>
        <p:txBody>
          <a:bodyPr/>
          <a:lstStyle/>
          <a:p>
            <a:r>
              <a:rPr lang="nl-NL" u="sng" dirty="0" err="1" smtClean="0"/>
              <a:t>Jobcoach</a:t>
            </a:r>
            <a:r>
              <a:rPr lang="nl-NL" dirty="0" smtClean="0"/>
              <a:t> – persoonlijke ondersteuning       		     max. 3 jaar. Zelf aanvragen</a:t>
            </a:r>
          </a:p>
          <a:p>
            <a:r>
              <a:rPr lang="nl-NL" u="sng" dirty="0" smtClean="0"/>
              <a:t>Kosten kinderopvang </a:t>
            </a:r>
            <a:r>
              <a:rPr lang="nl-NL" dirty="0" smtClean="0"/>
              <a:t>– onder voorwaarden WG bij Landelijk instituut sociale verzekeringen (</a:t>
            </a:r>
            <a:r>
              <a:rPr lang="nl-NL" dirty="0" err="1" smtClean="0"/>
              <a:t>Lisv</a:t>
            </a:r>
            <a:r>
              <a:rPr lang="nl-NL" dirty="0" smtClean="0"/>
              <a:t>) voor </a:t>
            </a:r>
            <a:r>
              <a:rPr lang="nl-NL" dirty="0" err="1" smtClean="0"/>
              <a:t>max</a:t>
            </a:r>
            <a:r>
              <a:rPr lang="nl-NL" dirty="0" smtClean="0"/>
              <a:t> 12 maanden.</a:t>
            </a:r>
          </a:p>
          <a:p>
            <a:r>
              <a:rPr lang="nl-NL" u="sng" dirty="0" smtClean="0"/>
              <a:t>Werkvoorzieningen</a:t>
            </a:r>
            <a:r>
              <a:rPr lang="nl-NL" dirty="0" smtClean="0"/>
              <a:t>: aangepast bureau, doventolk, vervoervoorziening of voorleeshulp (voorzieningen die men kan meenemen)</a:t>
            </a:r>
          </a:p>
          <a:p>
            <a:endParaRPr lang="nl-NL" dirty="0"/>
          </a:p>
        </p:txBody>
      </p:sp>
      <p:pic>
        <p:nvPicPr>
          <p:cNvPr id="4" name="Afbeelding 3"/>
          <p:cNvPicPr>
            <a:picLocks noChangeAspect="1"/>
          </p:cNvPicPr>
          <p:nvPr/>
        </p:nvPicPr>
        <p:blipFill>
          <a:blip r:embed="rId2" cstate="print"/>
          <a:stretch>
            <a:fillRect/>
          </a:stretch>
        </p:blipFill>
        <p:spPr>
          <a:xfrm>
            <a:off x="7668344" y="1417638"/>
            <a:ext cx="1207790" cy="1231685"/>
          </a:xfrm>
          <a:prstGeom prst="rect">
            <a:avLst/>
          </a:prstGeom>
        </p:spPr>
      </p:pic>
      <p:pic>
        <p:nvPicPr>
          <p:cNvPr id="5" name="Afbeelding 4"/>
          <p:cNvPicPr>
            <a:picLocks noChangeAspect="1"/>
          </p:cNvPicPr>
          <p:nvPr/>
        </p:nvPicPr>
        <p:blipFill>
          <a:blip r:embed="rId3" cstate="print"/>
          <a:stretch>
            <a:fillRect/>
          </a:stretch>
        </p:blipFill>
        <p:spPr>
          <a:xfrm>
            <a:off x="3491880" y="5851251"/>
            <a:ext cx="1720974" cy="91494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Wie betaald?</a:t>
            </a:r>
            <a:endParaRPr lang="nl-NL" dirty="0"/>
          </a:p>
        </p:txBody>
      </p:sp>
      <p:sp>
        <p:nvSpPr>
          <p:cNvPr id="3" name="Tijdelijke aanduiding voor inhoud 2"/>
          <p:cNvSpPr>
            <a:spLocks noGrp="1"/>
          </p:cNvSpPr>
          <p:nvPr>
            <p:ph idx="1"/>
          </p:nvPr>
        </p:nvSpPr>
        <p:spPr/>
        <p:txBody>
          <a:bodyPr/>
          <a:lstStyle/>
          <a:p>
            <a:r>
              <a:rPr lang="nl-NL" dirty="0" smtClean="0"/>
              <a:t>Hoelang moet een werkgever de zieke / arbeidsongeschikte werknemer doorbetalen ?</a:t>
            </a: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Verloop re-integratietraject zieken en arbeidsongeschikten</a:t>
            </a:r>
            <a:endParaRPr lang="nl-NL" b="1" dirty="0"/>
          </a:p>
        </p:txBody>
      </p:sp>
      <p:sp>
        <p:nvSpPr>
          <p:cNvPr id="3" name="Tijdelijke aanduiding voor inhoud 2"/>
          <p:cNvSpPr>
            <a:spLocks noGrp="1"/>
          </p:cNvSpPr>
          <p:nvPr>
            <p:ph idx="1"/>
          </p:nvPr>
        </p:nvSpPr>
        <p:spPr>
          <a:xfrm>
            <a:off x="457200" y="1844824"/>
            <a:ext cx="8229600" cy="4824536"/>
          </a:xfrm>
        </p:spPr>
        <p:txBody>
          <a:bodyPr>
            <a:normAutofit lnSpcReduction="10000"/>
          </a:bodyPr>
          <a:lstStyle/>
          <a:p>
            <a:r>
              <a:rPr lang="nl-NL" dirty="0" smtClean="0"/>
              <a:t>WG melden binnen </a:t>
            </a:r>
            <a:r>
              <a:rPr lang="nl-NL" dirty="0" smtClean="0">
                <a:solidFill>
                  <a:srgbClr val="FF0000"/>
                </a:solidFill>
              </a:rPr>
              <a:t>4 </a:t>
            </a:r>
            <a:r>
              <a:rPr lang="nl-NL" dirty="0" err="1" smtClean="0">
                <a:solidFill>
                  <a:srgbClr val="FF0000"/>
                </a:solidFill>
              </a:rPr>
              <a:t>dgn</a:t>
            </a:r>
            <a:r>
              <a:rPr lang="nl-NL" dirty="0" smtClean="0">
                <a:solidFill>
                  <a:srgbClr val="FF0000"/>
                </a:solidFill>
              </a:rPr>
              <a:t> </a:t>
            </a:r>
            <a:r>
              <a:rPr lang="nl-NL" dirty="0" smtClean="0"/>
              <a:t>bij bedrijfsarts of Arbodienst (vangnet ook bij UWV)</a:t>
            </a:r>
          </a:p>
          <a:p>
            <a:r>
              <a:rPr lang="nl-NL" dirty="0" smtClean="0"/>
              <a:t>WG na </a:t>
            </a:r>
            <a:r>
              <a:rPr lang="nl-NL" dirty="0" smtClean="0">
                <a:solidFill>
                  <a:srgbClr val="FF0000"/>
                </a:solidFill>
              </a:rPr>
              <a:t>4 weken </a:t>
            </a:r>
            <a:r>
              <a:rPr lang="nl-NL" dirty="0" smtClean="0"/>
              <a:t>integratiedossier bijhouden</a:t>
            </a:r>
          </a:p>
          <a:p>
            <a:r>
              <a:rPr lang="nl-NL" dirty="0" smtClean="0"/>
              <a:t>Bedrijfsarts of Arbodienst uiterlijk in de </a:t>
            </a:r>
            <a:r>
              <a:rPr lang="nl-NL" dirty="0" smtClean="0">
                <a:solidFill>
                  <a:srgbClr val="FF0000"/>
                </a:solidFill>
              </a:rPr>
              <a:t>6</a:t>
            </a:r>
            <a:r>
              <a:rPr lang="nl-NL" baseline="30000" dirty="0" smtClean="0">
                <a:solidFill>
                  <a:srgbClr val="FF0000"/>
                </a:solidFill>
              </a:rPr>
              <a:t>de</a:t>
            </a:r>
            <a:r>
              <a:rPr lang="nl-NL" dirty="0" smtClean="0">
                <a:solidFill>
                  <a:srgbClr val="FF0000"/>
                </a:solidFill>
              </a:rPr>
              <a:t> week</a:t>
            </a:r>
            <a:r>
              <a:rPr lang="nl-NL" dirty="0" smtClean="0"/>
              <a:t> probleemanalyse opstellen</a:t>
            </a:r>
          </a:p>
          <a:p>
            <a:r>
              <a:rPr lang="nl-NL" dirty="0" smtClean="0"/>
              <a:t>WG &amp; WN in de </a:t>
            </a:r>
            <a:r>
              <a:rPr lang="nl-NL" dirty="0" smtClean="0">
                <a:solidFill>
                  <a:srgbClr val="FF0000"/>
                </a:solidFill>
              </a:rPr>
              <a:t>8</a:t>
            </a:r>
            <a:r>
              <a:rPr lang="nl-NL" baseline="30000" dirty="0" smtClean="0">
                <a:solidFill>
                  <a:srgbClr val="FF0000"/>
                </a:solidFill>
              </a:rPr>
              <a:t>ste</a:t>
            </a:r>
            <a:r>
              <a:rPr lang="nl-NL" dirty="0" smtClean="0">
                <a:solidFill>
                  <a:srgbClr val="FF0000"/>
                </a:solidFill>
              </a:rPr>
              <a:t> week </a:t>
            </a:r>
            <a:r>
              <a:rPr lang="nl-NL" dirty="0" smtClean="0"/>
              <a:t>plan van aanpak voor re-integratie opstellen</a:t>
            </a:r>
          </a:p>
          <a:p>
            <a:r>
              <a:rPr lang="nl-NL" dirty="0" smtClean="0"/>
              <a:t>WG 1</a:t>
            </a:r>
            <a:r>
              <a:rPr lang="nl-NL" baseline="30000" dirty="0" smtClean="0"/>
              <a:t>ste</a:t>
            </a:r>
            <a:r>
              <a:rPr lang="nl-NL" dirty="0" smtClean="0"/>
              <a:t> werkdag na </a:t>
            </a:r>
            <a:r>
              <a:rPr lang="nl-NL" dirty="0" smtClean="0">
                <a:solidFill>
                  <a:srgbClr val="FF0000"/>
                </a:solidFill>
              </a:rPr>
              <a:t>42</a:t>
            </a:r>
            <a:r>
              <a:rPr lang="nl-NL" baseline="30000" dirty="0" smtClean="0">
                <a:solidFill>
                  <a:srgbClr val="FF0000"/>
                </a:solidFill>
              </a:rPr>
              <a:t>ste</a:t>
            </a:r>
            <a:r>
              <a:rPr lang="nl-NL" dirty="0" smtClean="0">
                <a:solidFill>
                  <a:srgbClr val="FF0000"/>
                </a:solidFill>
              </a:rPr>
              <a:t> ziekteweek </a:t>
            </a:r>
            <a:r>
              <a:rPr lang="nl-NL" dirty="0" smtClean="0"/>
              <a:t>melden UWV</a:t>
            </a:r>
          </a:p>
          <a:p>
            <a:endParaRPr lang="nl-NL" dirty="0" smtClean="0"/>
          </a:p>
          <a:p>
            <a:endParaRPr lang="nl-NL" dirty="0"/>
          </a:p>
        </p:txBody>
      </p:sp>
      <p:pic>
        <p:nvPicPr>
          <p:cNvPr id="4" name="Afbeelding 3"/>
          <p:cNvPicPr>
            <a:picLocks noChangeAspect="1"/>
          </p:cNvPicPr>
          <p:nvPr/>
        </p:nvPicPr>
        <p:blipFill>
          <a:blip r:embed="rId2" cstate="print"/>
          <a:stretch>
            <a:fillRect/>
          </a:stretch>
        </p:blipFill>
        <p:spPr>
          <a:xfrm>
            <a:off x="3221732" y="5794271"/>
            <a:ext cx="2700536" cy="1063729"/>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260648"/>
            <a:ext cx="8229600" cy="5865515"/>
          </a:xfrm>
        </p:spPr>
        <p:txBody>
          <a:bodyPr>
            <a:normAutofit fontScale="85000" lnSpcReduction="10000"/>
          </a:bodyPr>
          <a:lstStyle/>
          <a:p>
            <a:r>
              <a:rPr lang="nl-NL" dirty="0" smtClean="0"/>
              <a:t>WG &amp; WN na </a:t>
            </a:r>
            <a:r>
              <a:rPr lang="nl-NL" dirty="0" smtClean="0">
                <a:solidFill>
                  <a:srgbClr val="FF0000"/>
                </a:solidFill>
              </a:rPr>
              <a:t>een jaar </a:t>
            </a:r>
            <a:r>
              <a:rPr lang="nl-NL" dirty="0" smtClean="0"/>
              <a:t>eerstejaarsevaluatie opstellen</a:t>
            </a:r>
          </a:p>
          <a:p>
            <a:r>
              <a:rPr lang="nl-NL" dirty="0" smtClean="0"/>
              <a:t>UWV stuurt na </a:t>
            </a:r>
            <a:r>
              <a:rPr lang="nl-NL" dirty="0" smtClean="0">
                <a:solidFill>
                  <a:srgbClr val="FF0000"/>
                </a:solidFill>
              </a:rPr>
              <a:t>88 weken </a:t>
            </a:r>
            <a:r>
              <a:rPr lang="nl-NL" dirty="0" smtClean="0"/>
              <a:t>info over aanvragen WIA-uitkering</a:t>
            </a:r>
          </a:p>
          <a:p>
            <a:r>
              <a:rPr lang="nl-NL" dirty="0" smtClean="0"/>
              <a:t>WG &amp; WN uiterlijk na </a:t>
            </a:r>
            <a:r>
              <a:rPr lang="nl-NL" dirty="0" smtClean="0">
                <a:solidFill>
                  <a:srgbClr val="FF0000"/>
                </a:solidFill>
              </a:rPr>
              <a:t>93 </a:t>
            </a:r>
            <a:r>
              <a:rPr lang="nl-NL" dirty="0" err="1" smtClean="0">
                <a:solidFill>
                  <a:srgbClr val="FF0000"/>
                </a:solidFill>
              </a:rPr>
              <a:t>wkn</a:t>
            </a:r>
            <a:r>
              <a:rPr lang="nl-NL" dirty="0" smtClean="0">
                <a:solidFill>
                  <a:srgbClr val="FF0000"/>
                </a:solidFill>
              </a:rPr>
              <a:t> </a:t>
            </a:r>
            <a:r>
              <a:rPr lang="nl-NL" dirty="0" smtClean="0"/>
              <a:t>eindevaluatie plan van aanpak opstellen als de WN van plan is een WIA uitkering aan te vragen</a:t>
            </a:r>
          </a:p>
          <a:p>
            <a:r>
              <a:rPr lang="nl-NL" dirty="0" smtClean="0"/>
              <a:t>WN uiterlijk in </a:t>
            </a:r>
            <a:r>
              <a:rPr lang="nl-NL" dirty="0" smtClean="0">
                <a:solidFill>
                  <a:srgbClr val="FF0000"/>
                </a:solidFill>
              </a:rPr>
              <a:t>week 93 </a:t>
            </a:r>
            <a:r>
              <a:rPr lang="nl-NL" dirty="0" smtClean="0"/>
              <a:t>een WIA uitkering aanvragen met kopieën van alle documenten van het re-integratietraject</a:t>
            </a:r>
          </a:p>
          <a:p>
            <a:r>
              <a:rPr lang="nl-NL" dirty="0" smtClean="0"/>
              <a:t>Na </a:t>
            </a:r>
            <a:r>
              <a:rPr lang="nl-NL" dirty="0" smtClean="0">
                <a:solidFill>
                  <a:srgbClr val="FF0000"/>
                </a:solidFill>
              </a:rPr>
              <a:t>104 weken </a:t>
            </a:r>
            <a:r>
              <a:rPr lang="nl-NL" dirty="0" smtClean="0"/>
              <a:t>loonbetalingsverplichting voor de WG heeft de WN recht op een WIA </a:t>
            </a:r>
            <a:r>
              <a:rPr lang="nl-NL" dirty="0" err="1" smtClean="0"/>
              <a:t>uitk</a:t>
            </a:r>
            <a:r>
              <a:rPr lang="nl-NL" dirty="0" smtClean="0"/>
              <a:t>.</a:t>
            </a:r>
          </a:p>
          <a:p>
            <a:endParaRPr lang="nl-NL" dirty="0" smtClean="0"/>
          </a:p>
          <a:p>
            <a:r>
              <a:rPr lang="nl-NL" i="1" dirty="0" smtClean="0"/>
              <a:t>WAO geldt alleen nog voor WN die voor 1 jan 2004 ziek of arbeidsongeschikt was</a:t>
            </a:r>
            <a:endParaRPr lang="nl-NL"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WIA</a:t>
            </a:r>
            <a:endParaRPr lang="nl-NL" dirty="0"/>
          </a:p>
        </p:txBody>
      </p:sp>
      <p:sp>
        <p:nvSpPr>
          <p:cNvPr id="3" name="Tijdelijke aanduiding voor inhoud 2"/>
          <p:cNvSpPr>
            <a:spLocks noGrp="1"/>
          </p:cNvSpPr>
          <p:nvPr>
            <p:ph idx="1"/>
          </p:nvPr>
        </p:nvSpPr>
        <p:spPr/>
        <p:txBody>
          <a:bodyPr/>
          <a:lstStyle/>
          <a:p>
            <a:r>
              <a:rPr lang="nl-NL" dirty="0" smtClean="0"/>
              <a:t>Wat is het verschil voor een werknemer</a:t>
            </a:r>
            <a:endParaRPr lang="nl-NL"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Wet werk inkomen naar arbeidsvermogen (WIA)</a:t>
            </a:r>
            <a:endParaRPr lang="nl-NL" b="1" dirty="0"/>
          </a:p>
        </p:txBody>
      </p:sp>
      <p:sp>
        <p:nvSpPr>
          <p:cNvPr id="3" name="Tijdelijke aanduiding voor inhoud 2"/>
          <p:cNvSpPr>
            <a:spLocks noGrp="1"/>
          </p:cNvSpPr>
          <p:nvPr>
            <p:ph idx="1"/>
          </p:nvPr>
        </p:nvSpPr>
        <p:spPr/>
        <p:txBody>
          <a:bodyPr>
            <a:normAutofit fontScale="92500" lnSpcReduction="20000"/>
          </a:bodyPr>
          <a:lstStyle/>
          <a:p>
            <a:r>
              <a:rPr lang="nl-NL" dirty="0" smtClean="0"/>
              <a:t>Regeling werkhervatting gedeeltelijk arbeidsgeschikten (</a:t>
            </a:r>
            <a:r>
              <a:rPr lang="nl-NL" dirty="0" smtClean="0">
                <a:solidFill>
                  <a:srgbClr val="FF0000"/>
                </a:solidFill>
              </a:rPr>
              <a:t>WGA</a:t>
            </a:r>
            <a:r>
              <a:rPr lang="nl-NL" dirty="0" smtClean="0"/>
              <a:t>)</a:t>
            </a:r>
          </a:p>
          <a:p>
            <a:r>
              <a:rPr lang="nl-NL" dirty="0" smtClean="0"/>
              <a:t>Regeling inkomensvoorziening volledig en duurzaam arbeidsongeschikten (</a:t>
            </a:r>
            <a:r>
              <a:rPr lang="nl-NL" dirty="0" smtClean="0">
                <a:solidFill>
                  <a:srgbClr val="FF0000"/>
                </a:solidFill>
              </a:rPr>
              <a:t>IVA</a:t>
            </a:r>
            <a:r>
              <a:rPr lang="nl-NL" dirty="0" smtClean="0"/>
              <a:t>)</a:t>
            </a:r>
          </a:p>
          <a:p>
            <a:endParaRPr lang="nl-NL" dirty="0" smtClean="0"/>
          </a:p>
          <a:p>
            <a:pPr>
              <a:buNone/>
            </a:pPr>
            <a:r>
              <a:rPr lang="nl-NL" b="1" dirty="0" smtClean="0">
                <a:solidFill>
                  <a:srgbClr val="FF0000"/>
                </a:solidFill>
              </a:rPr>
              <a:t>Verdiencapaciteit</a:t>
            </a:r>
            <a:r>
              <a:rPr lang="nl-NL" dirty="0" smtClean="0">
                <a:solidFill>
                  <a:srgbClr val="FF0000"/>
                </a:solidFill>
              </a:rPr>
              <a:t> </a:t>
            </a:r>
            <a:r>
              <a:rPr lang="nl-NL" dirty="0" smtClean="0"/>
              <a:t>bepaald de regeling</a:t>
            </a:r>
          </a:p>
          <a:p>
            <a:pPr>
              <a:buFontTx/>
              <a:buChar char="-"/>
            </a:pPr>
            <a:r>
              <a:rPr lang="nl-NL" dirty="0" smtClean="0"/>
              <a:t>80% arbeidsongeschikt = IVA</a:t>
            </a:r>
          </a:p>
          <a:p>
            <a:pPr>
              <a:buFontTx/>
              <a:buChar char="-"/>
            </a:pPr>
            <a:r>
              <a:rPr lang="nl-NL" dirty="0" smtClean="0"/>
              <a:t>20 tot 65% arbeidsgeschikt of niet duurzaam meer dan 80% arbeidsongeschikt = WGA</a:t>
            </a:r>
          </a:p>
          <a:p>
            <a:pPr>
              <a:buFontTx/>
              <a:buChar char="-"/>
            </a:pPr>
            <a:r>
              <a:rPr lang="nl-NL" dirty="0" smtClean="0"/>
              <a:t>Minder dan 35% arbeidsongeschikt = NIETS</a:t>
            </a:r>
            <a:endParaRPr lang="nl-NL" dirty="0"/>
          </a:p>
        </p:txBody>
      </p:sp>
      <p:pic>
        <p:nvPicPr>
          <p:cNvPr id="4" name="Afbeelding 3"/>
          <p:cNvPicPr>
            <a:picLocks noChangeAspect="1"/>
          </p:cNvPicPr>
          <p:nvPr/>
        </p:nvPicPr>
        <p:blipFill>
          <a:blip r:embed="rId2" cstate="print"/>
          <a:stretch>
            <a:fillRect/>
          </a:stretch>
        </p:blipFill>
        <p:spPr>
          <a:xfrm>
            <a:off x="6876256" y="2924944"/>
            <a:ext cx="2053725" cy="174726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Uitkeringsniveau via UWV</a:t>
            </a:r>
            <a:endParaRPr lang="nl-NL" dirty="0"/>
          </a:p>
        </p:txBody>
      </p:sp>
      <p:sp>
        <p:nvSpPr>
          <p:cNvPr id="3" name="Tijdelijke aanduiding voor inhoud 2"/>
          <p:cNvSpPr>
            <a:spLocks noGrp="1"/>
          </p:cNvSpPr>
          <p:nvPr>
            <p:ph idx="1"/>
          </p:nvPr>
        </p:nvSpPr>
        <p:spPr/>
        <p:txBody>
          <a:bodyPr/>
          <a:lstStyle/>
          <a:p>
            <a:r>
              <a:rPr lang="nl-NL" dirty="0" smtClean="0"/>
              <a:t>IVA – 75% uitkeringsdagloon</a:t>
            </a:r>
          </a:p>
          <a:p>
            <a:endParaRPr lang="nl-NL" dirty="0" smtClean="0"/>
          </a:p>
          <a:p>
            <a:r>
              <a:rPr lang="nl-NL" dirty="0" smtClean="0"/>
              <a:t>WGA 	- Loongerelateerde uitkering</a:t>
            </a:r>
          </a:p>
          <a:p>
            <a:pPr>
              <a:buNone/>
            </a:pPr>
            <a:r>
              <a:rPr lang="nl-NL" dirty="0"/>
              <a:t>	</a:t>
            </a:r>
            <a:r>
              <a:rPr lang="nl-NL" dirty="0" smtClean="0"/>
              <a:t>		- </a:t>
            </a:r>
            <a:r>
              <a:rPr lang="nl-NL" dirty="0" err="1" smtClean="0"/>
              <a:t>Loonaanvullingsuitkering</a:t>
            </a:r>
            <a:endParaRPr lang="nl-NL" dirty="0" smtClean="0"/>
          </a:p>
          <a:p>
            <a:pPr>
              <a:buNone/>
            </a:pPr>
            <a:r>
              <a:rPr lang="nl-NL" dirty="0"/>
              <a:t>	</a:t>
            </a:r>
            <a:r>
              <a:rPr lang="nl-NL" dirty="0" smtClean="0"/>
              <a:t>		- Vervolguitkering</a:t>
            </a:r>
          </a:p>
          <a:p>
            <a:pPr>
              <a:buNone/>
            </a:pPr>
            <a:endParaRPr lang="nl-NL" dirty="0" smtClean="0"/>
          </a:p>
          <a:p>
            <a:pPr>
              <a:buNone/>
            </a:pPr>
            <a:r>
              <a:rPr lang="nl-NL" dirty="0" smtClean="0"/>
              <a:t>			Afhankelijk </a:t>
            </a:r>
            <a:r>
              <a:rPr lang="nl-NL" dirty="0" err="1" smtClean="0"/>
              <a:t>vd</a:t>
            </a:r>
            <a:r>
              <a:rPr lang="nl-NL" dirty="0" smtClean="0"/>
              <a:t> situatie</a:t>
            </a:r>
          </a:p>
          <a:p>
            <a:pPr>
              <a:buNone/>
            </a:pPr>
            <a:endParaRPr lang="nl-NL" dirty="0"/>
          </a:p>
        </p:txBody>
      </p:sp>
      <p:pic>
        <p:nvPicPr>
          <p:cNvPr id="4" name="Afbeelding 3"/>
          <p:cNvPicPr>
            <a:picLocks noChangeAspect="1"/>
          </p:cNvPicPr>
          <p:nvPr/>
        </p:nvPicPr>
        <p:blipFill>
          <a:blip r:embed="rId2" cstate="print"/>
          <a:stretch>
            <a:fillRect/>
          </a:stretch>
        </p:blipFill>
        <p:spPr>
          <a:xfrm>
            <a:off x="6823517" y="3645024"/>
            <a:ext cx="2320483" cy="321297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smtClean="0"/>
              <a:t>Loondoorbetalingsplicht</a:t>
            </a:r>
            <a:endParaRPr lang="nl-NL" b="1" dirty="0"/>
          </a:p>
        </p:txBody>
      </p:sp>
      <p:sp>
        <p:nvSpPr>
          <p:cNvPr id="3" name="Tijdelijke aanduiding voor inhoud 2"/>
          <p:cNvSpPr>
            <a:spLocks noGrp="1"/>
          </p:cNvSpPr>
          <p:nvPr>
            <p:ph idx="1"/>
          </p:nvPr>
        </p:nvSpPr>
        <p:spPr/>
        <p:txBody>
          <a:bodyPr>
            <a:normAutofit fontScale="85000" lnSpcReduction="10000"/>
          </a:bodyPr>
          <a:lstStyle/>
          <a:p>
            <a:r>
              <a:rPr lang="nl-NL" dirty="0" smtClean="0"/>
              <a:t>104 weken (2 jaar)</a:t>
            </a:r>
          </a:p>
          <a:p>
            <a:r>
              <a:rPr lang="nl-NL" strike="sngStrike" dirty="0" smtClean="0"/>
              <a:t>UWV kan 1 jaar verlengen  = loonsanctie</a:t>
            </a:r>
          </a:p>
          <a:p>
            <a:r>
              <a:rPr lang="nl-NL" strike="sngStrike" dirty="0" smtClean="0"/>
              <a:t>WN&amp;WG vrijwillige verlenging bij UWV vragen (wel loon doorbetalen maar(nog) geen hogere premie </a:t>
            </a:r>
            <a:r>
              <a:rPr lang="nl-NL" strike="sngStrike" dirty="0" err="1" smtClean="0"/>
              <a:t>Whk</a:t>
            </a:r>
            <a:r>
              <a:rPr lang="nl-NL" strike="sngStrike" dirty="0" smtClean="0"/>
              <a:t>)</a:t>
            </a:r>
          </a:p>
          <a:p>
            <a:r>
              <a:rPr lang="nl-NL" strike="sngStrike" dirty="0" smtClean="0"/>
              <a:t>WG minstens 70% doorbetalen met min loon als ondergrens in het eerste jaar. In het 2</a:t>
            </a:r>
            <a:r>
              <a:rPr lang="nl-NL" strike="sngStrike" baseline="30000" dirty="0" smtClean="0"/>
              <a:t>de</a:t>
            </a:r>
            <a:r>
              <a:rPr lang="nl-NL" strike="sngStrike" dirty="0" smtClean="0"/>
              <a:t> jaar kan de WN een aanvullende uitkering bij het UWV aanvragen (Toeslagenwet)</a:t>
            </a:r>
          </a:p>
          <a:p>
            <a:r>
              <a:rPr lang="nl-NL" strike="sngStrike" dirty="0" smtClean="0"/>
              <a:t>WG maximum dagloon doorbetalen</a:t>
            </a:r>
          </a:p>
          <a:p>
            <a:r>
              <a:rPr lang="nl-NL" strike="sngStrike" dirty="0" smtClean="0"/>
              <a:t>CAO kent soms andere regels</a:t>
            </a:r>
            <a:endParaRPr lang="nl-NL" strike="sngStrike" dirty="0"/>
          </a:p>
        </p:txBody>
      </p:sp>
      <p:pic>
        <p:nvPicPr>
          <p:cNvPr id="4" name="Afbeelding 3"/>
          <p:cNvPicPr>
            <a:picLocks noChangeAspect="1"/>
          </p:cNvPicPr>
          <p:nvPr/>
        </p:nvPicPr>
        <p:blipFill>
          <a:blip r:embed="rId2" cstate="print"/>
          <a:stretch>
            <a:fillRect/>
          </a:stretch>
        </p:blipFill>
        <p:spPr>
          <a:xfrm>
            <a:off x="6372200" y="4725144"/>
            <a:ext cx="2021078" cy="1932434"/>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Wanneer geen doorbetalingsplicht?</a:t>
            </a:r>
            <a:endParaRPr lang="nl-NL" dirty="0"/>
          </a:p>
        </p:txBody>
      </p:sp>
      <p:sp>
        <p:nvSpPr>
          <p:cNvPr id="3" name="Tijdelijke aanduiding voor inhoud 2"/>
          <p:cNvSpPr>
            <a:spLocks noGrp="1"/>
          </p:cNvSpPr>
          <p:nvPr>
            <p:ph idx="1"/>
          </p:nvPr>
        </p:nvSpPr>
        <p:spPr/>
        <p:txBody>
          <a:bodyPr/>
          <a:lstStyle/>
          <a:p>
            <a:endParaRPr lang="nl-NL"/>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Ontlasting doorbetalingsplicht ziekte uitkering ziektewet</a:t>
            </a:r>
            <a:endParaRPr lang="nl-NL" b="1" dirty="0"/>
          </a:p>
        </p:txBody>
      </p:sp>
      <p:sp>
        <p:nvSpPr>
          <p:cNvPr id="3" name="Tijdelijke aanduiding voor inhoud 2"/>
          <p:cNvSpPr>
            <a:spLocks noGrp="1"/>
          </p:cNvSpPr>
          <p:nvPr>
            <p:ph idx="1"/>
          </p:nvPr>
        </p:nvSpPr>
        <p:spPr>
          <a:xfrm>
            <a:off x="179512" y="1600200"/>
            <a:ext cx="8712968" cy="4853136"/>
          </a:xfrm>
        </p:spPr>
        <p:txBody>
          <a:bodyPr>
            <a:normAutofit fontScale="92500" lnSpcReduction="20000"/>
          </a:bodyPr>
          <a:lstStyle/>
          <a:p>
            <a:r>
              <a:rPr lang="nl-NL" dirty="0" smtClean="0"/>
              <a:t>Gevolgen voor en na  het zwangerschap- of bevallingsverlof (100% dagloon)</a:t>
            </a:r>
          </a:p>
          <a:p>
            <a:r>
              <a:rPr lang="nl-NL" dirty="0" smtClean="0"/>
              <a:t>Orgaandonatie (100% dagloon)</a:t>
            </a:r>
          </a:p>
          <a:p>
            <a:r>
              <a:rPr lang="nl-NL" dirty="0" smtClean="0"/>
              <a:t>Beëindiging dienstbetrekking tijdens </a:t>
            </a:r>
            <a:r>
              <a:rPr lang="nl-NL" dirty="0" err="1" smtClean="0"/>
              <a:t>Arb</a:t>
            </a:r>
            <a:r>
              <a:rPr lang="nl-NL" dirty="0" smtClean="0"/>
              <a:t> </a:t>
            </a:r>
            <a:r>
              <a:rPr lang="nl-NL" dirty="0" err="1" smtClean="0"/>
              <a:t>Overeenk</a:t>
            </a:r>
            <a:endParaRPr lang="nl-NL" dirty="0" smtClean="0"/>
          </a:p>
          <a:p>
            <a:r>
              <a:rPr lang="nl-NL" dirty="0" smtClean="0"/>
              <a:t>Herintredende AO met No risk polis (jaar 1 tussen 70 en 100% en jaar 2 70% dagloon)</a:t>
            </a:r>
          </a:p>
          <a:p>
            <a:r>
              <a:rPr lang="nl-NL" dirty="0" smtClean="0"/>
              <a:t>Oudere,  voormalige werkloze werknemers die minsten 13 weken ziek zijn (compensatieregeling)</a:t>
            </a:r>
          </a:p>
          <a:p>
            <a:r>
              <a:rPr lang="nl-NL" dirty="0" smtClean="0"/>
              <a:t>WN met een fictieve dienstbetrekking (70% dagloon)</a:t>
            </a:r>
          </a:p>
          <a:p>
            <a:endParaRPr lang="nl-NL" dirty="0"/>
          </a:p>
          <a:p>
            <a:pPr>
              <a:buNone/>
            </a:pPr>
            <a:r>
              <a:rPr lang="nl-NL" dirty="0" smtClean="0"/>
              <a:t>	UWV betaald aan WG ---- WG betaald aan WN</a:t>
            </a:r>
          </a:p>
          <a:p>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Volksverzekeringen versus werknemersverzekeringen</a:t>
            </a:r>
            <a:endParaRPr lang="nl-NL" dirty="0"/>
          </a:p>
        </p:txBody>
      </p:sp>
      <p:sp>
        <p:nvSpPr>
          <p:cNvPr id="3" name="Tijdelijke aanduiding voor inhoud 2"/>
          <p:cNvSpPr>
            <a:spLocks noGrp="1"/>
          </p:cNvSpPr>
          <p:nvPr>
            <p:ph idx="1"/>
          </p:nvPr>
        </p:nvSpPr>
        <p:spPr/>
        <p:txBody>
          <a:bodyPr/>
          <a:lstStyle/>
          <a:p>
            <a:r>
              <a:rPr lang="nl-NL" dirty="0" smtClean="0">
                <a:solidFill>
                  <a:srgbClr val="FF0000"/>
                </a:solidFill>
              </a:rPr>
              <a:t>Nederlandse ingezetenen hebben  recht op wettelijke verzekeringen en voorzieningen.</a:t>
            </a:r>
          </a:p>
          <a:p>
            <a:endParaRPr lang="nl-NL" dirty="0" smtClean="0"/>
          </a:p>
          <a:p>
            <a:r>
              <a:rPr lang="nl-NL" dirty="0" smtClean="0"/>
              <a:t>Wanneer ben je ingezetene?</a:t>
            </a:r>
          </a:p>
          <a:p>
            <a:r>
              <a:rPr lang="nl-NL" dirty="0" smtClean="0"/>
              <a:t>Wat zegt de grondwet (artikel 20hierover)?</a:t>
            </a:r>
          </a:p>
          <a:p>
            <a:r>
              <a:rPr lang="nl-NL" dirty="0" smtClean="0"/>
              <a:t>Welke volksverzekeringen zijn er?</a:t>
            </a:r>
          </a:p>
          <a:p>
            <a:r>
              <a:rPr lang="nl-NL" dirty="0" smtClean="0"/>
              <a:t>Welke werknemersverzekeringen zijn er?</a:t>
            </a:r>
            <a:endParaRPr lang="nl-NL"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76672"/>
            <a:ext cx="7772400" cy="1470025"/>
          </a:xfrm>
        </p:spPr>
        <p:txBody>
          <a:bodyPr/>
          <a:lstStyle/>
          <a:p>
            <a:r>
              <a:rPr lang="nl-NL" dirty="0" smtClean="0"/>
              <a:t>Wet arbeid en zorg (WAZO)</a:t>
            </a:r>
            <a:endParaRPr lang="nl-NL" dirty="0"/>
          </a:p>
        </p:txBody>
      </p:sp>
      <p:sp>
        <p:nvSpPr>
          <p:cNvPr id="3" name="Ondertitel 2"/>
          <p:cNvSpPr>
            <a:spLocks noGrp="1"/>
          </p:cNvSpPr>
          <p:nvPr>
            <p:ph type="subTitle" idx="1"/>
          </p:nvPr>
        </p:nvSpPr>
        <p:spPr>
          <a:xfrm>
            <a:off x="1371600" y="1916880"/>
            <a:ext cx="6400800" cy="1752600"/>
          </a:xfrm>
        </p:spPr>
        <p:txBody>
          <a:bodyPr/>
          <a:lstStyle/>
          <a:p>
            <a:r>
              <a:rPr lang="nl-NL" dirty="0" smtClean="0"/>
              <a:t>Diverse verlofvormen</a:t>
            </a:r>
            <a:endParaRPr lang="nl-NL" dirty="0"/>
          </a:p>
        </p:txBody>
      </p:sp>
      <p:pic>
        <p:nvPicPr>
          <p:cNvPr id="4" name="Afbeelding 3"/>
          <p:cNvPicPr>
            <a:picLocks noChangeAspect="1"/>
          </p:cNvPicPr>
          <p:nvPr/>
        </p:nvPicPr>
        <p:blipFill>
          <a:blip r:embed="rId2" cstate="print"/>
          <a:stretch>
            <a:fillRect/>
          </a:stretch>
        </p:blipFill>
        <p:spPr>
          <a:xfrm>
            <a:off x="1475656" y="2924944"/>
            <a:ext cx="6534150" cy="357187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WAZO basis</a:t>
            </a:r>
            <a:endParaRPr lang="nl-NL" dirty="0"/>
          </a:p>
        </p:txBody>
      </p:sp>
      <p:sp>
        <p:nvSpPr>
          <p:cNvPr id="3" name="Tijdelijke aanduiding voor inhoud 2"/>
          <p:cNvSpPr>
            <a:spLocks noGrp="1"/>
          </p:cNvSpPr>
          <p:nvPr>
            <p:ph idx="1"/>
          </p:nvPr>
        </p:nvSpPr>
        <p:spPr/>
        <p:txBody>
          <a:bodyPr/>
          <a:lstStyle/>
          <a:p>
            <a:r>
              <a:rPr lang="nl-NL" dirty="0" smtClean="0"/>
              <a:t>Bepaalde verlofsituaties recht op een uitkering, zodat de </a:t>
            </a:r>
            <a:r>
              <a:rPr lang="nl-NL" u="sng" dirty="0" smtClean="0">
                <a:solidFill>
                  <a:srgbClr val="FF0000"/>
                </a:solidFill>
              </a:rPr>
              <a:t>WG geen </a:t>
            </a:r>
            <a:r>
              <a:rPr lang="nl-NL" u="sng" dirty="0" err="1" smtClean="0">
                <a:solidFill>
                  <a:srgbClr val="FF0000"/>
                </a:solidFill>
              </a:rPr>
              <a:t>loondoorbetalingsplicht</a:t>
            </a:r>
            <a:r>
              <a:rPr lang="nl-NL" u="sng" dirty="0" smtClean="0">
                <a:solidFill>
                  <a:srgbClr val="FF0000"/>
                </a:solidFill>
              </a:rPr>
              <a:t> </a:t>
            </a:r>
            <a:r>
              <a:rPr lang="nl-NL" dirty="0" smtClean="0"/>
              <a:t>heeft.</a:t>
            </a:r>
          </a:p>
          <a:p>
            <a:r>
              <a:rPr lang="nl-NL" dirty="0" smtClean="0"/>
              <a:t>Bij adoptie, pleegzorgen bij zwangerschap en bevalling</a:t>
            </a:r>
          </a:p>
          <a:p>
            <a:r>
              <a:rPr lang="nl-NL" dirty="0" smtClean="0"/>
              <a:t>WN vraagt bij UWV aan</a:t>
            </a:r>
          </a:p>
          <a:p>
            <a:r>
              <a:rPr lang="nl-NL" dirty="0" smtClean="0"/>
              <a:t>Max 4 min 2 weken voor de start verlof</a:t>
            </a:r>
          </a:p>
          <a:p>
            <a:r>
              <a:rPr lang="nl-NL" dirty="0" smtClean="0"/>
              <a:t>UWV betaald meestal aan WG</a:t>
            </a:r>
            <a:endParaRPr lang="nl-NL" dirty="0"/>
          </a:p>
        </p:txBody>
      </p:sp>
      <p:pic>
        <p:nvPicPr>
          <p:cNvPr id="4" name="Afbeelding 3"/>
          <p:cNvPicPr>
            <a:picLocks noChangeAspect="1"/>
          </p:cNvPicPr>
          <p:nvPr/>
        </p:nvPicPr>
        <p:blipFill>
          <a:blip r:embed="rId2" cstate="print"/>
          <a:stretch>
            <a:fillRect/>
          </a:stretch>
        </p:blipFill>
        <p:spPr>
          <a:xfrm>
            <a:off x="6660232" y="3645024"/>
            <a:ext cx="2371725" cy="128587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3528" y="476672"/>
            <a:ext cx="8568952" cy="5649491"/>
          </a:xfrm>
        </p:spPr>
        <p:txBody>
          <a:bodyPr>
            <a:normAutofit fontScale="85000" lnSpcReduction="10000"/>
          </a:bodyPr>
          <a:lstStyle/>
          <a:p>
            <a:r>
              <a:rPr lang="nl-NL" b="1" dirty="0" smtClean="0"/>
              <a:t>Adoptieverlof en pleegzorgverlof </a:t>
            </a:r>
          </a:p>
          <a:p>
            <a:pPr>
              <a:buNone/>
            </a:pPr>
            <a:r>
              <a:rPr lang="nl-NL" dirty="0"/>
              <a:t>	</a:t>
            </a:r>
            <a:r>
              <a:rPr lang="nl-NL" dirty="0" smtClean="0"/>
              <a:t>- </a:t>
            </a:r>
            <a:r>
              <a:rPr lang="nl-NL" dirty="0" err="1" smtClean="0"/>
              <a:t>max</a:t>
            </a:r>
            <a:r>
              <a:rPr lang="nl-NL" dirty="0" smtClean="0"/>
              <a:t> 4 </a:t>
            </a:r>
            <a:r>
              <a:rPr lang="nl-NL" dirty="0" err="1" smtClean="0"/>
              <a:t>wkn</a:t>
            </a:r>
            <a:r>
              <a:rPr lang="nl-NL" dirty="0" smtClean="0"/>
              <a:t> aaneengesloten</a:t>
            </a:r>
          </a:p>
          <a:p>
            <a:pPr>
              <a:buNone/>
            </a:pPr>
            <a:r>
              <a:rPr lang="nl-NL" dirty="0"/>
              <a:t>	</a:t>
            </a:r>
            <a:r>
              <a:rPr lang="nl-NL" dirty="0" smtClean="0"/>
              <a:t>- uitkering 100% van het dagloon</a:t>
            </a:r>
          </a:p>
          <a:p>
            <a:pPr>
              <a:buNone/>
            </a:pPr>
            <a:endParaRPr lang="nl-NL" dirty="0" smtClean="0"/>
          </a:p>
          <a:p>
            <a:r>
              <a:rPr lang="nl-NL" b="1" dirty="0" err="1" smtClean="0"/>
              <a:t>Zwangerschaps</a:t>
            </a:r>
            <a:r>
              <a:rPr lang="nl-NL" b="1" dirty="0" smtClean="0"/>
              <a:t>- en bevallingsverlof</a:t>
            </a:r>
          </a:p>
          <a:p>
            <a:pPr>
              <a:buNone/>
            </a:pPr>
            <a:r>
              <a:rPr lang="nl-NL" dirty="0"/>
              <a:t>	</a:t>
            </a:r>
            <a:r>
              <a:rPr lang="nl-NL" dirty="0" smtClean="0"/>
              <a:t>- </a:t>
            </a:r>
            <a:r>
              <a:rPr lang="nl-NL" u="sng" dirty="0" smtClean="0"/>
              <a:t>minimaal</a:t>
            </a:r>
            <a:r>
              <a:rPr lang="nl-NL" dirty="0" smtClean="0"/>
              <a:t> 16 </a:t>
            </a:r>
            <a:r>
              <a:rPr lang="nl-NL" dirty="0" err="1" smtClean="0"/>
              <a:t>wkn</a:t>
            </a:r>
            <a:r>
              <a:rPr lang="nl-NL" dirty="0" smtClean="0"/>
              <a:t> in het totaal  UWV 100% dagloon</a:t>
            </a:r>
          </a:p>
          <a:p>
            <a:pPr>
              <a:buNone/>
            </a:pPr>
            <a:r>
              <a:rPr lang="nl-NL" dirty="0"/>
              <a:t>	</a:t>
            </a:r>
            <a:r>
              <a:rPr lang="nl-NL" dirty="0" smtClean="0"/>
              <a:t>- 4 en 6 weken voor de vermoedelijke bevallingsdatum</a:t>
            </a:r>
          </a:p>
          <a:p>
            <a:pPr>
              <a:buNone/>
            </a:pPr>
            <a:r>
              <a:rPr lang="nl-NL" dirty="0"/>
              <a:t>	</a:t>
            </a:r>
            <a:r>
              <a:rPr lang="nl-NL" dirty="0" smtClean="0"/>
              <a:t>- na de bevalling recht op </a:t>
            </a:r>
            <a:r>
              <a:rPr lang="nl-NL" u="sng" dirty="0" smtClean="0"/>
              <a:t>minstens</a:t>
            </a:r>
            <a:r>
              <a:rPr lang="nl-NL" dirty="0" smtClean="0"/>
              <a:t> 10 weken</a:t>
            </a:r>
          </a:p>
          <a:p>
            <a:pPr>
              <a:buNone/>
            </a:pPr>
            <a:r>
              <a:rPr lang="nl-NL" dirty="0"/>
              <a:t>	</a:t>
            </a:r>
            <a:r>
              <a:rPr lang="nl-NL" dirty="0" smtClean="0"/>
              <a:t>- 1 jan 2015 </a:t>
            </a:r>
          </a:p>
          <a:p>
            <a:pPr>
              <a:buNone/>
            </a:pPr>
            <a:r>
              <a:rPr lang="nl-NL" dirty="0"/>
              <a:t>	</a:t>
            </a:r>
            <a:r>
              <a:rPr lang="nl-NL" dirty="0" smtClean="0"/>
              <a:t>	- Kind &gt; week ziekenhuis – langer</a:t>
            </a:r>
          </a:p>
          <a:p>
            <a:pPr>
              <a:buNone/>
            </a:pPr>
            <a:r>
              <a:rPr lang="nl-NL" dirty="0"/>
              <a:t> </a:t>
            </a:r>
            <a:r>
              <a:rPr lang="nl-NL" dirty="0" smtClean="0"/>
              <a:t>          - Na 6 weken onder voorwaarden in deeltijd</a:t>
            </a:r>
          </a:p>
          <a:p>
            <a:pPr>
              <a:buNone/>
            </a:pPr>
            <a:endParaRPr lang="nl-NL" dirty="0" smtClean="0"/>
          </a:p>
          <a:p>
            <a:pPr>
              <a:buNone/>
            </a:pPr>
            <a:endParaRPr lang="nl-NL" dirty="0" smtClean="0"/>
          </a:p>
          <a:p>
            <a:endParaRPr lang="nl-NL" dirty="0"/>
          </a:p>
        </p:txBody>
      </p:sp>
      <p:pic>
        <p:nvPicPr>
          <p:cNvPr id="2" name="Afbeelding 1"/>
          <p:cNvPicPr>
            <a:picLocks noChangeAspect="1"/>
          </p:cNvPicPr>
          <p:nvPr/>
        </p:nvPicPr>
        <p:blipFill>
          <a:blip r:embed="rId2" cstate="print"/>
          <a:stretch>
            <a:fillRect/>
          </a:stretch>
        </p:blipFill>
        <p:spPr>
          <a:xfrm>
            <a:off x="6588224" y="836712"/>
            <a:ext cx="1883771" cy="181319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WAZO verlof zonder UWV uitkering</a:t>
            </a:r>
            <a:endParaRPr lang="nl-NL" dirty="0"/>
          </a:p>
        </p:txBody>
      </p:sp>
      <p:sp>
        <p:nvSpPr>
          <p:cNvPr id="3" name="Tijdelijke aanduiding voor inhoud 2"/>
          <p:cNvSpPr>
            <a:spLocks noGrp="1"/>
          </p:cNvSpPr>
          <p:nvPr>
            <p:ph idx="1"/>
          </p:nvPr>
        </p:nvSpPr>
        <p:spPr>
          <a:xfrm>
            <a:off x="457200" y="1268760"/>
            <a:ext cx="8229600" cy="5589240"/>
          </a:xfrm>
        </p:spPr>
        <p:txBody>
          <a:bodyPr>
            <a:normAutofit fontScale="77500" lnSpcReduction="20000"/>
          </a:bodyPr>
          <a:lstStyle/>
          <a:p>
            <a:r>
              <a:rPr lang="nl-NL" u="sng" dirty="0" smtClean="0"/>
              <a:t>Calamiteiten/kortverzuim verlof</a:t>
            </a:r>
            <a:r>
              <a:rPr lang="nl-NL" dirty="0" smtClean="0"/>
              <a:t> (onvoorzien)</a:t>
            </a:r>
          </a:p>
          <a:p>
            <a:r>
              <a:rPr lang="nl-NL" u="sng" dirty="0" smtClean="0"/>
              <a:t>Kraamverlof</a:t>
            </a:r>
            <a:r>
              <a:rPr lang="nl-NL" dirty="0" smtClean="0"/>
              <a:t> </a:t>
            </a:r>
          </a:p>
          <a:p>
            <a:pPr>
              <a:buNone/>
            </a:pPr>
            <a:r>
              <a:rPr lang="nl-NL" dirty="0"/>
              <a:t>	</a:t>
            </a:r>
            <a:r>
              <a:rPr lang="nl-NL" dirty="0" smtClean="0"/>
              <a:t>- 2 </a:t>
            </a:r>
            <a:r>
              <a:rPr lang="nl-NL" dirty="0" err="1" smtClean="0"/>
              <a:t>dgn</a:t>
            </a:r>
            <a:r>
              <a:rPr lang="nl-NL" dirty="0" smtClean="0"/>
              <a:t> bevalling partner</a:t>
            </a:r>
          </a:p>
          <a:p>
            <a:pPr>
              <a:buNone/>
            </a:pPr>
            <a:r>
              <a:rPr lang="nl-NL" dirty="0"/>
              <a:t>	</a:t>
            </a:r>
            <a:r>
              <a:rPr lang="nl-NL" dirty="0" smtClean="0"/>
              <a:t>- 1 jan 15 extra 3 </a:t>
            </a:r>
            <a:r>
              <a:rPr lang="nl-NL" dirty="0" err="1" smtClean="0"/>
              <a:t>dgn</a:t>
            </a:r>
            <a:r>
              <a:rPr lang="nl-NL" dirty="0" smtClean="0"/>
              <a:t> voorschot ouderschapsverlof</a:t>
            </a:r>
          </a:p>
          <a:p>
            <a:r>
              <a:rPr lang="nl-NL" u="sng" dirty="0" smtClean="0"/>
              <a:t>Ouderschapsverlof</a:t>
            </a:r>
          </a:p>
          <a:p>
            <a:pPr>
              <a:buNone/>
            </a:pPr>
            <a:r>
              <a:rPr lang="nl-NL" dirty="0"/>
              <a:t>	</a:t>
            </a:r>
            <a:r>
              <a:rPr lang="nl-NL" dirty="0" smtClean="0"/>
              <a:t>- wel ouderschapsverlofkorting</a:t>
            </a:r>
          </a:p>
          <a:p>
            <a:pPr>
              <a:buNone/>
            </a:pPr>
            <a:r>
              <a:rPr lang="nl-NL" dirty="0"/>
              <a:t>	</a:t>
            </a:r>
            <a:r>
              <a:rPr lang="nl-NL" dirty="0" smtClean="0"/>
              <a:t>- 1 jan 15 niet eerst een jaar in dienst</a:t>
            </a:r>
          </a:p>
          <a:p>
            <a:r>
              <a:rPr lang="nl-NL" u="sng" dirty="0" smtClean="0"/>
              <a:t>Zorgverlof</a:t>
            </a:r>
            <a:r>
              <a:rPr lang="nl-NL" dirty="0" smtClean="0"/>
              <a:t> (kort+lang)</a:t>
            </a:r>
          </a:p>
          <a:p>
            <a:pPr>
              <a:buNone/>
            </a:pPr>
            <a:r>
              <a:rPr lang="nl-NL" dirty="0"/>
              <a:t>	</a:t>
            </a:r>
            <a:r>
              <a:rPr lang="nl-NL" dirty="0" smtClean="0"/>
              <a:t>- partner, inwonend kind en naast familielid</a:t>
            </a:r>
          </a:p>
          <a:p>
            <a:pPr>
              <a:buNone/>
            </a:pPr>
            <a:r>
              <a:rPr lang="nl-NL" dirty="0"/>
              <a:t>	</a:t>
            </a:r>
            <a:r>
              <a:rPr lang="nl-NL" dirty="0" smtClean="0"/>
              <a:t>- 1 jan 15 broers, zussen grootouders, kleinkinderen  	huisgenoten en anderen in de sociale omgeving</a:t>
            </a:r>
          </a:p>
          <a:p>
            <a:pPr>
              <a:buNone/>
            </a:pPr>
            <a:r>
              <a:rPr lang="nl-NL" dirty="0"/>
              <a:t>	</a:t>
            </a:r>
            <a:r>
              <a:rPr lang="nl-NL" dirty="0" smtClean="0"/>
              <a:t>- niet alleen levensbedreigend maar ook noodzakelijke zorg bij ziekte of hulpbehoevendheid</a:t>
            </a:r>
          </a:p>
          <a:p>
            <a:pPr>
              <a:buNone/>
            </a:pPr>
            <a:r>
              <a:rPr lang="nl-NL" dirty="0"/>
              <a:t>	</a:t>
            </a:r>
            <a:r>
              <a:rPr lang="nl-NL" dirty="0" smtClean="0"/>
              <a:t>- kort: 70% loon min. Minimum</a:t>
            </a:r>
          </a:p>
          <a:p>
            <a:pPr>
              <a:buNone/>
            </a:pPr>
            <a:r>
              <a:rPr lang="nl-NL" dirty="0"/>
              <a:t>	</a:t>
            </a:r>
            <a:r>
              <a:rPr lang="nl-NL" dirty="0" smtClean="0"/>
              <a:t>- lang: geen recht op behoud van loon</a:t>
            </a:r>
            <a:endParaRPr lang="nl-NL" dirty="0"/>
          </a:p>
        </p:txBody>
      </p:sp>
      <p:pic>
        <p:nvPicPr>
          <p:cNvPr id="4" name="Afbeelding 3"/>
          <p:cNvPicPr>
            <a:picLocks noChangeAspect="1"/>
          </p:cNvPicPr>
          <p:nvPr/>
        </p:nvPicPr>
        <p:blipFill>
          <a:blip r:embed="rId2" cstate="print"/>
          <a:stretch>
            <a:fillRect/>
          </a:stretch>
        </p:blipFill>
        <p:spPr>
          <a:xfrm>
            <a:off x="6732240" y="2924944"/>
            <a:ext cx="2234011" cy="1568003"/>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332656"/>
            <a:ext cx="7772400" cy="1470025"/>
          </a:xfrm>
        </p:spPr>
        <p:txBody>
          <a:bodyPr/>
          <a:lstStyle/>
          <a:p>
            <a:r>
              <a:rPr lang="nl-NL" dirty="0" smtClean="0"/>
              <a:t>Werkloosheidswet (WW)</a:t>
            </a:r>
            <a:endParaRPr lang="nl-NL" dirty="0"/>
          </a:p>
        </p:txBody>
      </p:sp>
      <p:sp>
        <p:nvSpPr>
          <p:cNvPr id="3" name="Ondertitel 2"/>
          <p:cNvSpPr>
            <a:spLocks noGrp="1"/>
          </p:cNvSpPr>
          <p:nvPr>
            <p:ph type="subTitle" idx="1"/>
          </p:nvPr>
        </p:nvSpPr>
        <p:spPr>
          <a:xfrm>
            <a:off x="1403648" y="1628800"/>
            <a:ext cx="6400800" cy="1752600"/>
          </a:xfrm>
        </p:spPr>
        <p:txBody>
          <a:bodyPr/>
          <a:lstStyle/>
          <a:p>
            <a:r>
              <a:rPr lang="nl-NL" dirty="0" smtClean="0"/>
              <a:t>Niet vrijwillig zonder werk</a:t>
            </a:r>
          </a:p>
          <a:p>
            <a:r>
              <a:rPr lang="nl-NL" dirty="0" smtClean="0"/>
              <a:t>uitkering via UWV</a:t>
            </a:r>
            <a:endParaRPr lang="nl-NL" dirty="0"/>
          </a:p>
        </p:txBody>
      </p:sp>
      <p:pic>
        <p:nvPicPr>
          <p:cNvPr id="4" name="Afbeelding 3"/>
          <p:cNvPicPr>
            <a:picLocks noChangeAspect="1"/>
          </p:cNvPicPr>
          <p:nvPr/>
        </p:nvPicPr>
        <p:blipFill>
          <a:blip r:embed="rId2" cstate="print"/>
          <a:stretch>
            <a:fillRect/>
          </a:stretch>
        </p:blipFill>
        <p:spPr>
          <a:xfrm>
            <a:off x="3707904" y="3212976"/>
            <a:ext cx="2061234" cy="3488829"/>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Stel je wordt werkloos </a:t>
            </a:r>
            <a:r>
              <a:rPr lang="nl-NL" dirty="0" smtClean="0">
                <a:sym typeface="Wingdings" pitchFamily="2" charset="2"/>
              </a:rPr>
              <a:t></a:t>
            </a:r>
            <a:endParaRPr lang="nl-NL" dirty="0"/>
          </a:p>
        </p:txBody>
      </p:sp>
      <p:sp>
        <p:nvSpPr>
          <p:cNvPr id="3" name="Tijdelijke aanduiding voor inhoud 2"/>
          <p:cNvSpPr>
            <a:spLocks noGrp="1"/>
          </p:cNvSpPr>
          <p:nvPr>
            <p:ph idx="1"/>
          </p:nvPr>
        </p:nvSpPr>
        <p:spPr/>
        <p:txBody>
          <a:bodyPr/>
          <a:lstStyle/>
          <a:p>
            <a:r>
              <a:rPr lang="nl-NL" dirty="0" smtClean="0"/>
              <a:t>Aan welke voorwaarden moet je voldoen?</a:t>
            </a:r>
          </a:p>
          <a:p>
            <a:r>
              <a:rPr lang="nl-NL" dirty="0" smtClean="0"/>
              <a:t>Hoe lang krijg je een uitkering?</a:t>
            </a:r>
          </a:p>
          <a:p>
            <a:r>
              <a:rPr lang="nl-NL" dirty="0" smtClean="0"/>
              <a:t>Hoe verloopt je WW uitkering in de tijd?</a:t>
            </a:r>
            <a:endParaRPr lang="nl-NL"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Ontslagwerkloosheid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Verzekerd zijn</a:t>
            </a:r>
          </a:p>
          <a:p>
            <a:r>
              <a:rPr lang="nl-NL" dirty="0" smtClean="0"/>
              <a:t>Niet door eigen schuld</a:t>
            </a:r>
          </a:p>
          <a:p>
            <a:r>
              <a:rPr lang="nl-NL" dirty="0" smtClean="0"/>
              <a:t>Min 5 arbeidsuren of bij  een dienstverband van 10 uur of minder minstens de helft</a:t>
            </a:r>
          </a:p>
          <a:p>
            <a:r>
              <a:rPr lang="nl-NL" dirty="0" smtClean="0"/>
              <a:t>Geen recht op loondoorbetaling</a:t>
            </a:r>
          </a:p>
          <a:p>
            <a:r>
              <a:rPr lang="nl-NL" dirty="0" smtClean="0"/>
              <a:t>26 uit 36 weken eis</a:t>
            </a:r>
          </a:p>
          <a:p>
            <a:r>
              <a:rPr lang="nl-NL" dirty="0" smtClean="0"/>
              <a:t>Direct beschikbaar (inschrijving UWV)</a:t>
            </a:r>
          </a:p>
          <a:p>
            <a:r>
              <a:rPr lang="nl-NL" dirty="0" smtClean="0"/>
              <a:t>Geen uitsluitingsgrond van toepassing</a:t>
            </a:r>
          </a:p>
          <a:p>
            <a:endParaRPr lang="nl-NL" dirty="0" smtClean="0"/>
          </a:p>
        </p:txBody>
      </p:sp>
      <p:pic>
        <p:nvPicPr>
          <p:cNvPr id="4" name="Afbeelding 3"/>
          <p:cNvPicPr>
            <a:picLocks noChangeAspect="1"/>
          </p:cNvPicPr>
          <p:nvPr/>
        </p:nvPicPr>
        <p:blipFill>
          <a:blip r:embed="rId2" cstate="print"/>
          <a:stretch>
            <a:fillRect/>
          </a:stretch>
        </p:blipFill>
        <p:spPr>
          <a:xfrm>
            <a:off x="7236296" y="764704"/>
            <a:ext cx="1738256" cy="1921049"/>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Kaders</a:t>
            </a:r>
            <a:endParaRPr lang="nl-NL" dirty="0"/>
          </a:p>
        </p:txBody>
      </p:sp>
      <p:sp>
        <p:nvSpPr>
          <p:cNvPr id="3" name="Tijdelijke aanduiding voor inhoud 2"/>
          <p:cNvSpPr>
            <a:spLocks noGrp="1"/>
          </p:cNvSpPr>
          <p:nvPr>
            <p:ph idx="1"/>
          </p:nvPr>
        </p:nvSpPr>
        <p:spPr/>
        <p:txBody>
          <a:bodyPr/>
          <a:lstStyle/>
          <a:p>
            <a:r>
              <a:rPr lang="nl-NL" dirty="0" smtClean="0"/>
              <a:t>Duur minimaal 3 maximaal  38 maanden </a:t>
            </a:r>
          </a:p>
          <a:p>
            <a:r>
              <a:rPr lang="nl-NL" b="1" dirty="0" smtClean="0"/>
              <a:t>26 uit 36 </a:t>
            </a:r>
            <a:r>
              <a:rPr lang="nl-NL" dirty="0" smtClean="0"/>
              <a:t>– basisuitkering van 3 maand.</a:t>
            </a:r>
          </a:p>
          <a:p>
            <a:r>
              <a:rPr lang="nl-NL" b="1" dirty="0" smtClean="0"/>
              <a:t>Jareneis</a:t>
            </a:r>
            <a:r>
              <a:rPr lang="nl-NL" dirty="0" smtClean="0"/>
              <a:t>  - recht op meer dan 3 maand </a:t>
            </a:r>
            <a:r>
              <a:rPr lang="nl-NL" dirty="0" err="1" smtClean="0"/>
              <a:t>ww</a:t>
            </a:r>
            <a:endParaRPr lang="nl-NL" dirty="0" smtClean="0"/>
          </a:p>
          <a:p>
            <a:pPr>
              <a:buNone/>
            </a:pPr>
            <a:r>
              <a:rPr lang="nl-NL" dirty="0" smtClean="0"/>
              <a:t>	 – 	in  5  jaar in minstens 4 jaar over &gt; 52 dagen loon ontvangen ( minimaal 208 uur)</a:t>
            </a:r>
          </a:p>
          <a:p>
            <a:pPr>
              <a:buNone/>
            </a:pPr>
            <a:r>
              <a:rPr lang="nl-NL" dirty="0" smtClean="0"/>
              <a:t>Totale uitkering is in maanden even lang als het arbeidsverleden in jaren (plafond 38 jaar)</a:t>
            </a:r>
            <a:endParaRPr lang="nl-NL" dirty="0"/>
          </a:p>
        </p:txBody>
      </p:sp>
      <p:pic>
        <p:nvPicPr>
          <p:cNvPr id="4" name="Afbeelding 3"/>
          <p:cNvPicPr>
            <a:picLocks noChangeAspect="1"/>
          </p:cNvPicPr>
          <p:nvPr/>
        </p:nvPicPr>
        <p:blipFill>
          <a:blip r:embed="rId2" cstate="print"/>
          <a:stretch>
            <a:fillRect/>
          </a:stretch>
        </p:blipFill>
        <p:spPr>
          <a:xfrm>
            <a:off x="2915816" y="5550132"/>
            <a:ext cx="3240360" cy="1273386"/>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Hoogte uitkering</a:t>
            </a:r>
            <a:endParaRPr lang="nl-NL" dirty="0"/>
          </a:p>
        </p:txBody>
      </p:sp>
      <p:sp>
        <p:nvSpPr>
          <p:cNvPr id="3" name="Tijdelijke aanduiding voor inhoud 2"/>
          <p:cNvSpPr>
            <a:spLocks noGrp="1"/>
          </p:cNvSpPr>
          <p:nvPr>
            <p:ph idx="1"/>
          </p:nvPr>
        </p:nvSpPr>
        <p:spPr/>
        <p:txBody>
          <a:bodyPr/>
          <a:lstStyle/>
          <a:p>
            <a:r>
              <a:rPr lang="nl-NL" dirty="0" smtClean="0"/>
              <a:t>Eerste 2 maand 75% dagloon</a:t>
            </a:r>
          </a:p>
          <a:p>
            <a:r>
              <a:rPr lang="nl-NL" dirty="0" smtClean="0"/>
              <a:t>Daarna 70% van het dagloon</a:t>
            </a:r>
          </a:p>
          <a:p>
            <a:r>
              <a:rPr lang="nl-NL" dirty="0" smtClean="0"/>
              <a:t>1 juli 2015 – </a:t>
            </a:r>
            <a:r>
              <a:rPr lang="nl-NL" b="1" dirty="0" smtClean="0"/>
              <a:t>loon</a:t>
            </a:r>
            <a:r>
              <a:rPr lang="nl-NL" dirty="0" smtClean="0"/>
              <a:t> 12 maanden voor werkloosheid i.p.v. </a:t>
            </a:r>
            <a:r>
              <a:rPr lang="nl-NL" b="1" dirty="0" smtClean="0"/>
              <a:t>loon</a:t>
            </a:r>
            <a:r>
              <a:rPr lang="nl-NL" dirty="0" smtClean="0"/>
              <a:t> in het jaar voor dat van de werkloosheid.</a:t>
            </a:r>
            <a:endParaRPr lang="nl-NL" dirty="0"/>
          </a:p>
        </p:txBody>
      </p:sp>
      <p:pic>
        <p:nvPicPr>
          <p:cNvPr id="4" name="Afbeelding 3"/>
          <p:cNvPicPr>
            <a:picLocks noChangeAspect="1"/>
          </p:cNvPicPr>
          <p:nvPr/>
        </p:nvPicPr>
        <p:blipFill>
          <a:blip r:embed="rId2" cstate="print"/>
          <a:stretch>
            <a:fillRect/>
          </a:stretch>
        </p:blipFill>
        <p:spPr>
          <a:xfrm>
            <a:off x="6300193" y="3789040"/>
            <a:ext cx="2088232" cy="305962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Onderbrekingswerkloosheid(tijdelijk)</a:t>
            </a:r>
            <a:endParaRPr lang="nl-NL" dirty="0"/>
          </a:p>
        </p:txBody>
      </p:sp>
      <p:sp>
        <p:nvSpPr>
          <p:cNvPr id="3" name="Tijdelijke aanduiding voor inhoud 2"/>
          <p:cNvSpPr>
            <a:spLocks noGrp="1"/>
          </p:cNvSpPr>
          <p:nvPr>
            <p:ph idx="1"/>
          </p:nvPr>
        </p:nvSpPr>
        <p:spPr>
          <a:xfrm>
            <a:off x="0" y="1600200"/>
            <a:ext cx="9144000" cy="5257800"/>
          </a:xfrm>
        </p:spPr>
        <p:txBody>
          <a:bodyPr>
            <a:normAutofit lnSpcReduction="10000"/>
          </a:bodyPr>
          <a:lstStyle/>
          <a:p>
            <a:r>
              <a:rPr lang="nl-NL" dirty="0" err="1" smtClean="0"/>
              <a:t>Ww</a:t>
            </a:r>
            <a:r>
              <a:rPr lang="nl-NL" dirty="0" smtClean="0"/>
              <a:t> bij </a:t>
            </a:r>
            <a:r>
              <a:rPr lang="nl-NL" b="1" dirty="0" smtClean="0"/>
              <a:t>onwerkbaar weer </a:t>
            </a:r>
            <a:r>
              <a:rPr lang="nl-NL" dirty="0" smtClean="0"/>
              <a:t>(2mnd 75 daarna 70)</a:t>
            </a:r>
          </a:p>
          <a:p>
            <a:r>
              <a:rPr lang="nl-NL" dirty="0" err="1" smtClean="0"/>
              <a:t>Ww</a:t>
            </a:r>
            <a:r>
              <a:rPr lang="nl-NL" dirty="0" smtClean="0"/>
              <a:t> bij niet of verkort werken bij </a:t>
            </a:r>
            <a:r>
              <a:rPr lang="nl-NL" b="1" dirty="0" smtClean="0"/>
              <a:t>calamiteit</a:t>
            </a:r>
            <a:r>
              <a:rPr lang="nl-NL" dirty="0" smtClean="0"/>
              <a:t> (met toestemming van de arbeidsinspectie (inspectie SZW) (2mnd 75 daarna 70)</a:t>
            </a:r>
          </a:p>
          <a:p>
            <a:r>
              <a:rPr lang="nl-NL" b="1" dirty="0" smtClean="0"/>
              <a:t>Regeling rond achterstallig loon </a:t>
            </a:r>
            <a:r>
              <a:rPr lang="nl-NL" dirty="0" smtClean="0"/>
              <a:t>100% (betalingsonmacht of faillissement </a:t>
            </a:r>
            <a:r>
              <a:rPr lang="nl-NL" dirty="0" err="1" smtClean="0"/>
              <a:t>wg</a:t>
            </a:r>
            <a:r>
              <a:rPr lang="nl-NL" dirty="0" smtClean="0"/>
              <a:t>)</a:t>
            </a:r>
          </a:p>
          <a:p>
            <a:pPr>
              <a:buNone/>
            </a:pPr>
            <a:r>
              <a:rPr lang="nl-NL" dirty="0"/>
              <a:t>	</a:t>
            </a:r>
            <a:r>
              <a:rPr lang="nl-NL" dirty="0" smtClean="0"/>
              <a:t>- achterstallig loon </a:t>
            </a:r>
            <a:r>
              <a:rPr lang="nl-NL" dirty="0" err="1" smtClean="0"/>
              <a:t>max</a:t>
            </a:r>
            <a:r>
              <a:rPr lang="nl-NL" dirty="0" smtClean="0"/>
              <a:t> 13 weken</a:t>
            </a:r>
          </a:p>
          <a:p>
            <a:pPr>
              <a:buNone/>
            </a:pPr>
            <a:r>
              <a:rPr lang="nl-NL" dirty="0"/>
              <a:t>	</a:t>
            </a:r>
            <a:r>
              <a:rPr lang="nl-NL" dirty="0" smtClean="0"/>
              <a:t>- achterstallig loon over een opzegtermijn </a:t>
            </a:r>
            <a:r>
              <a:rPr lang="nl-NL" dirty="0" err="1" smtClean="0"/>
              <a:t>max</a:t>
            </a:r>
            <a:r>
              <a:rPr lang="nl-NL" dirty="0" smtClean="0"/>
              <a:t> 6 </a:t>
            </a:r>
            <a:r>
              <a:rPr lang="nl-NL" dirty="0" err="1" smtClean="0"/>
              <a:t>wk</a:t>
            </a:r>
            <a:endParaRPr lang="nl-NL" dirty="0" smtClean="0"/>
          </a:p>
          <a:p>
            <a:pPr>
              <a:buNone/>
            </a:pPr>
            <a:r>
              <a:rPr lang="nl-NL" dirty="0"/>
              <a:t>	</a:t>
            </a:r>
            <a:r>
              <a:rPr lang="nl-NL" dirty="0" smtClean="0"/>
              <a:t>- achterstallige vakantiebijslag pensioenpremie  over max. een jaar</a:t>
            </a:r>
            <a:endParaRPr lang="nl-NL" dirty="0"/>
          </a:p>
        </p:txBody>
      </p:sp>
      <p:pic>
        <p:nvPicPr>
          <p:cNvPr id="4" name="Afbeelding 3"/>
          <p:cNvPicPr>
            <a:picLocks noChangeAspect="1"/>
          </p:cNvPicPr>
          <p:nvPr/>
        </p:nvPicPr>
        <p:blipFill>
          <a:blip r:embed="rId2" cstate="print"/>
          <a:stretch>
            <a:fillRect/>
          </a:stretch>
        </p:blipFill>
        <p:spPr>
          <a:xfrm>
            <a:off x="6876256" y="3429000"/>
            <a:ext cx="2577115" cy="1304354"/>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Financiering via de loonheffingen</a:t>
            </a:r>
            <a:endParaRPr lang="nl-NL" b="1" dirty="0"/>
          </a:p>
        </p:txBody>
      </p:sp>
      <p:sp>
        <p:nvSpPr>
          <p:cNvPr id="3" name="Tijdelijke aanduiding voor inhoud 2"/>
          <p:cNvSpPr>
            <a:spLocks noGrp="1"/>
          </p:cNvSpPr>
          <p:nvPr>
            <p:ph idx="1"/>
          </p:nvPr>
        </p:nvSpPr>
        <p:spPr/>
        <p:txBody>
          <a:bodyPr/>
          <a:lstStyle/>
          <a:p>
            <a:r>
              <a:rPr lang="nl-NL" u="sng" dirty="0" smtClean="0"/>
              <a:t>Volksverzekeringen (WN)</a:t>
            </a:r>
          </a:p>
          <a:p>
            <a:pPr>
              <a:buNone/>
            </a:pPr>
            <a:endParaRPr lang="nl-NL" dirty="0" smtClean="0"/>
          </a:p>
          <a:p>
            <a:pPr>
              <a:buNone/>
            </a:pPr>
            <a:r>
              <a:rPr lang="nl-NL" dirty="0" smtClean="0"/>
              <a:t>	-	Algemene Kinderbijslagwet (AKW) &lt; 18jr</a:t>
            </a:r>
          </a:p>
          <a:p>
            <a:pPr>
              <a:buNone/>
            </a:pPr>
            <a:r>
              <a:rPr lang="nl-NL" dirty="0"/>
              <a:t>	</a:t>
            </a:r>
            <a:r>
              <a:rPr lang="nl-NL" dirty="0" smtClean="0"/>
              <a:t>-	Algemene nabestaandenwet (ANW)</a:t>
            </a:r>
          </a:p>
          <a:p>
            <a:pPr>
              <a:buNone/>
            </a:pPr>
            <a:r>
              <a:rPr lang="nl-NL" dirty="0"/>
              <a:t>	</a:t>
            </a:r>
            <a:r>
              <a:rPr lang="nl-NL" dirty="0" smtClean="0"/>
              <a:t>-	Algemene ouderdomswet (AOW)</a:t>
            </a:r>
          </a:p>
          <a:p>
            <a:pPr>
              <a:buNone/>
            </a:pPr>
            <a:r>
              <a:rPr lang="nl-NL" dirty="0"/>
              <a:t>	</a:t>
            </a:r>
            <a:r>
              <a:rPr lang="nl-NL" dirty="0" smtClean="0"/>
              <a:t>-	Wet langdurige zorg (1/1/15 WLZ)  AWBZ</a:t>
            </a:r>
          </a:p>
          <a:p>
            <a:pPr>
              <a:buNone/>
            </a:pPr>
            <a:r>
              <a:rPr lang="nl-NL" dirty="0"/>
              <a:t>	</a:t>
            </a:r>
            <a:r>
              <a:rPr lang="nl-NL" dirty="0" smtClean="0"/>
              <a:t>	langdurig de hele dag zorg of toezicht</a:t>
            </a:r>
            <a:endParaRPr lang="nl-NL" dirty="0"/>
          </a:p>
        </p:txBody>
      </p:sp>
      <p:pic>
        <p:nvPicPr>
          <p:cNvPr id="4" name="Afbeelding 3"/>
          <p:cNvPicPr>
            <a:picLocks noChangeAspect="1"/>
          </p:cNvPicPr>
          <p:nvPr/>
        </p:nvPicPr>
        <p:blipFill>
          <a:blip r:embed="rId2" cstate="print"/>
          <a:stretch>
            <a:fillRect/>
          </a:stretch>
        </p:blipFill>
        <p:spPr>
          <a:xfrm>
            <a:off x="7503220" y="5525119"/>
            <a:ext cx="1640780" cy="1332881"/>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Bijstand = sociaal minimum</a:t>
            </a:r>
            <a:endParaRPr lang="nl-NL" dirty="0"/>
          </a:p>
        </p:txBody>
      </p:sp>
      <p:sp>
        <p:nvSpPr>
          <p:cNvPr id="3" name="Tijdelijke aanduiding voor inhoud 2"/>
          <p:cNvSpPr>
            <a:spLocks noGrp="1"/>
          </p:cNvSpPr>
          <p:nvPr>
            <p:ph idx="1"/>
          </p:nvPr>
        </p:nvSpPr>
        <p:spPr/>
        <p:txBody>
          <a:bodyPr/>
          <a:lstStyle/>
          <a:p>
            <a:r>
              <a:rPr lang="nl-NL" dirty="0" smtClean="0"/>
              <a:t>Hoeveel Ned. Hebben er nu bijstand?</a:t>
            </a:r>
          </a:p>
          <a:p>
            <a:r>
              <a:rPr lang="nl-NL" dirty="0" smtClean="0"/>
              <a:t>Wie is er verantwoordelijk voor de bijstand?</a:t>
            </a:r>
          </a:p>
          <a:p>
            <a:r>
              <a:rPr lang="nl-NL" dirty="0" smtClean="0"/>
              <a:t>Wat is het verschil tussen de bijstand en </a:t>
            </a:r>
            <a:r>
              <a:rPr lang="nl-NL" smtClean="0"/>
              <a:t>de bijzondere </a:t>
            </a:r>
            <a:r>
              <a:rPr lang="nl-NL" dirty="0" smtClean="0"/>
              <a:t>bijstand?</a:t>
            </a:r>
          </a:p>
          <a:p>
            <a:r>
              <a:rPr lang="nl-NL" dirty="0" smtClean="0"/>
              <a:t>Stel je inwonende kind heeft geen enkel inkomen meer. Staat de bijstand voor hem/haar open?</a:t>
            </a:r>
          </a:p>
          <a:p>
            <a:r>
              <a:rPr lang="nl-NL" dirty="0" smtClean="0"/>
              <a:t>Wat houdt de WIJ in ?</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476672"/>
            <a:ext cx="8229600" cy="5649491"/>
          </a:xfrm>
        </p:spPr>
        <p:txBody>
          <a:bodyPr/>
          <a:lstStyle/>
          <a:p>
            <a:r>
              <a:rPr lang="nl-NL" u="sng" dirty="0" smtClean="0"/>
              <a:t>Werknemersverzekeringen (WG)</a:t>
            </a:r>
          </a:p>
          <a:p>
            <a:pPr>
              <a:buNone/>
            </a:pPr>
            <a:endParaRPr lang="nl-NL" dirty="0" smtClean="0"/>
          </a:p>
          <a:p>
            <a:pPr>
              <a:buNone/>
            </a:pPr>
            <a:r>
              <a:rPr lang="nl-NL" dirty="0" smtClean="0"/>
              <a:t>	- Werkloosheidswet (WW)</a:t>
            </a:r>
          </a:p>
          <a:p>
            <a:pPr>
              <a:buNone/>
            </a:pPr>
            <a:r>
              <a:rPr lang="nl-NL" dirty="0" smtClean="0"/>
              <a:t>	-Wet op de arbeidsongeschiktheidsverzekering (WAO)/Wet werk en inkomen naar arbeidsvermogen (WIA)</a:t>
            </a:r>
          </a:p>
          <a:p>
            <a:pPr>
              <a:buNone/>
            </a:pPr>
            <a:r>
              <a:rPr lang="nl-NL" dirty="0" smtClean="0"/>
              <a:t>	- Ziektewet (ZW) zieke en arbeidsongeschikten</a:t>
            </a:r>
          </a:p>
          <a:p>
            <a:endParaRPr lang="nl-NL" dirty="0"/>
          </a:p>
        </p:txBody>
      </p:sp>
      <p:pic>
        <p:nvPicPr>
          <p:cNvPr id="2" name="Afbeelding 1"/>
          <p:cNvPicPr>
            <a:picLocks noChangeAspect="1"/>
          </p:cNvPicPr>
          <p:nvPr/>
        </p:nvPicPr>
        <p:blipFill>
          <a:blip r:embed="rId2" cstate="print"/>
          <a:stretch>
            <a:fillRect/>
          </a:stretch>
        </p:blipFill>
        <p:spPr>
          <a:xfrm>
            <a:off x="3645856" y="4428994"/>
            <a:ext cx="1852287" cy="242900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3528" y="476672"/>
            <a:ext cx="8229600" cy="4525963"/>
          </a:xfrm>
        </p:spPr>
        <p:txBody>
          <a:bodyPr/>
          <a:lstStyle/>
          <a:p>
            <a:r>
              <a:rPr lang="nl-NL" u="sng" dirty="0" smtClean="0"/>
              <a:t>De zorgverzekeringswet</a:t>
            </a:r>
          </a:p>
          <a:p>
            <a:pPr marL="0" indent="0">
              <a:buNone/>
            </a:pPr>
            <a:r>
              <a:rPr lang="nl-NL" dirty="0" smtClean="0"/>
              <a:t>	- deels werknemer/deels werkgever</a:t>
            </a:r>
          </a:p>
          <a:p>
            <a:pPr marL="0" indent="0">
              <a:buNone/>
            </a:pPr>
            <a:r>
              <a:rPr lang="nl-NL" dirty="0"/>
              <a:t>	</a:t>
            </a:r>
            <a:r>
              <a:rPr lang="nl-NL" dirty="0" smtClean="0"/>
              <a:t>- iedereen die in Nederland werk of woont</a:t>
            </a:r>
          </a:p>
          <a:p>
            <a:pPr marL="0" indent="0">
              <a:buNone/>
            </a:pPr>
            <a:r>
              <a:rPr lang="nl-NL" dirty="0" smtClean="0"/>
              <a:t>	-</a:t>
            </a:r>
            <a:r>
              <a:rPr lang="nl-NL" dirty="0"/>
              <a:t>b</a:t>
            </a:r>
            <a:r>
              <a:rPr lang="nl-NL" dirty="0" smtClean="0"/>
              <a:t>asiszorgverzekering	</a:t>
            </a:r>
            <a:endParaRPr lang="nl-NL" dirty="0"/>
          </a:p>
        </p:txBody>
      </p:sp>
    </p:spTree>
    <p:extLst>
      <p:ext uri="{BB962C8B-B14F-4D97-AF65-F5344CB8AC3E}">
        <p14:creationId xmlns:p14="http://schemas.microsoft.com/office/powerpoint/2010/main" val="1381951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Sociale voorzieningen (</a:t>
            </a:r>
            <a:r>
              <a:rPr lang="nl-NL" dirty="0" err="1" smtClean="0"/>
              <a:t>sociaal.min</a:t>
            </a:r>
            <a:r>
              <a:rPr lang="nl-NL" dirty="0" smtClean="0"/>
              <a:t>.)</a:t>
            </a:r>
            <a:br>
              <a:rPr lang="nl-NL" dirty="0" smtClean="0"/>
            </a:br>
            <a:r>
              <a:rPr lang="nl-NL" dirty="0" smtClean="0"/>
              <a:t>Algemene middelen (belasting)</a:t>
            </a:r>
            <a:endParaRPr lang="nl-NL" dirty="0"/>
          </a:p>
        </p:txBody>
      </p:sp>
      <p:sp>
        <p:nvSpPr>
          <p:cNvPr id="3" name="Tijdelijke aanduiding voor inhoud 2"/>
          <p:cNvSpPr>
            <a:spLocks noGrp="1"/>
          </p:cNvSpPr>
          <p:nvPr>
            <p:ph idx="1"/>
          </p:nvPr>
        </p:nvSpPr>
        <p:spPr>
          <a:xfrm>
            <a:off x="457200" y="1600200"/>
            <a:ext cx="8229600" cy="5257800"/>
          </a:xfrm>
        </p:spPr>
        <p:txBody>
          <a:bodyPr>
            <a:normAutofit fontScale="85000" lnSpcReduction="10000"/>
          </a:bodyPr>
          <a:lstStyle/>
          <a:p>
            <a:pPr>
              <a:buFontTx/>
              <a:buChar char="-"/>
            </a:pPr>
            <a:r>
              <a:rPr lang="nl-NL" b="1" dirty="0" smtClean="0"/>
              <a:t>Participatiewet</a:t>
            </a:r>
            <a:r>
              <a:rPr lang="nl-NL" dirty="0" smtClean="0"/>
              <a:t> mensen met en zonder arbeidsbeperking werk laten vinden (per 1 jan 2015 </a:t>
            </a:r>
            <a:r>
              <a:rPr lang="nl-NL" dirty="0" err="1" smtClean="0"/>
              <a:t>ipv</a:t>
            </a:r>
            <a:r>
              <a:rPr lang="nl-NL" dirty="0" smtClean="0"/>
              <a:t> WSW,WWB en groot deel WAJONG)</a:t>
            </a:r>
          </a:p>
          <a:p>
            <a:pPr>
              <a:buFontTx/>
              <a:buChar char="-"/>
            </a:pPr>
            <a:r>
              <a:rPr lang="nl-NL" dirty="0" smtClean="0"/>
              <a:t>Toeslagenwet (</a:t>
            </a:r>
            <a:r>
              <a:rPr lang="nl-NL" b="1" dirty="0" smtClean="0"/>
              <a:t>TW</a:t>
            </a:r>
            <a:r>
              <a:rPr lang="nl-NL" dirty="0" smtClean="0"/>
              <a:t>) = aanvulling tot soc. min.</a:t>
            </a:r>
          </a:p>
          <a:p>
            <a:pPr>
              <a:buFontTx/>
              <a:buChar char="-"/>
            </a:pPr>
            <a:r>
              <a:rPr lang="nl-NL" dirty="0" smtClean="0"/>
              <a:t>Wet inkomensvoorziening oudere en gedeeltelijk arbeidsongeschikte WN (</a:t>
            </a:r>
            <a:r>
              <a:rPr lang="nl-NL" b="1" dirty="0" smtClean="0"/>
              <a:t>IOAW</a:t>
            </a:r>
            <a:r>
              <a:rPr lang="nl-NL" dirty="0" smtClean="0"/>
              <a:t>)</a:t>
            </a:r>
          </a:p>
          <a:p>
            <a:pPr>
              <a:buFontTx/>
              <a:buChar char="-"/>
            </a:pPr>
            <a:r>
              <a:rPr lang="nl-NL" dirty="0" smtClean="0"/>
              <a:t>Wet inkomensvoorziening oudere en gedeeltelijk arbeidsgehandicapte gewezen zelfstandigen (</a:t>
            </a:r>
            <a:r>
              <a:rPr lang="nl-NL" b="1" dirty="0" smtClean="0"/>
              <a:t>IOAZ</a:t>
            </a:r>
            <a:r>
              <a:rPr lang="nl-NL" dirty="0" smtClean="0"/>
              <a:t>)</a:t>
            </a:r>
          </a:p>
          <a:p>
            <a:pPr>
              <a:buFontTx/>
              <a:buChar char="-"/>
            </a:pPr>
            <a:r>
              <a:rPr lang="nl-NL" dirty="0" smtClean="0"/>
              <a:t>Wet maatschappelijke ondersteuning (</a:t>
            </a:r>
            <a:r>
              <a:rPr lang="nl-NL" b="1" dirty="0" smtClean="0"/>
              <a:t>WMO</a:t>
            </a:r>
            <a:r>
              <a:rPr lang="nl-NL" dirty="0" smtClean="0"/>
              <a:t>) ondersteuning thuis niet op eigen kracht </a:t>
            </a:r>
            <a:r>
              <a:rPr lang="nl-NL" dirty="0" err="1" smtClean="0"/>
              <a:t>zelfredzamen</a:t>
            </a:r>
            <a:endParaRPr lang="nl-NL" dirty="0" smtClean="0"/>
          </a:p>
          <a:p>
            <a:pPr>
              <a:buFontTx/>
              <a:buChar char="-"/>
            </a:pPr>
            <a:r>
              <a:rPr lang="nl-NL" dirty="0" smtClean="0"/>
              <a:t>Wet Werk en arbeidsondersteuning jonggehandicapten (WAJONG)</a:t>
            </a:r>
          </a:p>
          <a:p>
            <a:pPr>
              <a:buFontTx/>
              <a:buChar char="-"/>
            </a:pPr>
            <a:endParaRPr lang="nl-NL" dirty="0"/>
          </a:p>
          <a:p>
            <a:pPr>
              <a:buFontTx/>
              <a:buChar char="-"/>
            </a:pPr>
            <a:endParaRPr lang="nl-NL" dirty="0" smtClean="0"/>
          </a:p>
          <a:p>
            <a:pPr>
              <a:buFontTx/>
              <a:buChar char="-"/>
            </a:pPr>
            <a:endParaRPr lang="nl-NL" dirty="0" smtClean="0"/>
          </a:p>
          <a:p>
            <a:pPr>
              <a:buFontTx/>
              <a:buChar char="-"/>
            </a:pP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Armoede in Nederland</a:t>
            </a:r>
            <a:endParaRPr lang="nl-NL" dirty="0"/>
          </a:p>
        </p:txBody>
      </p:sp>
      <p:sp>
        <p:nvSpPr>
          <p:cNvPr id="3" name="Tijdelijke aanduiding voor inhoud 2"/>
          <p:cNvSpPr>
            <a:spLocks noGrp="1"/>
          </p:cNvSpPr>
          <p:nvPr>
            <p:ph idx="1"/>
          </p:nvPr>
        </p:nvSpPr>
        <p:spPr/>
        <p:txBody>
          <a:bodyPr/>
          <a:lstStyle/>
          <a:p>
            <a:r>
              <a:rPr lang="nl-NL" dirty="0" smtClean="0"/>
              <a:t>Hoe hoog is het sociale minimum voor:</a:t>
            </a:r>
          </a:p>
          <a:p>
            <a:pPr>
              <a:buFontTx/>
              <a:buChar char="-"/>
            </a:pPr>
            <a:r>
              <a:rPr lang="nl-NL" dirty="0" smtClean="0"/>
              <a:t>Mensen onder de 65 jaar?</a:t>
            </a:r>
          </a:p>
          <a:p>
            <a:pPr>
              <a:buFontTx/>
              <a:buChar char="-"/>
            </a:pPr>
            <a:r>
              <a:rPr lang="nl-NL" dirty="0" smtClean="0"/>
              <a:t>Mensen boven de 65 jaar ?</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Inkomensafhankelijke regelingen</a:t>
            </a:r>
            <a:endParaRPr lang="nl-NL"/>
          </a:p>
        </p:txBody>
      </p:sp>
      <p:sp>
        <p:nvSpPr>
          <p:cNvPr id="3" name="Tijdelijke aanduiding voor inhoud 2"/>
          <p:cNvSpPr>
            <a:spLocks noGrp="1"/>
          </p:cNvSpPr>
          <p:nvPr>
            <p:ph idx="1"/>
          </p:nvPr>
        </p:nvSpPr>
        <p:spPr/>
        <p:txBody>
          <a:bodyPr/>
          <a:lstStyle/>
          <a:p>
            <a:r>
              <a:rPr lang="nl-NL" dirty="0" smtClean="0"/>
              <a:t>Huurtoeslag</a:t>
            </a:r>
          </a:p>
          <a:p>
            <a:r>
              <a:rPr lang="nl-NL" dirty="0" smtClean="0"/>
              <a:t>Kinderopvangtoeslag</a:t>
            </a:r>
          </a:p>
          <a:p>
            <a:r>
              <a:rPr lang="nl-NL" dirty="0" smtClean="0"/>
              <a:t>Zorgtoeslag</a:t>
            </a:r>
          </a:p>
          <a:p>
            <a:r>
              <a:rPr lang="nl-NL" dirty="0" smtClean="0"/>
              <a:t>Kindgebonden budget (naast Kinderbijslag)</a:t>
            </a:r>
            <a:endParaRPr lang="nl-NL" dirty="0"/>
          </a:p>
        </p:txBody>
      </p:sp>
      <p:pic>
        <p:nvPicPr>
          <p:cNvPr id="4" name="Afbeelding 3"/>
          <p:cNvPicPr>
            <a:picLocks noChangeAspect="1"/>
          </p:cNvPicPr>
          <p:nvPr/>
        </p:nvPicPr>
        <p:blipFill>
          <a:blip r:embed="rId2" cstate="print"/>
          <a:stretch>
            <a:fillRect/>
          </a:stretch>
        </p:blipFill>
        <p:spPr>
          <a:xfrm>
            <a:off x="1850097" y="5229200"/>
            <a:ext cx="5443805" cy="1296144"/>
          </a:xfrm>
          <a:prstGeom prst="rect">
            <a:avLst/>
          </a:prstGeom>
        </p:spPr>
      </p:pic>
      <p:pic>
        <p:nvPicPr>
          <p:cNvPr id="5" name="Afbeelding 4"/>
          <p:cNvPicPr>
            <a:picLocks noChangeAspect="1"/>
          </p:cNvPicPr>
          <p:nvPr/>
        </p:nvPicPr>
        <p:blipFill>
          <a:blip r:embed="rId3" cstate="print"/>
          <a:stretch>
            <a:fillRect/>
          </a:stretch>
        </p:blipFill>
        <p:spPr>
          <a:xfrm>
            <a:off x="5695950" y="1556792"/>
            <a:ext cx="2990850" cy="15525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TotalTime>
  <Words>1191</Words>
  <Application>Microsoft Office PowerPoint</Application>
  <PresentationFormat>Diavoorstelling (4:3)</PresentationFormat>
  <Paragraphs>232</Paragraphs>
  <Slides>40</Slides>
  <Notes>0</Notes>
  <HiddenSlides>1</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40</vt:i4>
      </vt:variant>
    </vt:vector>
  </HeadingPairs>
  <TitlesOfParts>
    <vt:vector size="44" baseType="lpstr">
      <vt:lpstr>Arial</vt:lpstr>
      <vt:lpstr>Calibri</vt:lpstr>
      <vt:lpstr>Wingdings</vt:lpstr>
      <vt:lpstr>Office-thema</vt:lpstr>
      <vt:lpstr>H18 Sociale zekerheid</vt:lpstr>
      <vt:lpstr>PowerPoint-presentatie</vt:lpstr>
      <vt:lpstr>Volksverzekeringen versus werknemersverzekeringen</vt:lpstr>
      <vt:lpstr>Financiering via de loonheffingen</vt:lpstr>
      <vt:lpstr>PowerPoint-presentatie</vt:lpstr>
      <vt:lpstr>PowerPoint-presentatie</vt:lpstr>
      <vt:lpstr>Sociale voorzieningen (sociaal.min.) Algemene middelen (belasting)</vt:lpstr>
      <vt:lpstr>Armoede in Nederland</vt:lpstr>
      <vt:lpstr>Inkomensafhankelijke regelingen</vt:lpstr>
      <vt:lpstr>Uitvoeringsinstanties</vt:lpstr>
      <vt:lpstr>Betreffende uitvoeringsinstanties</vt:lpstr>
      <vt:lpstr>Betreffende uitvoeringsinstanties</vt:lpstr>
      <vt:lpstr>Betreffende uitvoeringsinstanties</vt:lpstr>
      <vt:lpstr>Betreffende uitvoeringsinstanties</vt:lpstr>
      <vt:lpstr>Verzekeringsplicht</vt:lpstr>
      <vt:lpstr>Arbeidsongeschiktheid en ziekte</vt:lpstr>
      <vt:lpstr>Re-integratievoorzieningen</vt:lpstr>
      <vt:lpstr>Aanpassing werkplek</vt:lpstr>
      <vt:lpstr>Structurele functionele beperkte  in dienst werkgeversregelingen</vt:lpstr>
      <vt:lpstr>Structurele functionele beperkte  werknemersregelingen</vt:lpstr>
      <vt:lpstr>Wie betaald?</vt:lpstr>
      <vt:lpstr>Verloop re-integratietraject zieken en arbeidsongeschikten</vt:lpstr>
      <vt:lpstr>PowerPoint-presentatie</vt:lpstr>
      <vt:lpstr>WIA</vt:lpstr>
      <vt:lpstr>Wet werk inkomen naar arbeidsvermogen (WIA)</vt:lpstr>
      <vt:lpstr>Uitkeringsniveau via UWV</vt:lpstr>
      <vt:lpstr>Loondoorbetalingsplicht</vt:lpstr>
      <vt:lpstr>Wanneer geen doorbetalingsplicht?</vt:lpstr>
      <vt:lpstr>Ontlasting doorbetalingsplicht ziekte uitkering ziektewet</vt:lpstr>
      <vt:lpstr>Wet arbeid en zorg (WAZO)</vt:lpstr>
      <vt:lpstr>WAZO basis</vt:lpstr>
      <vt:lpstr>PowerPoint-presentatie</vt:lpstr>
      <vt:lpstr>WAZO verlof zonder UWV uitkering</vt:lpstr>
      <vt:lpstr>Werkloosheidswet (WW)</vt:lpstr>
      <vt:lpstr>Stel je wordt werkloos </vt:lpstr>
      <vt:lpstr>Ontslagwerkloosheid</vt:lpstr>
      <vt:lpstr>Kaders</vt:lpstr>
      <vt:lpstr>Hoogte uitkering</vt:lpstr>
      <vt:lpstr>Onderbrekingswerkloosheid(tijdelijk)</vt:lpstr>
      <vt:lpstr>Bijstand = sociaal minimum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Sociale zekerheid</dc:title>
  <dc:creator>janwillem</dc:creator>
  <cp:lastModifiedBy>Jan Willem Heuten</cp:lastModifiedBy>
  <cp:revision>29</cp:revision>
  <dcterms:created xsi:type="dcterms:W3CDTF">2016-02-15T18:45:34Z</dcterms:created>
  <dcterms:modified xsi:type="dcterms:W3CDTF">2016-05-24T13:40:35Z</dcterms:modified>
</cp:coreProperties>
</file>