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62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36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739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el, inhoud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CABBE-83A6-44C4-B124-2E37409DE18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695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el en vier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3429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1676400" y="4114800"/>
            <a:ext cx="3429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41D4-8E6C-43A5-A147-E5FA7F645D3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3689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el en tekst bov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70104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676400" y="4114800"/>
            <a:ext cx="70104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17951-2CA4-492F-8940-AA6B2021353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8799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oud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6531B-A7AD-4127-9A46-20ECB26B537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073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552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918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6498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58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909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2561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8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7593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BD5B6-2756-409C-A8F5-02D873F6F0EB}" type="datetimeFigureOut">
              <a:rPr lang="nl-NL" smtClean="0"/>
              <a:t>6-1-2016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C350A-93C0-451B-BFF2-AAF499DA88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750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620688"/>
            <a:ext cx="6049962" cy="2286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sz="5400" b="1" dirty="0" smtClean="0">
                <a:solidFill>
                  <a:schemeClr val="bg1"/>
                </a:solidFill>
              </a:rPr>
              <a:t>Kapitalisme </a:t>
            </a:r>
            <a:br>
              <a:rPr lang="nl-NL" sz="5400" b="1" dirty="0" smtClean="0">
                <a:solidFill>
                  <a:schemeClr val="bg1"/>
                </a:solidFill>
              </a:rPr>
            </a:br>
            <a:r>
              <a:rPr lang="nl-NL" sz="5400" b="1" dirty="0" smtClean="0">
                <a:solidFill>
                  <a:schemeClr val="bg1"/>
                </a:solidFill>
              </a:rPr>
              <a:t>	</a:t>
            </a:r>
            <a:r>
              <a:rPr lang="nl-NL" sz="5400" b="1" dirty="0" smtClean="0">
                <a:solidFill>
                  <a:schemeClr val="bg1"/>
                </a:solidFill>
                <a:sym typeface="Wingdings" pitchFamily="2" charset="2"/>
              </a:rPr>
              <a:t></a:t>
            </a:r>
            <a:br>
              <a:rPr lang="nl-NL" sz="5400" b="1" dirty="0" smtClean="0">
                <a:solidFill>
                  <a:schemeClr val="bg1"/>
                </a:solidFill>
                <a:sym typeface="Wingdings" pitchFamily="2" charset="2"/>
              </a:rPr>
            </a:br>
            <a:r>
              <a:rPr lang="nl-NL" sz="5400" b="1" dirty="0" smtClean="0">
                <a:solidFill>
                  <a:schemeClr val="bg1"/>
                </a:solidFill>
                <a:sym typeface="Wingdings" pitchFamily="2" charset="2"/>
              </a:rPr>
              <a:t>Communisme</a:t>
            </a:r>
            <a:endParaRPr lang="nl-NL" sz="5400" b="1" dirty="0" smtClean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3645024"/>
            <a:ext cx="5904656" cy="2088232"/>
          </a:xfrm>
        </p:spPr>
        <p:txBody>
          <a:bodyPr>
            <a:normAutofit fontScale="92500" lnSpcReduction="10000"/>
          </a:bodyPr>
          <a:lstStyle/>
          <a:p>
            <a:pPr algn="l" eaLnBrk="1" hangingPunct="1"/>
            <a:r>
              <a:rPr lang="nl-NL" sz="3200" dirty="0" smtClean="0">
                <a:solidFill>
                  <a:schemeClr val="bg1"/>
                </a:solidFill>
              </a:rPr>
              <a:t>Verschillen tussen:</a:t>
            </a:r>
          </a:p>
          <a:p>
            <a:pPr marL="457200" indent="-457200" algn="l" eaLnBrk="1" hangingPunct="1">
              <a:buFont typeface="Arial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West- en </a:t>
            </a:r>
            <a:r>
              <a:rPr lang="en-US" sz="3200" dirty="0" err="1">
                <a:solidFill>
                  <a:schemeClr val="bg1"/>
                </a:solidFill>
              </a:rPr>
              <a:t>Oost</a:t>
            </a:r>
            <a:r>
              <a:rPr lang="en-US" sz="3200" dirty="0">
                <a:solidFill>
                  <a:schemeClr val="bg1"/>
                </a:solidFill>
              </a:rPr>
              <a:t>-Europa</a:t>
            </a:r>
            <a:endParaRPr lang="nl-NL" sz="3200" dirty="0">
              <a:solidFill>
                <a:schemeClr val="bg1"/>
              </a:solidFill>
            </a:endParaRPr>
          </a:p>
          <a:p>
            <a:pPr marL="457200" indent="-457200" algn="l" eaLnBrk="1" hangingPunct="1">
              <a:buFont typeface="Arial" pitchFamily="34" charset="0"/>
              <a:buChar char="•"/>
            </a:pPr>
            <a:r>
              <a:rPr lang="nl-NL" sz="3200" dirty="0" smtClean="0">
                <a:solidFill>
                  <a:schemeClr val="bg1"/>
                </a:solidFill>
              </a:rPr>
              <a:t>West- en Oost-Duitsland</a:t>
            </a:r>
          </a:p>
          <a:p>
            <a:pPr marL="457200" indent="-457200" algn="l" eaLnBrk="1" hangingPunct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West- en </a:t>
            </a:r>
            <a:r>
              <a:rPr lang="en-US" sz="3200" dirty="0" err="1">
                <a:solidFill>
                  <a:schemeClr val="bg1"/>
                </a:solidFill>
              </a:rPr>
              <a:t>O</a:t>
            </a:r>
            <a:r>
              <a:rPr lang="en-US" sz="3200" dirty="0" err="1" smtClean="0">
                <a:solidFill>
                  <a:schemeClr val="bg1"/>
                </a:solidFill>
              </a:rPr>
              <a:t>ost-Berlijn</a:t>
            </a:r>
            <a:endParaRPr lang="nl-NL" sz="3200" dirty="0" smtClean="0">
              <a:solidFill>
                <a:schemeClr val="bg1"/>
              </a:solidFill>
            </a:endParaRPr>
          </a:p>
          <a:p>
            <a:pPr eaLnBrk="1" hangingPunct="1"/>
            <a:endParaRPr lang="nl-NL" sz="3200" dirty="0" smtClean="0"/>
          </a:p>
        </p:txBody>
      </p:sp>
    </p:spTree>
    <p:extLst>
      <p:ext uri="{BB962C8B-B14F-4D97-AF65-F5344CB8AC3E}">
        <p14:creationId xmlns:p14="http://schemas.microsoft.com/office/powerpoint/2010/main" val="91739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12292" name="Picture 5" descr="grens-tussen-oost-en-w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608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084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404813"/>
            <a:ext cx="7010400" cy="4114800"/>
          </a:xfrm>
        </p:spPr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13316" name="Picture 5" descr="potsdamer-platz-berlijnse-mu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6038"/>
            <a:ext cx="8809038" cy="660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24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z="3600" b="1" dirty="0" smtClean="0">
                <a:solidFill>
                  <a:schemeClr val="bg1"/>
                </a:solidFill>
              </a:rPr>
              <a:t>Oost-Europa/Duitsland/Berlijn</a:t>
            </a:r>
            <a:endParaRPr lang="nl-NL" sz="36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844675"/>
            <a:ext cx="8075612" cy="425132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nl-BE" dirty="0" smtClean="0">
                <a:solidFill>
                  <a:schemeClr val="bg1"/>
                </a:solidFill>
              </a:rPr>
              <a:t>Een </a:t>
            </a:r>
            <a:r>
              <a:rPr lang="nl-BE" b="1" u="sng" dirty="0" smtClean="0">
                <a:solidFill>
                  <a:schemeClr val="bg1"/>
                </a:solidFill>
              </a:rPr>
              <a:t>communistische regering</a:t>
            </a:r>
            <a:r>
              <a:rPr lang="nl-BE" dirty="0" smtClean="0">
                <a:solidFill>
                  <a:schemeClr val="bg1"/>
                </a:solidFill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nl-NL" dirty="0">
                <a:solidFill>
                  <a:schemeClr val="bg1"/>
                </a:solidFill>
              </a:rPr>
              <a:t>Bedrijven, fabrieken etc. zijn niet in handen van privépersonen maar van de staat.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>
                <a:solidFill>
                  <a:schemeClr val="bg1"/>
                </a:solidFill>
              </a:rPr>
              <a:t>Ambtenaren </a:t>
            </a:r>
            <a:r>
              <a:rPr lang="nl-NL" dirty="0">
                <a:solidFill>
                  <a:schemeClr val="bg1"/>
                </a:solidFill>
              </a:rPr>
              <a:t>bepalen wat en hoeveel er geproduceerd werd.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>
                <a:solidFill>
                  <a:schemeClr val="bg1"/>
                </a:solidFill>
              </a:rPr>
              <a:t>Democratie </a:t>
            </a:r>
            <a:r>
              <a:rPr lang="nl-NL" dirty="0">
                <a:solidFill>
                  <a:schemeClr val="bg1"/>
                </a:solidFill>
              </a:rPr>
              <a:t>is volledig afwezig. Er is maar een partij toegestaan: de Communistische partij</a:t>
            </a:r>
            <a:r>
              <a:rPr lang="nl-NL" dirty="0"/>
              <a:t>.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313621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endParaRPr lang="nl-NL" smtClean="0"/>
          </a:p>
        </p:txBody>
      </p:sp>
      <p:pic>
        <p:nvPicPr>
          <p:cNvPr id="5123" name="Picture 4" descr="kaartje%20invloedsfeer%20communism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8450" y="476250"/>
            <a:ext cx="4246563" cy="5616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4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651500" y="476250"/>
            <a:ext cx="3313113" cy="54006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	</a:t>
            </a:r>
            <a:r>
              <a:rPr lang="nl-NL" sz="3600" dirty="0" smtClean="0">
                <a:solidFill>
                  <a:schemeClr val="bg1"/>
                </a:solidFill>
              </a:rPr>
              <a:t>Het IJzeren gordijn, de scheiding tussen kapitalistisch West-Europa en </a:t>
            </a:r>
            <a:r>
              <a:rPr lang="nl-NL" sz="3600" dirty="0" err="1" smtClean="0">
                <a:solidFill>
                  <a:schemeClr val="bg1"/>
                </a:solidFill>
              </a:rPr>
              <a:t>commu-nistisch</a:t>
            </a:r>
            <a:r>
              <a:rPr lang="nl-NL" sz="3600" dirty="0" smtClean="0">
                <a:solidFill>
                  <a:schemeClr val="bg1"/>
                </a:solidFill>
              </a:rPr>
              <a:t> Oost-Europa</a:t>
            </a:r>
          </a:p>
        </p:txBody>
      </p:sp>
    </p:spTree>
    <p:extLst>
      <p:ext uri="{BB962C8B-B14F-4D97-AF65-F5344CB8AC3E}">
        <p14:creationId xmlns:p14="http://schemas.microsoft.com/office/powerpoint/2010/main" val="308380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b="1" dirty="0" smtClean="0">
                <a:solidFill>
                  <a:schemeClr val="bg1"/>
                </a:solidFill>
              </a:rPr>
              <a:t>West-Europa</a:t>
            </a:r>
            <a:endParaRPr lang="nl-NL" b="1" dirty="0" smtClean="0">
              <a:solidFill>
                <a:schemeClr val="bg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844675"/>
            <a:ext cx="8002587" cy="4464050"/>
          </a:xfrm>
        </p:spPr>
        <p:txBody>
          <a:bodyPr/>
          <a:lstStyle/>
          <a:p>
            <a:pPr eaLnBrk="1" hangingPunct="1"/>
            <a:r>
              <a:rPr lang="nl-BE" sz="3200" dirty="0" smtClean="0">
                <a:solidFill>
                  <a:schemeClr val="bg1"/>
                </a:solidFill>
              </a:rPr>
              <a:t>Een </a:t>
            </a:r>
            <a:r>
              <a:rPr lang="nl-BE" sz="3200" b="1" u="sng" dirty="0" smtClean="0">
                <a:solidFill>
                  <a:schemeClr val="bg1"/>
                </a:solidFill>
              </a:rPr>
              <a:t>kapitalistische</a:t>
            </a:r>
            <a:r>
              <a:rPr lang="nl-BE" sz="3200" dirty="0" smtClean="0">
                <a:solidFill>
                  <a:schemeClr val="bg1"/>
                </a:solidFill>
              </a:rPr>
              <a:t> </a:t>
            </a:r>
            <a:r>
              <a:rPr lang="nl-BE" sz="3200" b="1" u="sng" dirty="0" smtClean="0">
                <a:solidFill>
                  <a:schemeClr val="bg1"/>
                </a:solidFill>
              </a:rPr>
              <a:t>regering</a:t>
            </a:r>
            <a:r>
              <a:rPr lang="nl-BE" sz="3200" dirty="0" smtClean="0">
                <a:solidFill>
                  <a:schemeClr val="bg1"/>
                </a:solidFill>
              </a:rPr>
              <a:t>: vrije meningsuiting en democratie</a:t>
            </a:r>
          </a:p>
          <a:p>
            <a:pPr eaLnBrk="1" hangingPunct="1"/>
            <a:r>
              <a:rPr lang="nl-BE" sz="3200" dirty="0" smtClean="0">
                <a:solidFill>
                  <a:schemeClr val="bg1"/>
                </a:solidFill>
              </a:rPr>
              <a:t>Een </a:t>
            </a:r>
            <a:r>
              <a:rPr lang="nl-BE" sz="3200" b="1" u="sng" dirty="0" smtClean="0">
                <a:solidFill>
                  <a:schemeClr val="bg1"/>
                </a:solidFill>
              </a:rPr>
              <a:t>vrijemarkteconomie</a:t>
            </a:r>
            <a:r>
              <a:rPr lang="nl-BE" sz="3200" dirty="0" smtClean="0">
                <a:solidFill>
                  <a:schemeClr val="bg1"/>
                </a:solidFill>
              </a:rPr>
              <a:t>: nadruk op consumptiegoederen, geproduceerd door ondernemers</a:t>
            </a:r>
          </a:p>
          <a:p>
            <a:pPr eaLnBrk="1" hangingPunct="1"/>
            <a:r>
              <a:rPr lang="nl-BE" sz="3200" b="1" u="sng" dirty="0" smtClean="0">
                <a:solidFill>
                  <a:schemeClr val="bg1"/>
                </a:solidFill>
              </a:rPr>
              <a:t>vraag</a:t>
            </a:r>
            <a:r>
              <a:rPr lang="nl-BE" sz="3200" dirty="0" smtClean="0">
                <a:solidFill>
                  <a:schemeClr val="bg1"/>
                </a:solidFill>
              </a:rPr>
              <a:t> </a:t>
            </a:r>
            <a:r>
              <a:rPr lang="nl-BE" sz="3200" b="1" u="sng" dirty="0" smtClean="0">
                <a:solidFill>
                  <a:schemeClr val="bg1"/>
                </a:solidFill>
              </a:rPr>
              <a:t>en</a:t>
            </a:r>
            <a:r>
              <a:rPr lang="nl-BE" sz="3200" dirty="0" smtClean="0">
                <a:solidFill>
                  <a:schemeClr val="bg1"/>
                </a:solidFill>
              </a:rPr>
              <a:t> </a:t>
            </a:r>
            <a:r>
              <a:rPr lang="nl-BE" sz="3200" b="1" u="sng" dirty="0" smtClean="0">
                <a:solidFill>
                  <a:schemeClr val="bg1"/>
                </a:solidFill>
              </a:rPr>
              <a:t>aanbod</a:t>
            </a:r>
            <a:r>
              <a:rPr lang="nl-BE" sz="3200" dirty="0" smtClean="0">
                <a:solidFill>
                  <a:schemeClr val="bg1"/>
                </a:solidFill>
              </a:rPr>
              <a:t>: klanten bepalen wat er wordt geproduceerd</a:t>
            </a:r>
          </a:p>
        </p:txBody>
      </p:sp>
    </p:spTree>
    <p:extLst>
      <p:ext uri="{BB962C8B-B14F-4D97-AF65-F5344CB8AC3E}">
        <p14:creationId xmlns:p14="http://schemas.microsoft.com/office/powerpoint/2010/main" val="23984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7171" name="Rectangle 7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nl-NL" sz="2200" smtClean="0"/>
          </a:p>
        </p:txBody>
      </p:sp>
      <p:sp>
        <p:nvSpPr>
          <p:cNvPr id="7172" name="Rectangle 8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endParaRPr lang="nl-NL" sz="2200" smtClean="0"/>
          </a:p>
        </p:txBody>
      </p:sp>
      <p:pic>
        <p:nvPicPr>
          <p:cNvPr id="7173" name="Picture 9" descr="Cartoon Martiz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620713"/>
            <a:ext cx="3662362" cy="5111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4" name="Picture 10" descr="capitalis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4313" y="981075"/>
            <a:ext cx="3762375" cy="4464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39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1676400" y="476250"/>
            <a:ext cx="3429000" cy="5619750"/>
          </a:xfrm>
        </p:spPr>
        <p:txBody>
          <a:bodyPr/>
          <a:lstStyle/>
          <a:p>
            <a:pPr eaLnBrk="1" hangingPunct="1"/>
            <a:endParaRPr lang="nl-NL" sz="2400" dirty="0" smtClean="0">
              <a:solidFill>
                <a:schemeClr val="bg1"/>
              </a:solidFill>
            </a:endParaRPr>
          </a:p>
        </p:txBody>
      </p:sp>
      <p:sp>
        <p:nvSpPr>
          <p:cNvPr id="8196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5257800" y="476250"/>
            <a:ext cx="3429000" cy="561975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nl-NL" dirty="0" smtClean="0">
                <a:solidFill>
                  <a:schemeClr val="bg1"/>
                </a:solidFill>
              </a:rPr>
              <a:t>Na de Tweede Wereldoorlog wordt Duitsland in 4 gedeeltes (zones) opgedeeld: West- Duitsland valt onder Brits, Frans en Amerikaans bestuur en Oost- Duitsland valt in Sovjet handen</a:t>
            </a:r>
          </a:p>
        </p:txBody>
      </p:sp>
      <p:pic>
        <p:nvPicPr>
          <p:cNvPr id="8197" name="Picture 5" descr="Berlijnse-Muur_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16113"/>
            <a:ext cx="4608512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04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76400" y="549275"/>
            <a:ext cx="7010400" cy="3413125"/>
          </a:xfrm>
        </p:spPr>
        <p:txBody>
          <a:bodyPr>
            <a:normAutofit fontScale="92500"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dirty="0" smtClean="0">
                <a:solidFill>
                  <a:schemeClr val="bg1"/>
                </a:solidFill>
              </a:rPr>
              <a:t>Na de Tweede </a:t>
            </a:r>
            <a:r>
              <a:rPr lang="nl-NL" dirty="0" smtClean="0">
                <a:solidFill>
                  <a:schemeClr val="bg1"/>
                </a:solidFill>
              </a:rPr>
              <a:t>Wereldoorlog </a:t>
            </a:r>
            <a:r>
              <a:rPr lang="nl-NL" dirty="0" smtClean="0">
                <a:solidFill>
                  <a:schemeClr val="bg1"/>
                </a:solidFill>
              </a:rPr>
              <a:t>was Berlijn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dirty="0" smtClean="0">
                <a:solidFill>
                  <a:schemeClr val="bg1"/>
                </a:solidFill>
              </a:rPr>
              <a:t>opgedeeld tussen Oost en West. </a:t>
            </a:r>
            <a:r>
              <a:rPr lang="nl-NL" dirty="0" smtClean="0">
                <a:solidFill>
                  <a:schemeClr val="bg1"/>
                </a:solidFill>
              </a:rPr>
              <a:t>West-</a:t>
            </a:r>
            <a:endParaRPr lang="nl-NL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dirty="0" smtClean="0">
                <a:solidFill>
                  <a:schemeClr val="bg1"/>
                </a:solidFill>
              </a:rPr>
              <a:t>Berlijn was een eiland midden in </a:t>
            </a:r>
            <a:r>
              <a:rPr lang="nl-NL" dirty="0" smtClean="0">
                <a:solidFill>
                  <a:schemeClr val="bg1"/>
                </a:solidFill>
              </a:rPr>
              <a:t>Oost-</a:t>
            </a:r>
            <a:endParaRPr lang="nl-NL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dirty="0" smtClean="0">
                <a:solidFill>
                  <a:schemeClr val="bg1"/>
                </a:solidFill>
              </a:rPr>
              <a:t>Duitsland. Duizenden mensen probeerden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dirty="0" smtClean="0">
                <a:solidFill>
                  <a:schemeClr val="bg1"/>
                </a:solidFill>
              </a:rPr>
              <a:t>via West-Berlijn te vluchten naar het vrije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dirty="0" smtClean="0">
                <a:solidFill>
                  <a:schemeClr val="bg1"/>
                </a:solidFill>
              </a:rPr>
              <a:t>Westen. In 1961 werd daarom de </a:t>
            </a:r>
            <a:r>
              <a:rPr lang="nl-NL" dirty="0" err="1" smtClean="0">
                <a:solidFill>
                  <a:schemeClr val="bg1"/>
                </a:solidFill>
              </a:rPr>
              <a:t>Berlijnse</a:t>
            </a:r>
            <a:endParaRPr lang="nl-NL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dirty="0" smtClean="0">
                <a:solidFill>
                  <a:schemeClr val="bg1"/>
                </a:solidFill>
              </a:rPr>
              <a:t>Muur gebouwd. </a:t>
            </a:r>
          </a:p>
        </p:txBody>
      </p:sp>
      <p:pic>
        <p:nvPicPr>
          <p:cNvPr id="9220" name="Picture 11" descr="zorn003-berlijnse-muur-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3808" y="3935257"/>
            <a:ext cx="4537075" cy="2895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05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024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nl-NL" sz="2400" smtClean="0"/>
          </a:p>
        </p:txBody>
      </p:sp>
      <p:sp>
        <p:nvSpPr>
          <p:cNvPr id="10244" name="Rectangle 6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nl-NL" sz="2200" smtClean="0"/>
          </a:p>
        </p:txBody>
      </p:sp>
      <p:sp>
        <p:nvSpPr>
          <p:cNvPr id="10245" name="Rectangle 7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nl-NL" sz="2200" smtClean="0"/>
          </a:p>
        </p:txBody>
      </p:sp>
      <p:pic>
        <p:nvPicPr>
          <p:cNvPr id="10246" name="Picture 11" descr="Berlijn%20mu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6038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3" descr="berlijn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103563"/>
            <a:ext cx="5651500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40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11268" name="Picture 5" descr="wachttorengre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76250"/>
            <a:ext cx="8964612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35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162</Words>
  <Application>Microsoft Office PowerPoint</Application>
  <PresentationFormat>Diavoorstelling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Kantoorthema</vt:lpstr>
      <vt:lpstr>Kapitalisme    Communisme</vt:lpstr>
      <vt:lpstr>Oost-Europa/Duitsland/Berlijn</vt:lpstr>
      <vt:lpstr>PowerPoint-presentatie</vt:lpstr>
      <vt:lpstr>West-Europa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Kapitalisme    Communisme</dc:title>
  <dc:creator>odvos</dc:creator>
  <cp:lastModifiedBy>Ole de Vos</cp:lastModifiedBy>
  <cp:revision>2</cp:revision>
  <dcterms:created xsi:type="dcterms:W3CDTF">2014-12-17T11:18:33Z</dcterms:created>
  <dcterms:modified xsi:type="dcterms:W3CDTF">2016-01-06T13:04:25Z</dcterms:modified>
</cp:coreProperties>
</file>