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72" r:id="rId6"/>
    <p:sldId id="273" r:id="rId7"/>
    <p:sldId id="260" r:id="rId8"/>
    <p:sldId id="274" r:id="rId9"/>
    <p:sldId id="261" r:id="rId10"/>
    <p:sldId id="275" r:id="rId11"/>
    <p:sldId id="262" r:id="rId12"/>
    <p:sldId id="263" r:id="rId13"/>
    <p:sldId id="264" r:id="rId14"/>
    <p:sldId id="277" r:id="rId15"/>
    <p:sldId id="276" r:id="rId16"/>
    <p:sldId id="265" r:id="rId17"/>
    <p:sldId id="266" r:id="rId18"/>
    <p:sldId id="267" r:id="rId19"/>
    <p:sldId id="268" r:id="rId20"/>
    <p:sldId id="269" r:id="rId21"/>
    <p:sldId id="270" r:id="rId22"/>
    <p:sldId id="271" r:id="rId2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E7268-7725-43F4-8A1B-279D3C0AB766}" type="datetimeFigureOut">
              <a:rPr lang="nl-NL" smtClean="0"/>
              <a:t>10-10-2016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8EE72459-3942-4AF2-B6E1-C006344B675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71171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E7268-7725-43F4-8A1B-279D3C0AB766}" type="datetimeFigureOut">
              <a:rPr lang="nl-NL" smtClean="0"/>
              <a:t>10-10-2016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EE72459-3942-4AF2-B6E1-C006344B675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98125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E7268-7725-43F4-8A1B-279D3C0AB766}" type="datetimeFigureOut">
              <a:rPr lang="nl-NL" smtClean="0"/>
              <a:t>10-10-2016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EE72459-3942-4AF2-B6E1-C006344B6752}" type="slidenum">
              <a:rPr lang="nl-NL" smtClean="0"/>
              <a:t>‹nr.›</a:t>
            </a:fld>
            <a:endParaRPr lang="nl-NL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689702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E7268-7725-43F4-8A1B-279D3C0AB766}" type="datetimeFigureOut">
              <a:rPr lang="nl-NL" smtClean="0"/>
              <a:t>10-10-2016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EE72459-3942-4AF2-B6E1-C006344B675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835542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E7268-7725-43F4-8A1B-279D3C0AB766}" type="datetimeFigureOut">
              <a:rPr lang="nl-NL" smtClean="0"/>
              <a:t>10-10-2016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EE72459-3942-4AF2-B6E1-C006344B6752}" type="slidenum">
              <a:rPr lang="nl-NL" smtClean="0"/>
              <a:t>‹nr.›</a:t>
            </a:fld>
            <a:endParaRPr lang="nl-NL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256633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E7268-7725-43F4-8A1B-279D3C0AB766}" type="datetimeFigureOut">
              <a:rPr lang="nl-NL" smtClean="0"/>
              <a:t>10-10-2016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EE72459-3942-4AF2-B6E1-C006344B675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392015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E7268-7725-43F4-8A1B-279D3C0AB766}" type="datetimeFigureOut">
              <a:rPr lang="nl-NL" smtClean="0"/>
              <a:t>10-10-2016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2459-3942-4AF2-B6E1-C006344B675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77914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E7268-7725-43F4-8A1B-279D3C0AB766}" type="datetimeFigureOut">
              <a:rPr lang="nl-NL" smtClean="0"/>
              <a:t>10-10-2016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2459-3942-4AF2-B6E1-C006344B675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5197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E7268-7725-43F4-8A1B-279D3C0AB766}" type="datetimeFigureOut">
              <a:rPr lang="nl-NL" smtClean="0"/>
              <a:t>10-10-2016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2459-3942-4AF2-B6E1-C006344B675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86857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E7268-7725-43F4-8A1B-279D3C0AB766}" type="datetimeFigureOut">
              <a:rPr lang="nl-NL" smtClean="0"/>
              <a:t>10-10-2016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EE72459-3942-4AF2-B6E1-C006344B675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85795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E7268-7725-43F4-8A1B-279D3C0AB766}" type="datetimeFigureOut">
              <a:rPr lang="nl-NL" smtClean="0"/>
              <a:t>10-10-2016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EE72459-3942-4AF2-B6E1-C006344B675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45911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E7268-7725-43F4-8A1B-279D3C0AB766}" type="datetimeFigureOut">
              <a:rPr lang="nl-NL" smtClean="0"/>
              <a:t>10-10-2016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EE72459-3942-4AF2-B6E1-C006344B675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33461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E7268-7725-43F4-8A1B-279D3C0AB766}" type="datetimeFigureOut">
              <a:rPr lang="nl-NL" smtClean="0"/>
              <a:t>10-10-2016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2459-3942-4AF2-B6E1-C006344B675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27361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E7268-7725-43F4-8A1B-279D3C0AB766}" type="datetimeFigureOut">
              <a:rPr lang="nl-NL" smtClean="0"/>
              <a:t>10-10-2016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2459-3942-4AF2-B6E1-C006344B675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39720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E7268-7725-43F4-8A1B-279D3C0AB766}" type="datetimeFigureOut">
              <a:rPr lang="nl-NL" smtClean="0"/>
              <a:t>10-10-2016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2459-3942-4AF2-B6E1-C006344B675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17051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E7268-7725-43F4-8A1B-279D3C0AB766}" type="datetimeFigureOut">
              <a:rPr lang="nl-NL" smtClean="0"/>
              <a:t>10-10-2016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EE72459-3942-4AF2-B6E1-C006344B675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31650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E7268-7725-43F4-8A1B-279D3C0AB766}" type="datetimeFigureOut">
              <a:rPr lang="nl-NL" smtClean="0"/>
              <a:t>10-10-2016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EE72459-3942-4AF2-B6E1-C006344B675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37159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gif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8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fbeeldingsresultaat voor israel-palestin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Het conflict tussen Israël </a:t>
            </a:r>
            <a:br>
              <a:rPr lang="nl-NL" dirty="0" smtClean="0"/>
            </a:br>
            <a:r>
              <a:rPr lang="nl-NL" dirty="0" smtClean="0"/>
              <a:t>en </a:t>
            </a:r>
            <a:br>
              <a:rPr lang="nl-NL" dirty="0" smtClean="0"/>
            </a:br>
            <a:r>
              <a:rPr lang="nl-NL" dirty="0" smtClean="0"/>
              <a:t>de Arabische wereld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167032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828" y="1264554"/>
            <a:ext cx="5132903" cy="3561445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3700" y="2218219"/>
            <a:ext cx="3949799" cy="4307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5034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57724" y="90710"/>
            <a:ext cx="8911687" cy="1280890"/>
          </a:xfrm>
        </p:spPr>
        <p:txBody>
          <a:bodyPr/>
          <a:lstStyle/>
          <a:p>
            <a:r>
              <a:rPr lang="nl-NL" dirty="0" smtClean="0"/>
              <a:t>Na </a:t>
            </a:r>
            <a:r>
              <a:rPr lang="nl-NL" dirty="0" smtClean="0"/>
              <a:t>WOII (1945-1948)</a:t>
            </a:r>
            <a:endParaRPr lang="nl-NL" dirty="0"/>
          </a:p>
        </p:txBody>
      </p:sp>
      <p:pic>
        <p:nvPicPr>
          <p:cNvPr id="3074" name="Picture 2" descr="Afbeeldingsresultaat voor pogrom kiel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24" y="731155"/>
            <a:ext cx="4762500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Afbeeldingsresultaat voor ontvangst joden na WOI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9636" y="90710"/>
            <a:ext cx="4130675" cy="3017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Afbeeldingsresultaat voor huizen joden na WOII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300" y="4261492"/>
            <a:ext cx="3989924" cy="2596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Afbeeldingsresultaat voor schepen israel 194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9636" y="3568699"/>
            <a:ext cx="4678363" cy="3019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1321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925" y="39910"/>
            <a:ext cx="4163476" cy="645890"/>
          </a:xfrm>
        </p:spPr>
        <p:txBody>
          <a:bodyPr/>
          <a:lstStyle/>
          <a:p>
            <a:r>
              <a:rPr lang="nl-NL" dirty="0" smtClean="0"/>
              <a:t>2 staten oplossing</a:t>
            </a:r>
            <a:endParaRPr lang="nl-NL" dirty="0"/>
          </a:p>
        </p:txBody>
      </p:sp>
      <p:pic>
        <p:nvPicPr>
          <p:cNvPr id="4098" name="Picture 2" descr="Afbeeldingsresultaat voor V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9061" y="1536699"/>
            <a:ext cx="6157913" cy="410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Afbeeldingsresultaat voor verdelingspl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4474" y="362855"/>
            <a:ext cx="3400425" cy="6225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1189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6124" y="0"/>
            <a:ext cx="8911687" cy="1280890"/>
          </a:xfrm>
        </p:spPr>
        <p:txBody>
          <a:bodyPr/>
          <a:lstStyle/>
          <a:p>
            <a:r>
              <a:rPr lang="nl-NL" dirty="0" smtClean="0"/>
              <a:t>De eerste jaren van Israël </a:t>
            </a:r>
            <a:br>
              <a:rPr lang="nl-NL" dirty="0" smtClean="0"/>
            </a:br>
            <a:endParaRPr lang="nl-NL" dirty="0"/>
          </a:p>
        </p:txBody>
      </p:sp>
      <p:pic>
        <p:nvPicPr>
          <p:cNvPr id="2050" name="Picture 2" descr="Afbeeldingsresultaat voor deir yass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124" y="1280890"/>
            <a:ext cx="3810000" cy="270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Afbeeldingsresultaat voor David Ben Goer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75" y="2882900"/>
            <a:ext cx="329565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Afbeeldingsresultaat voor arabisch israelische oorlog 19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402" y="323849"/>
            <a:ext cx="4372169" cy="4273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26347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Invuloefening</a:t>
            </a:r>
            <a:endParaRPr lang="nl-NL" dirty="0"/>
          </a:p>
        </p:txBody>
      </p:sp>
      <p:sp>
        <p:nvSpPr>
          <p:cNvPr id="3" name="Rechthoek 2"/>
          <p:cNvSpPr/>
          <p:nvPr/>
        </p:nvSpPr>
        <p:spPr>
          <a:xfrm>
            <a:off x="1282699" y="2094890"/>
            <a:ext cx="10221911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nl-NL" altLang="nl-NL" dirty="0"/>
              <a:t>In de 1</a:t>
            </a:r>
            <a:r>
              <a:rPr lang="nl-NL" altLang="nl-NL" baseline="30000" dirty="0"/>
              <a:t>e</a:t>
            </a:r>
            <a:r>
              <a:rPr lang="nl-NL" altLang="nl-NL" dirty="0"/>
              <a:t> eeuw n. Chr. Werden de Joden verdreven uit </a:t>
            </a:r>
            <a:r>
              <a:rPr lang="nl-NL" altLang="nl-NL" dirty="0">
                <a:solidFill>
                  <a:srgbClr val="FF0000"/>
                </a:solidFill>
              </a:rPr>
              <a:t>…</a:t>
            </a:r>
            <a:r>
              <a:rPr lang="nl-NL" altLang="nl-NL" dirty="0"/>
              <a:t> . Ze verspreidden zich over </a:t>
            </a:r>
            <a:r>
              <a:rPr lang="nl-NL" altLang="nl-NL" dirty="0">
                <a:solidFill>
                  <a:srgbClr val="FF0000"/>
                </a:solidFill>
              </a:rPr>
              <a:t>…</a:t>
            </a:r>
            <a:r>
              <a:rPr lang="nl-NL" altLang="nl-NL" dirty="0"/>
              <a:t>waar ze </a:t>
            </a:r>
            <a:r>
              <a:rPr lang="nl-NL" altLang="nl-NL" dirty="0">
                <a:solidFill>
                  <a:srgbClr val="FF0000"/>
                </a:solidFill>
              </a:rPr>
              <a:t>…</a:t>
            </a:r>
            <a:r>
              <a:rPr lang="nl-NL" altLang="nl-NL" dirty="0"/>
              <a:t> werden. Toen vanaf </a:t>
            </a:r>
            <a:r>
              <a:rPr lang="nl-NL" altLang="nl-NL" dirty="0">
                <a:solidFill>
                  <a:srgbClr val="FF0000"/>
                </a:solidFill>
              </a:rPr>
              <a:t>…</a:t>
            </a:r>
            <a:r>
              <a:rPr lang="nl-NL" altLang="nl-NL" dirty="0"/>
              <a:t> steeds meer landen democratische </a:t>
            </a:r>
            <a:r>
              <a:rPr lang="nl-NL" altLang="nl-NL" dirty="0">
                <a:solidFill>
                  <a:srgbClr val="FF0000"/>
                </a:solidFill>
              </a:rPr>
              <a:t>…</a:t>
            </a:r>
            <a:r>
              <a:rPr lang="nl-NL" altLang="nl-NL" dirty="0"/>
              <a:t> kregen begonnen de Joden ook te</a:t>
            </a:r>
            <a:r>
              <a:rPr lang="nl-NL" altLang="nl-NL" dirty="0">
                <a:solidFill>
                  <a:srgbClr val="FF0000"/>
                </a:solidFill>
              </a:rPr>
              <a:t>…</a:t>
            </a:r>
            <a:r>
              <a:rPr lang="nl-NL" altLang="nl-NL" dirty="0"/>
              <a:t> . Sommige </a:t>
            </a:r>
            <a:r>
              <a:rPr lang="nl-NL" altLang="nl-NL" dirty="0">
                <a:solidFill>
                  <a:srgbClr val="FF0000"/>
                </a:solidFill>
              </a:rPr>
              <a:t>…</a:t>
            </a:r>
            <a:r>
              <a:rPr lang="nl-NL" altLang="nl-NL" dirty="0"/>
              <a:t> werden nationalistisch. Ze wilden een eigen </a:t>
            </a:r>
            <a:r>
              <a:rPr lang="nl-NL" altLang="nl-NL" dirty="0">
                <a:solidFill>
                  <a:srgbClr val="FF0000"/>
                </a:solidFill>
              </a:rPr>
              <a:t>…</a:t>
            </a:r>
            <a:r>
              <a:rPr lang="nl-NL" altLang="nl-NL" dirty="0"/>
              <a:t> . Joods nationalisme noem je </a:t>
            </a:r>
            <a:r>
              <a:rPr lang="nl-NL" altLang="nl-NL" dirty="0">
                <a:solidFill>
                  <a:srgbClr val="FF0000"/>
                </a:solidFill>
              </a:rPr>
              <a:t>…</a:t>
            </a:r>
            <a:r>
              <a:rPr lang="nl-NL" altLang="nl-NL" dirty="0"/>
              <a:t> .</a:t>
            </a:r>
          </a:p>
          <a:p>
            <a:pPr>
              <a:spcBef>
                <a:spcPct val="50000"/>
              </a:spcBef>
            </a:pPr>
            <a:r>
              <a:rPr lang="nl-NL" altLang="nl-NL" dirty="0"/>
              <a:t>Tijdens </a:t>
            </a:r>
            <a:r>
              <a:rPr lang="nl-NL" altLang="nl-NL" dirty="0">
                <a:solidFill>
                  <a:srgbClr val="FF0000"/>
                </a:solidFill>
              </a:rPr>
              <a:t>…</a:t>
            </a:r>
            <a:r>
              <a:rPr lang="nl-NL" altLang="nl-NL" dirty="0"/>
              <a:t> beloofden de Engelsen zowel de </a:t>
            </a:r>
            <a:r>
              <a:rPr lang="nl-NL" altLang="nl-NL" dirty="0">
                <a:solidFill>
                  <a:srgbClr val="FF0000"/>
                </a:solidFill>
              </a:rPr>
              <a:t>…</a:t>
            </a:r>
            <a:r>
              <a:rPr lang="nl-NL" altLang="nl-NL" dirty="0"/>
              <a:t> als de </a:t>
            </a:r>
            <a:r>
              <a:rPr lang="nl-NL" altLang="nl-NL" dirty="0">
                <a:solidFill>
                  <a:srgbClr val="FF0000"/>
                </a:solidFill>
              </a:rPr>
              <a:t>…</a:t>
            </a:r>
            <a:r>
              <a:rPr lang="nl-NL" altLang="nl-NL" dirty="0"/>
              <a:t> een eigen </a:t>
            </a:r>
            <a:r>
              <a:rPr lang="nl-NL" altLang="nl-NL" dirty="0">
                <a:solidFill>
                  <a:srgbClr val="FF0000"/>
                </a:solidFill>
              </a:rPr>
              <a:t>…</a:t>
            </a:r>
            <a:r>
              <a:rPr lang="nl-NL" altLang="nl-NL" dirty="0"/>
              <a:t> als ze zouden meevechten tegen het </a:t>
            </a:r>
            <a:r>
              <a:rPr lang="nl-NL" altLang="nl-NL" dirty="0">
                <a:solidFill>
                  <a:srgbClr val="FF0000"/>
                </a:solidFill>
              </a:rPr>
              <a:t>…</a:t>
            </a:r>
            <a:r>
              <a:rPr lang="nl-NL" altLang="nl-NL" dirty="0"/>
              <a:t> Rijk. Na W.O.I trokken steeds meer Joden naar</a:t>
            </a:r>
            <a:r>
              <a:rPr lang="nl-NL" altLang="nl-NL" dirty="0">
                <a:solidFill>
                  <a:srgbClr val="FF0000"/>
                </a:solidFill>
              </a:rPr>
              <a:t>…</a:t>
            </a:r>
            <a:r>
              <a:rPr lang="nl-NL" altLang="nl-NL" dirty="0"/>
              <a:t> . Dit aantal nam nog toe toen in </a:t>
            </a:r>
            <a:r>
              <a:rPr lang="nl-NL" altLang="nl-NL" dirty="0">
                <a:solidFill>
                  <a:srgbClr val="FF0000"/>
                </a:solidFill>
              </a:rPr>
              <a:t>…</a:t>
            </a:r>
            <a:r>
              <a:rPr lang="nl-NL" altLang="nl-NL" dirty="0"/>
              <a:t> de </a:t>
            </a:r>
            <a:r>
              <a:rPr lang="nl-NL" altLang="nl-NL" dirty="0">
                <a:solidFill>
                  <a:srgbClr val="FF0000"/>
                </a:solidFill>
              </a:rPr>
              <a:t>…</a:t>
            </a:r>
            <a:r>
              <a:rPr lang="nl-NL" altLang="nl-NL" dirty="0"/>
              <a:t> in Duitsland aan de macht kwamen.</a:t>
            </a:r>
          </a:p>
        </p:txBody>
      </p:sp>
    </p:spTree>
    <p:extLst>
      <p:ext uri="{BB962C8B-B14F-4D97-AF65-F5344CB8AC3E}">
        <p14:creationId xmlns:p14="http://schemas.microsoft.com/office/powerpoint/2010/main" val="22926616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Rechthoek 2"/>
          <p:cNvSpPr/>
          <p:nvPr/>
        </p:nvSpPr>
        <p:spPr>
          <a:xfrm>
            <a:off x="1054100" y="2070100"/>
            <a:ext cx="100076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/>
              <a:t>In de 1e eeuw n. Chr. Werden de Joden verdreven uit </a:t>
            </a:r>
            <a:r>
              <a:rPr lang="nl-NL" dirty="0">
                <a:solidFill>
                  <a:srgbClr val="FF0000"/>
                </a:solidFill>
              </a:rPr>
              <a:t>Jeruzalem</a:t>
            </a:r>
            <a:r>
              <a:rPr lang="nl-NL" dirty="0"/>
              <a:t>. Ze verspreidden zich over </a:t>
            </a:r>
            <a:r>
              <a:rPr lang="nl-NL" dirty="0">
                <a:solidFill>
                  <a:srgbClr val="FF0000"/>
                </a:solidFill>
              </a:rPr>
              <a:t>Europa </a:t>
            </a:r>
            <a:r>
              <a:rPr lang="nl-NL" dirty="0"/>
              <a:t>waar ze </a:t>
            </a:r>
            <a:r>
              <a:rPr lang="nl-NL" dirty="0">
                <a:solidFill>
                  <a:srgbClr val="FF0000"/>
                </a:solidFill>
              </a:rPr>
              <a:t>gediscrimineerd </a:t>
            </a:r>
            <a:r>
              <a:rPr lang="nl-NL" dirty="0"/>
              <a:t>werden. Toen vanaf </a:t>
            </a:r>
            <a:r>
              <a:rPr lang="nl-NL" dirty="0">
                <a:solidFill>
                  <a:srgbClr val="FF0000"/>
                </a:solidFill>
              </a:rPr>
              <a:t>1848</a:t>
            </a:r>
            <a:r>
              <a:rPr lang="nl-NL" dirty="0"/>
              <a:t> steeds meer landen democratische</a:t>
            </a:r>
            <a:r>
              <a:rPr lang="nl-NL" dirty="0">
                <a:solidFill>
                  <a:srgbClr val="FF0000"/>
                </a:solidFill>
              </a:rPr>
              <a:t> grondwetten</a:t>
            </a:r>
            <a:r>
              <a:rPr lang="nl-NL" dirty="0"/>
              <a:t> kregen begonnen de Joden ook te </a:t>
            </a:r>
            <a:r>
              <a:rPr lang="nl-NL" dirty="0">
                <a:solidFill>
                  <a:srgbClr val="FF0000"/>
                </a:solidFill>
              </a:rPr>
              <a:t>emanciperen</a:t>
            </a:r>
            <a:r>
              <a:rPr lang="nl-NL" dirty="0"/>
              <a:t>. Sommige Joden werden nationalistisch. Ze wilden een eigen </a:t>
            </a:r>
            <a:r>
              <a:rPr lang="nl-NL" dirty="0">
                <a:solidFill>
                  <a:srgbClr val="FF0000"/>
                </a:solidFill>
              </a:rPr>
              <a:t>staat</a:t>
            </a:r>
            <a:r>
              <a:rPr lang="nl-NL" dirty="0"/>
              <a:t>. Joods nationalisme noem je </a:t>
            </a:r>
            <a:r>
              <a:rPr lang="nl-NL" dirty="0">
                <a:solidFill>
                  <a:srgbClr val="FF0000"/>
                </a:solidFill>
              </a:rPr>
              <a:t>Zionisme</a:t>
            </a:r>
            <a:r>
              <a:rPr lang="nl-NL" dirty="0"/>
              <a:t>.</a:t>
            </a:r>
          </a:p>
          <a:p>
            <a:endParaRPr lang="nl-NL" dirty="0" smtClean="0"/>
          </a:p>
          <a:p>
            <a:r>
              <a:rPr lang="nl-NL" dirty="0" smtClean="0"/>
              <a:t>Tijdens </a:t>
            </a:r>
            <a:r>
              <a:rPr lang="nl-NL" dirty="0">
                <a:solidFill>
                  <a:srgbClr val="FF0000"/>
                </a:solidFill>
              </a:rPr>
              <a:t>W.O.I</a:t>
            </a:r>
            <a:r>
              <a:rPr lang="nl-NL" dirty="0"/>
              <a:t> beloofden de Engelsen zowel de </a:t>
            </a:r>
            <a:r>
              <a:rPr lang="nl-NL" dirty="0">
                <a:solidFill>
                  <a:srgbClr val="FF0000"/>
                </a:solidFill>
              </a:rPr>
              <a:t>Joden</a:t>
            </a:r>
            <a:r>
              <a:rPr lang="nl-NL" dirty="0"/>
              <a:t> als de </a:t>
            </a:r>
            <a:r>
              <a:rPr lang="nl-NL" dirty="0" err="1" smtClean="0">
                <a:solidFill>
                  <a:srgbClr val="FF0000"/>
                </a:solidFill>
              </a:rPr>
              <a:t>Palestijnen</a:t>
            </a:r>
            <a:r>
              <a:rPr lang="nl-NL" dirty="0" smtClean="0">
                <a:solidFill>
                  <a:srgbClr val="FF0000"/>
                </a:solidFill>
              </a:rPr>
              <a:t>/Arabieren</a:t>
            </a:r>
            <a:r>
              <a:rPr lang="nl-NL" dirty="0" smtClean="0"/>
              <a:t> </a:t>
            </a:r>
            <a:r>
              <a:rPr lang="nl-NL" dirty="0"/>
              <a:t>een eigen </a:t>
            </a:r>
            <a:r>
              <a:rPr lang="nl-NL" dirty="0">
                <a:solidFill>
                  <a:srgbClr val="FF0000"/>
                </a:solidFill>
              </a:rPr>
              <a:t>staat</a:t>
            </a:r>
            <a:r>
              <a:rPr lang="nl-NL" dirty="0"/>
              <a:t> als ze zouden meevechten tegen het </a:t>
            </a:r>
            <a:r>
              <a:rPr lang="nl-NL" dirty="0">
                <a:solidFill>
                  <a:srgbClr val="FF0000"/>
                </a:solidFill>
              </a:rPr>
              <a:t>Ottomaanse </a:t>
            </a:r>
            <a:r>
              <a:rPr lang="nl-NL" dirty="0"/>
              <a:t>Rijk. Na W.O.I trokken steeds meer Joden naar </a:t>
            </a:r>
            <a:r>
              <a:rPr lang="nl-NL" dirty="0">
                <a:solidFill>
                  <a:srgbClr val="FF0000"/>
                </a:solidFill>
              </a:rPr>
              <a:t>Palestina</a:t>
            </a:r>
            <a:r>
              <a:rPr lang="nl-NL" dirty="0"/>
              <a:t>. Dit aantal nam nog toe toen in </a:t>
            </a:r>
            <a:r>
              <a:rPr lang="nl-NL" dirty="0">
                <a:solidFill>
                  <a:srgbClr val="FF0000"/>
                </a:solidFill>
              </a:rPr>
              <a:t>1933 </a:t>
            </a:r>
            <a:r>
              <a:rPr lang="nl-NL" dirty="0"/>
              <a:t>de </a:t>
            </a:r>
            <a:r>
              <a:rPr lang="nl-NL" dirty="0">
                <a:solidFill>
                  <a:srgbClr val="FF0000"/>
                </a:solidFill>
              </a:rPr>
              <a:t>Nazi’s</a:t>
            </a:r>
            <a:r>
              <a:rPr lang="nl-NL" dirty="0"/>
              <a:t> in Duitsland aan de macht kwamen.</a:t>
            </a:r>
          </a:p>
        </p:txBody>
      </p:sp>
    </p:spTree>
    <p:extLst>
      <p:ext uri="{BB962C8B-B14F-4D97-AF65-F5344CB8AC3E}">
        <p14:creationId xmlns:p14="http://schemas.microsoft.com/office/powerpoint/2010/main" val="36002224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De nieuwe staat en zijn buurlanden</a:t>
            </a:r>
            <a:endParaRPr lang="nl-NL" dirty="0"/>
          </a:p>
        </p:txBody>
      </p:sp>
      <p:sp>
        <p:nvSpPr>
          <p:cNvPr id="4" name="Ondertitel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1949-1979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294237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281525" y="39910"/>
            <a:ext cx="7249576" cy="658590"/>
          </a:xfrm>
        </p:spPr>
        <p:txBody>
          <a:bodyPr/>
          <a:lstStyle/>
          <a:p>
            <a:r>
              <a:rPr lang="nl-NL" dirty="0" smtClean="0"/>
              <a:t>Immigranten en vluchtelingen</a:t>
            </a:r>
            <a:endParaRPr lang="nl-NL" dirty="0"/>
          </a:p>
        </p:txBody>
      </p:sp>
      <p:pic>
        <p:nvPicPr>
          <p:cNvPr id="3074" name="Picture 2" descr="Afbeeldingsresultaat voor israel 194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12" y="1387475"/>
            <a:ext cx="3853387" cy="5081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Afbeeldingsresultaat voor vluchtelingenkamp israe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900" y="698500"/>
            <a:ext cx="4521886" cy="302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Afbeeldingsresultaat voor vluchtelingenkamp palestijne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991" y="3835400"/>
            <a:ext cx="6634910" cy="2844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57886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825" y="128810"/>
            <a:ext cx="5954176" cy="709390"/>
          </a:xfrm>
        </p:spPr>
        <p:txBody>
          <a:bodyPr/>
          <a:lstStyle/>
          <a:p>
            <a:r>
              <a:rPr lang="nl-NL" dirty="0" smtClean="0"/>
              <a:t>Oorlog bij het Suezkanaal</a:t>
            </a:r>
            <a:endParaRPr lang="nl-NL" dirty="0"/>
          </a:p>
        </p:txBody>
      </p:sp>
      <p:pic>
        <p:nvPicPr>
          <p:cNvPr id="4098" name="Picture 2" descr="Afbeeldingsresultaat voor suezkana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075" y="683022"/>
            <a:ext cx="3430325" cy="399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Afbeeldingsresultaat voor suezkana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357" y="683022"/>
            <a:ext cx="2738155" cy="2745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Afbeeldingsresultaat voor nasser suezkanaa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0" y="4079140"/>
            <a:ext cx="4117975" cy="2599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Afbeeldingsresultaat voor Suezcrisi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824" y="128810"/>
            <a:ext cx="4586288" cy="289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Afbeeldingsresultaat voor Suezcrisi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640137"/>
            <a:ext cx="3962400" cy="3038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83489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6924" y="1810"/>
            <a:ext cx="4265076" cy="671290"/>
          </a:xfrm>
        </p:spPr>
        <p:txBody>
          <a:bodyPr>
            <a:normAutofit fontScale="90000"/>
          </a:bodyPr>
          <a:lstStyle/>
          <a:p>
            <a:pPr algn="ctr"/>
            <a:r>
              <a:rPr lang="nl-NL" dirty="0" smtClean="0"/>
              <a:t>Zesdaagse oorlog 1967</a:t>
            </a:r>
            <a:endParaRPr lang="nl-NL" dirty="0"/>
          </a:p>
        </p:txBody>
      </p:sp>
      <p:pic>
        <p:nvPicPr>
          <p:cNvPr id="5122" name="Picture 2" descr="Afbeeldingsresultaat voor zesdaagse oorlo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0" y="1810"/>
            <a:ext cx="7899400" cy="3316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Afbeeldingsresultaat voor zesdaagse oorlo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8725" y="1137939"/>
            <a:ext cx="3340100" cy="5605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Afbeeldingsresultaat voor VN resolutie 24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243" y="3361470"/>
            <a:ext cx="3496531" cy="3496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96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78300" y="823185"/>
            <a:ext cx="4673600" cy="1280890"/>
          </a:xfrm>
        </p:spPr>
        <p:txBody>
          <a:bodyPr>
            <a:normAutofit/>
          </a:bodyPr>
          <a:lstStyle/>
          <a:p>
            <a:r>
              <a:rPr lang="nl-NL" sz="3200" dirty="0" smtClean="0"/>
              <a:t>Eerste Wereldoorlog</a:t>
            </a:r>
            <a:endParaRPr lang="nl-NL" sz="3200" dirty="0"/>
          </a:p>
        </p:txBody>
      </p:sp>
      <p:pic>
        <p:nvPicPr>
          <p:cNvPr id="2050" name="Picture 2" descr="Afbeeldingsresultaat voor sykes pico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0575" y="4665"/>
            <a:ext cx="3971425" cy="3158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Afbeeldingsresultaat voor balfour verklar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054" y="2927260"/>
            <a:ext cx="6058943" cy="3930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Afbeeldingsresultaat voor mcmahon Husse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276725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1861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6925" y="39910"/>
            <a:ext cx="5179476" cy="683990"/>
          </a:xfrm>
        </p:spPr>
        <p:txBody>
          <a:bodyPr/>
          <a:lstStyle/>
          <a:p>
            <a:r>
              <a:rPr lang="nl-NL" dirty="0" smtClean="0"/>
              <a:t>Geweld als oplossing?</a:t>
            </a:r>
            <a:endParaRPr lang="nl-NL" dirty="0"/>
          </a:p>
        </p:txBody>
      </p:sp>
      <p:pic>
        <p:nvPicPr>
          <p:cNvPr id="6146" name="Picture 2" descr="Afbeeldingsresultaat voor PLO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374775"/>
            <a:ext cx="4205216" cy="456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Afbeeldingsresultaat voor PL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900" y="1618714"/>
            <a:ext cx="5740400" cy="4013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81276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57724" y="116110"/>
            <a:ext cx="4811175" cy="595090"/>
          </a:xfrm>
        </p:spPr>
        <p:txBody>
          <a:bodyPr>
            <a:normAutofit fontScale="90000"/>
          </a:bodyPr>
          <a:lstStyle/>
          <a:p>
            <a:r>
              <a:rPr lang="nl-NL" dirty="0" err="1" smtClean="0"/>
              <a:t>Jom</a:t>
            </a:r>
            <a:r>
              <a:rPr lang="nl-NL" dirty="0" smtClean="0"/>
              <a:t> </a:t>
            </a:r>
            <a:r>
              <a:rPr lang="nl-NL" dirty="0" err="1" smtClean="0"/>
              <a:t>Kipoeroorlog</a:t>
            </a:r>
            <a:r>
              <a:rPr lang="nl-NL" dirty="0" smtClean="0"/>
              <a:t> 1973</a:t>
            </a:r>
            <a:endParaRPr lang="nl-NL" dirty="0"/>
          </a:p>
        </p:txBody>
      </p:sp>
      <p:pic>
        <p:nvPicPr>
          <p:cNvPr id="7170" name="Picture 2" descr="Afbeeldingsresultaat voor 1973 jom kippo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75738"/>
            <a:ext cx="4864100" cy="548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Afbeeldingsresultaat voor 1973 jom kippo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375" y="116110"/>
            <a:ext cx="6667500" cy="402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Afbeeldingsresultaat voor sada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900" y="4215940"/>
            <a:ext cx="3400424" cy="2541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Afbeeldingsresultaat voor jom kipoe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776" y="116110"/>
            <a:ext cx="3070225" cy="4609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69225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19625" y="154210"/>
            <a:ext cx="6119276" cy="65859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Camp David akkoorden 1978</a:t>
            </a:r>
            <a:endParaRPr lang="nl-NL" dirty="0"/>
          </a:p>
        </p:txBody>
      </p:sp>
      <p:pic>
        <p:nvPicPr>
          <p:cNvPr id="8194" name="Picture 2" descr="Afbeeldingsresultaat voor camp davi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625" y="812800"/>
            <a:ext cx="3921125" cy="2627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Afbeeldingsresultaat voor camp david akkoord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399" y="3642373"/>
            <a:ext cx="4295775" cy="2834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Afbeeldingsresultaat voor camp david akkoorden spotpren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9323" y="315912"/>
            <a:ext cx="4212151" cy="392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79340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4425" y="135104"/>
            <a:ext cx="8911687" cy="1280890"/>
          </a:xfrm>
        </p:spPr>
        <p:txBody>
          <a:bodyPr/>
          <a:lstStyle/>
          <a:p>
            <a:r>
              <a:rPr lang="nl-NL" dirty="0" smtClean="0"/>
              <a:t>Zelfstandigheid?</a:t>
            </a:r>
            <a:endParaRPr lang="nl-NL" dirty="0"/>
          </a:p>
        </p:txBody>
      </p:sp>
      <p:pic>
        <p:nvPicPr>
          <p:cNvPr id="3074" name="Picture 2" descr="Afbeeldingsresultaat voor bestuur volkenbo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" y="1350962"/>
            <a:ext cx="5319714" cy="4267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Afbeeldingsresultaat voor bestuur volkenbo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23" y="-1"/>
            <a:ext cx="4514278" cy="257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Afbeeldingsresultaat voor bestuur volkenbo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1" y="2553454"/>
            <a:ext cx="2387601" cy="4254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21114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78624" y="624110"/>
            <a:ext cx="8911687" cy="1280890"/>
          </a:xfrm>
        </p:spPr>
        <p:txBody>
          <a:bodyPr/>
          <a:lstStyle/>
          <a:p>
            <a:r>
              <a:rPr lang="nl-NL" dirty="0" smtClean="0"/>
              <a:t>Joodse </a:t>
            </a:r>
            <a:r>
              <a:rPr lang="nl-NL" dirty="0" smtClean="0"/>
              <a:t>immigratie (1919-1923)</a:t>
            </a:r>
            <a:endParaRPr lang="nl-NL" dirty="0"/>
          </a:p>
        </p:txBody>
      </p:sp>
      <p:pic>
        <p:nvPicPr>
          <p:cNvPr id="4098" name="Picture 2" descr="File:PikiWiki Israel 20841 The Palmac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436" y="1264555"/>
            <a:ext cx="5835795" cy="4136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israel-palestina.info/achtergrond/wp-content/uploads/1staliyah-300x17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500" y="0"/>
            <a:ext cx="2857500" cy="170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Afbeeldingsresultaat voor hagana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8576" y="4074660"/>
            <a:ext cx="5062489" cy="2652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Afbeeldingsresultaat voor haganah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035" y="1342122"/>
            <a:ext cx="3587104" cy="2532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0815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1460500"/>
            <a:ext cx="5017443" cy="376155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6732" y="2676019"/>
            <a:ext cx="5488689" cy="388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6164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Hitler aan de macht in </a:t>
            </a:r>
            <a:r>
              <a:rPr lang="nl-NL" dirty="0" smtClean="0"/>
              <a:t>Duitsland (1933)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2405" y="1478789"/>
            <a:ext cx="3529890" cy="2591025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2295" y="1448307"/>
            <a:ext cx="4901609" cy="2603218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2847" y="4033235"/>
            <a:ext cx="3529890" cy="2840982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2737" y="4051525"/>
            <a:ext cx="2786113" cy="2804403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7447" y="4051525"/>
            <a:ext cx="2537874" cy="165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9478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74800" y="624110"/>
            <a:ext cx="10414000" cy="1280890"/>
          </a:xfrm>
        </p:spPr>
        <p:txBody>
          <a:bodyPr/>
          <a:lstStyle/>
          <a:p>
            <a:r>
              <a:rPr lang="nl-NL" dirty="0" smtClean="0"/>
              <a:t>De Arabisch- Palestijnse opstand (1936-1939)</a:t>
            </a:r>
            <a:endParaRPr lang="nl-NL" dirty="0"/>
          </a:p>
        </p:txBody>
      </p:sp>
      <p:pic>
        <p:nvPicPr>
          <p:cNvPr id="1026" name="Picture 2" descr="Afbeeldingsresultaat voor adolf hitler 19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468" y="1244600"/>
            <a:ext cx="3975132" cy="2657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fbeeldingsresultaat voor arabisch palestijnse opsta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669" y="4038600"/>
            <a:ext cx="3443540" cy="2679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fbeeldingsresultaat voor witboek israe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5780" y="1565459"/>
            <a:ext cx="6666220" cy="467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10139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 rot="10800000" flipV="1">
            <a:off x="1041400" y="5143498"/>
            <a:ext cx="10133011" cy="1092201"/>
          </a:xfrm>
        </p:spPr>
        <p:txBody>
          <a:bodyPr>
            <a:normAutofit/>
          </a:bodyPr>
          <a:lstStyle/>
          <a:p>
            <a:r>
              <a:rPr lang="nl-NL" sz="2000" b="1" dirty="0" smtClean="0"/>
              <a:t>Burgeroorlog 1936</a:t>
            </a:r>
            <a:endParaRPr lang="nl-NL" sz="2000" b="1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832" y="1454784"/>
            <a:ext cx="5159675" cy="3231515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7794" y="2725778"/>
            <a:ext cx="4801806" cy="3777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8480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45024" y="36512"/>
            <a:ext cx="8911687" cy="1280890"/>
          </a:xfrm>
        </p:spPr>
        <p:txBody>
          <a:bodyPr/>
          <a:lstStyle/>
          <a:p>
            <a:r>
              <a:rPr lang="nl-NL" dirty="0" smtClean="0"/>
              <a:t>Holocaust (1941-1945)</a:t>
            </a:r>
            <a:endParaRPr lang="nl-NL" dirty="0"/>
          </a:p>
        </p:txBody>
      </p:sp>
      <p:pic>
        <p:nvPicPr>
          <p:cNvPr id="2052" name="Picture 4" descr="Afbeeldingsresultaat voor concentratiekamp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57" y="620712"/>
            <a:ext cx="4368890" cy="3052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Afbeeldingsresultaat voor concentratiekamp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5078" y="620712"/>
            <a:ext cx="6756415" cy="562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Afbeeldingsresultaat voor holocaus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599" y="3829260"/>
            <a:ext cx="4031872" cy="2927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7705653"/>
      </p:ext>
    </p:extLst>
  </p:cSld>
  <p:clrMapOvr>
    <a:masterClrMapping/>
  </p:clrMapOvr>
</p:sld>
</file>

<file path=ppt/theme/theme1.xml><?xml version="1.0" encoding="utf-8"?>
<a:theme xmlns:a="http://schemas.openxmlformats.org/drawingml/2006/main" name="Sliert">
  <a:themeElements>
    <a:clrScheme name="Sliert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Sliert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ert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316</TotalTime>
  <Words>291</Words>
  <Application>Microsoft Office PowerPoint</Application>
  <PresentationFormat>Breedbeeld</PresentationFormat>
  <Paragraphs>25</Paragraphs>
  <Slides>22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22</vt:i4>
      </vt:variant>
    </vt:vector>
  </HeadingPairs>
  <TitlesOfParts>
    <vt:vector size="26" baseType="lpstr">
      <vt:lpstr>Arial</vt:lpstr>
      <vt:lpstr>Century Gothic</vt:lpstr>
      <vt:lpstr>Wingdings 3</vt:lpstr>
      <vt:lpstr>Sliert</vt:lpstr>
      <vt:lpstr>Het conflict tussen Israël  en  de Arabische wereld</vt:lpstr>
      <vt:lpstr>Eerste Wereldoorlog</vt:lpstr>
      <vt:lpstr>Zelfstandigheid?</vt:lpstr>
      <vt:lpstr>Joodse immigratie (1919-1923)</vt:lpstr>
      <vt:lpstr>PowerPoint-presentatie</vt:lpstr>
      <vt:lpstr>Hitler aan de macht in Duitsland (1933)</vt:lpstr>
      <vt:lpstr>De Arabisch- Palestijnse opstand (1936-1939)</vt:lpstr>
      <vt:lpstr>Burgeroorlog 1936</vt:lpstr>
      <vt:lpstr>Holocaust (1941-1945)</vt:lpstr>
      <vt:lpstr>PowerPoint-presentatie</vt:lpstr>
      <vt:lpstr>Na WOII (1945-1948)</vt:lpstr>
      <vt:lpstr>2 staten oplossing</vt:lpstr>
      <vt:lpstr>De eerste jaren van Israël  </vt:lpstr>
      <vt:lpstr>Invuloefening</vt:lpstr>
      <vt:lpstr>PowerPoint-presentatie</vt:lpstr>
      <vt:lpstr>De nieuwe staat en zijn buurlanden</vt:lpstr>
      <vt:lpstr>Immigranten en vluchtelingen</vt:lpstr>
      <vt:lpstr>Oorlog bij het Suezkanaal</vt:lpstr>
      <vt:lpstr>Zesdaagse oorlog 1967</vt:lpstr>
      <vt:lpstr>Geweld als oplossing?</vt:lpstr>
      <vt:lpstr>Jom Kipoeroorlog 1973</vt:lpstr>
      <vt:lpstr>Camp David akkoorden 1978</vt:lpstr>
    </vt:vector>
  </TitlesOfParts>
  <Company>Het Hooghuis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Het conflict tussen Israël  en  de Arabische wereld</dc:title>
  <dc:creator>Raemaekers, EJM (Esther)</dc:creator>
  <cp:lastModifiedBy>Vos, O (Ole) de</cp:lastModifiedBy>
  <cp:revision>16</cp:revision>
  <dcterms:created xsi:type="dcterms:W3CDTF">2016-10-03T09:45:34Z</dcterms:created>
  <dcterms:modified xsi:type="dcterms:W3CDTF">2016-10-10T11:20:45Z</dcterms:modified>
</cp:coreProperties>
</file>