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58" r:id="rId3"/>
    <p:sldId id="259" r:id="rId4"/>
    <p:sldId id="260" r:id="rId5"/>
    <p:sldId id="268" r:id="rId6"/>
    <p:sldId id="269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1EE50-4D26-4FF7-B8B3-551DA0AF06ED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09A6E-0387-4A94-A75F-EC307B9168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10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smtClean="0">
                <a:ea typeface="ＭＳ Ｐゴシック" charset="-128"/>
              </a:rPr>
              <a:t>Links: Na vijf donkere jaren wordt Nederland bevrijd door de Amerikanen, Engelsen, Canadezen, Fransen, Belgen en Polen. Foto uit 1945.</a:t>
            </a:r>
          </a:p>
          <a:p>
            <a:pPr eaLnBrk="1" hangingPunct="1">
              <a:spcBef>
                <a:spcPct val="0"/>
              </a:spcBef>
            </a:pPr>
            <a:r>
              <a:rPr lang="nl-NL" smtClean="0">
                <a:ea typeface="ＭＳ Ｐゴシック" charset="-128"/>
              </a:rPr>
              <a:t>Rechts: De wederopbouw van Nederland was het belangrijkste doel direct na de Tweede Wereldoorlog. Affiche uit 1945.</a:t>
            </a:r>
            <a:endParaRPr lang="nl-NL" smtClean="0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7F891D05-51E6-4DA6-BFD0-CF092050AADB}" type="slidenum">
              <a:rPr lang="nl-NL" sz="1200" smtClean="0"/>
              <a:pPr/>
              <a:t>4</a:t>
            </a:fld>
            <a:endParaRPr lang="nl-NL" sz="1200" smtClean="0"/>
          </a:p>
        </p:txBody>
      </p:sp>
    </p:spTree>
    <p:extLst>
      <p:ext uri="{BB962C8B-B14F-4D97-AF65-F5344CB8AC3E}">
        <p14:creationId xmlns:p14="http://schemas.microsoft.com/office/powerpoint/2010/main" val="313438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smtClean="0">
                <a:ea typeface="ＭＳ Ｐゴシック" charset="-128"/>
              </a:rPr>
              <a:t>Links: De tekenaar Jo Spier maakte in 1949 een afbeelding die duidelijk aangeeft dat de Nederlanders blij waren met de Amerikaanse hulp.</a:t>
            </a:r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5D398D8F-389A-4FBA-880E-8795F4F91AD9}" type="slidenum">
              <a:rPr lang="nl-NL" sz="1200" smtClean="0"/>
              <a:pPr/>
              <a:t>8</a:t>
            </a:fld>
            <a:endParaRPr lang="nl-NL" sz="1200" smtClean="0"/>
          </a:p>
        </p:txBody>
      </p:sp>
    </p:spTree>
    <p:extLst>
      <p:ext uri="{BB962C8B-B14F-4D97-AF65-F5344CB8AC3E}">
        <p14:creationId xmlns:p14="http://schemas.microsoft.com/office/powerpoint/2010/main" val="1230490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smtClean="0">
                <a:ea typeface="ＭＳ Ｐゴシック" charset="-128"/>
              </a:rPr>
              <a:t>Links en rechts: Gezin aan de eettafel in de jaren ’50. Foto uit 1956.</a:t>
            </a:r>
          </a:p>
        </p:txBody>
      </p:sp>
      <p:sp>
        <p:nvSpPr>
          <p:cNvPr id="2765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CA1FFE7-7A11-46EB-9EAE-D6644954DF86}" type="slidenum">
              <a:rPr lang="nl-NL" sz="1200" smtClean="0"/>
              <a:pPr/>
              <a:t>9</a:t>
            </a:fld>
            <a:endParaRPr lang="nl-NL" sz="1200" smtClean="0"/>
          </a:p>
        </p:txBody>
      </p:sp>
    </p:spTree>
    <p:extLst>
      <p:ext uri="{BB962C8B-B14F-4D97-AF65-F5344CB8AC3E}">
        <p14:creationId xmlns:p14="http://schemas.microsoft.com/office/powerpoint/2010/main" val="3747641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2867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A0C1ECE1-0656-4DC7-A67C-ED7A1496C50F}" type="slidenum">
              <a:rPr lang="nl-NL" sz="1200" smtClean="0"/>
              <a:pPr/>
              <a:t>11</a:t>
            </a:fld>
            <a:endParaRPr lang="nl-NL" sz="1200" smtClean="0"/>
          </a:p>
        </p:txBody>
      </p:sp>
    </p:spTree>
    <p:extLst>
      <p:ext uri="{BB962C8B-B14F-4D97-AF65-F5344CB8AC3E}">
        <p14:creationId xmlns:p14="http://schemas.microsoft.com/office/powerpoint/2010/main" val="61247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9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30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92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316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46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596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22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40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19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871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93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28509-922A-491F-A3DE-390879AEFEA4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83EA3-784B-4F05-8A51-25A5DE6EE9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91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084501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8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569325" cy="1008062"/>
          </a:xfrm>
        </p:spPr>
        <p:txBody>
          <a:bodyPr/>
          <a:lstStyle/>
          <a:p>
            <a:r>
              <a:rPr lang="nl-NL" smtClean="0"/>
              <a:t>Hoeksteen van de samenleving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628775"/>
            <a:ext cx="7772400" cy="44672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2400" dirty="0" smtClean="0"/>
              <a:t>Het gezin was de basis van de Nederlandse samenleving:</a:t>
            </a:r>
          </a:p>
          <a:p>
            <a:pPr marL="0" indent="0">
              <a:buFontTx/>
              <a:buNone/>
              <a:defRPr/>
            </a:pPr>
            <a:endParaRPr lang="nl-NL" sz="2400" dirty="0"/>
          </a:p>
          <a:p>
            <a:pPr>
              <a:defRPr/>
            </a:pPr>
            <a:r>
              <a:rPr lang="nl-NL" sz="2400" dirty="0" smtClean="0"/>
              <a:t>Vader was de baas en zorgde voor het inkomen. </a:t>
            </a:r>
          </a:p>
          <a:p>
            <a:pPr>
              <a:defRPr/>
            </a:pPr>
            <a:r>
              <a:rPr lang="nl-NL" sz="2400" dirty="0" smtClean="0"/>
              <a:t>Moeder zorgde voor het huishouden en voor de opvoeding van de kinderen.</a:t>
            </a:r>
          </a:p>
          <a:p>
            <a:pPr>
              <a:defRPr/>
            </a:pPr>
            <a:r>
              <a:rPr lang="nl-NL" sz="2400" dirty="0" smtClean="0"/>
              <a:t>Scheidingen waren “</a:t>
            </a:r>
            <a:r>
              <a:rPr lang="nl-NL" sz="2400" dirty="0" err="1" smtClean="0"/>
              <a:t>not</a:t>
            </a:r>
            <a:r>
              <a:rPr lang="nl-NL" sz="2400" dirty="0" smtClean="0"/>
              <a:t> </a:t>
            </a:r>
            <a:r>
              <a:rPr lang="nl-NL" sz="2400" dirty="0" err="1" smtClean="0"/>
              <a:t>done</a:t>
            </a:r>
            <a:r>
              <a:rPr lang="nl-NL" sz="2400" dirty="0" smtClean="0"/>
              <a:t>” aangezien men zeer gelovig was en de kerk het verbood.</a:t>
            </a:r>
          </a:p>
          <a:p>
            <a:pPr marL="0" indent="0">
              <a:buFontTx/>
              <a:buNone/>
              <a:defRPr/>
            </a:pPr>
            <a:endParaRPr lang="nl-NL" sz="2400" dirty="0"/>
          </a:p>
          <a:p>
            <a:pPr marL="0" indent="0">
              <a:buFontTx/>
              <a:buNone/>
              <a:defRPr/>
            </a:pPr>
            <a:r>
              <a:rPr lang="nl-NL" sz="2400" dirty="0" smtClean="0"/>
              <a:t>Er was weinig luxe en men was zuinig. Het sociale leven speelde voornamelijk binnen het gezin plaats.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6994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179388" y="609600"/>
            <a:ext cx="3455987" cy="731838"/>
          </a:xfrm>
        </p:spPr>
        <p:txBody>
          <a:bodyPr>
            <a:normAutofit fontScale="90000"/>
          </a:bodyPr>
          <a:lstStyle/>
          <a:p>
            <a:r>
              <a:rPr lang="nl-NL" smtClean="0"/>
              <a:t>Verzuiling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628775"/>
            <a:ext cx="7772400" cy="4467225"/>
          </a:xfrm>
        </p:spPr>
        <p:txBody>
          <a:bodyPr>
            <a:normAutofit fontScale="92500"/>
          </a:bodyPr>
          <a:lstStyle/>
          <a:p>
            <a:pPr marL="0" indent="0">
              <a:buFontTx/>
              <a:buNone/>
              <a:defRPr/>
            </a:pPr>
            <a:r>
              <a:rPr lang="nl-NL" sz="2000" dirty="0" smtClean="0"/>
              <a:t>Nederland was in vier groepen verdeeld:</a:t>
            </a:r>
          </a:p>
          <a:p>
            <a:pPr>
              <a:defRPr/>
            </a:pPr>
            <a:r>
              <a:rPr lang="nl-NL" sz="2000" dirty="0" smtClean="0"/>
              <a:t>Katholieken</a:t>
            </a:r>
          </a:p>
          <a:p>
            <a:pPr>
              <a:defRPr/>
            </a:pPr>
            <a:r>
              <a:rPr lang="nl-NL" sz="2000" dirty="0" smtClean="0"/>
              <a:t>Protestanten</a:t>
            </a:r>
          </a:p>
          <a:p>
            <a:pPr>
              <a:defRPr/>
            </a:pPr>
            <a:r>
              <a:rPr lang="nl-NL" sz="2000" dirty="0" smtClean="0"/>
              <a:t>Liberalen</a:t>
            </a:r>
          </a:p>
          <a:p>
            <a:pPr>
              <a:defRPr/>
            </a:pPr>
            <a:r>
              <a:rPr lang="nl-NL" sz="2000" dirty="0" smtClean="0"/>
              <a:t>Socialisten</a:t>
            </a:r>
          </a:p>
          <a:p>
            <a:pPr>
              <a:defRPr/>
            </a:pPr>
            <a:endParaRPr lang="nl-NL" sz="2000" dirty="0" smtClean="0"/>
          </a:p>
          <a:p>
            <a:pPr marL="0" indent="0">
              <a:buFontTx/>
              <a:buNone/>
              <a:defRPr/>
            </a:pPr>
            <a:r>
              <a:rPr lang="nl-NL" sz="2000" dirty="0" smtClean="0"/>
              <a:t>Je ging alleen om met de mensen van je eigen zuil. Je kwam niet in aanraking met ideeën van mensen uit een andere zuil (groep). </a:t>
            </a:r>
          </a:p>
          <a:p>
            <a:pPr marL="0" indent="0">
              <a:buFontTx/>
              <a:buNone/>
              <a:defRPr/>
            </a:pPr>
            <a:endParaRPr lang="nl-NL" sz="2000" dirty="0" smtClean="0"/>
          </a:p>
          <a:p>
            <a:pPr marL="0" indent="0">
              <a:buFontTx/>
              <a:buNone/>
              <a:defRPr/>
            </a:pPr>
            <a:r>
              <a:rPr lang="nl-NL" sz="2000" dirty="0" smtClean="0"/>
              <a:t>Om bij die zuil te horen moest je je natuurlijk aan de regels van de zuil houden. Men laat daarom erg op elkaar. De </a:t>
            </a:r>
            <a:r>
              <a:rPr lang="nl-NL" sz="2000" b="1" dirty="0" smtClean="0"/>
              <a:t>sociale controle </a:t>
            </a:r>
            <a:r>
              <a:rPr lang="nl-NL" sz="2000" dirty="0" smtClean="0"/>
              <a:t>was erg groot.</a:t>
            </a:r>
          </a:p>
          <a:p>
            <a:pPr marL="0" indent="0">
              <a:buFontTx/>
              <a:buNone/>
              <a:defRPr/>
            </a:pPr>
            <a:endParaRPr lang="nl-NL" sz="2000" dirty="0"/>
          </a:p>
          <a:p>
            <a:pPr marL="0" indent="0">
              <a:buFontTx/>
              <a:buNone/>
              <a:defRPr/>
            </a:pPr>
            <a:r>
              <a:rPr lang="nl-NL" sz="2000" dirty="0" smtClean="0"/>
              <a:t>Mensen voelden zich echter veilig en bij elkaars leven betrokken.</a:t>
            </a:r>
          </a:p>
          <a:p>
            <a:pPr marL="0" indent="0">
              <a:buFontTx/>
              <a:buNone/>
              <a:defRPr/>
            </a:pPr>
            <a:endParaRPr lang="nl-NL" dirty="0"/>
          </a:p>
          <a:p>
            <a:pPr marL="0" indent="0">
              <a:buFontTx/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23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59817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73016"/>
            <a:ext cx="28670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8592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 anchor="t"/>
          <a:lstStyle/>
          <a:p>
            <a:pPr algn="l" eaLnBrk="1" hangingPunct="1"/>
            <a:r>
              <a:rPr lang="nl-NL" sz="3600" smtClean="0"/>
              <a:t>Veranderingen …</a:t>
            </a:r>
          </a:p>
        </p:txBody>
      </p:sp>
      <p:pic>
        <p:nvPicPr>
          <p:cNvPr id="2051" name="Picture 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4076700"/>
            <a:ext cx="1785937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36845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1382713"/>
            <a:ext cx="458152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04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nl-NL" smtClean="0"/>
              <a:t>Hoe veranderden de manier van denken</a:t>
            </a:r>
          </a:p>
          <a:p>
            <a:pPr marL="0" indent="0" eaLnBrk="1" hangingPunct="1">
              <a:buFontTx/>
              <a:buNone/>
            </a:pPr>
            <a:r>
              <a:rPr lang="nl-NL" smtClean="0"/>
              <a:t>en het leven in Nederland na 1945?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 anchor="t"/>
          <a:lstStyle/>
          <a:p>
            <a:pPr algn="l" eaLnBrk="1" hangingPunct="1"/>
            <a:r>
              <a:rPr lang="nl-NL" sz="3600" b="1" dirty="0" smtClean="0"/>
              <a:t>Hoofdvraag</a:t>
            </a:r>
          </a:p>
        </p:txBody>
      </p:sp>
    </p:spTree>
    <p:extLst>
      <p:ext uri="{BB962C8B-B14F-4D97-AF65-F5344CB8AC3E}">
        <p14:creationId xmlns:p14="http://schemas.microsoft.com/office/powerpoint/2010/main" val="371198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2768600"/>
            <a:ext cx="5400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12875"/>
            <a:ext cx="3870325" cy="2160588"/>
          </a:xfrm>
          <a:noFill/>
        </p:spPr>
      </p:pic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 anchor="t"/>
          <a:lstStyle/>
          <a:p>
            <a:pPr algn="l" eaLnBrk="1" hangingPunct="1"/>
            <a:r>
              <a:rPr lang="nl-NL" sz="3600" smtClean="0"/>
              <a:t>Hard werken en zuinig leven</a:t>
            </a:r>
          </a:p>
        </p:txBody>
      </p:sp>
    </p:spTree>
    <p:extLst>
      <p:ext uri="{BB962C8B-B14F-4D97-AF65-F5344CB8AC3E}">
        <p14:creationId xmlns:p14="http://schemas.microsoft.com/office/powerpoint/2010/main" val="48560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16"/>
            <a:ext cx="9467850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3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3" y="1141783"/>
            <a:ext cx="2592288" cy="18014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636" y="739380"/>
            <a:ext cx="3168352" cy="26062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73" y="3573016"/>
            <a:ext cx="4429125" cy="2971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2943203"/>
            <a:ext cx="3024336" cy="395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07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179388" y="609600"/>
            <a:ext cx="3960812" cy="731838"/>
          </a:xfrm>
        </p:spPr>
        <p:txBody>
          <a:bodyPr/>
          <a:lstStyle/>
          <a:p>
            <a:r>
              <a:rPr lang="nl-NL" sz="3600" smtClean="0"/>
              <a:t>Harmoniemodel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268413"/>
            <a:ext cx="7773987" cy="4827587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defRPr/>
            </a:pPr>
            <a:r>
              <a:rPr lang="nl-NL" sz="2400" dirty="0" smtClean="0"/>
              <a:t>Regering, werkgevers en werknemers werkten samen in de SER om Nederland er bovenop te helpen.</a:t>
            </a:r>
          </a:p>
          <a:p>
            <a:pPr marL="0" indent="0">
              <a:buFontTx/>
              <a:buNone/>
              <a:defRPr/>
            </a:pPr>
            <a:endParaRPr lang="nl-NL" sz="2400" dirty="0" smtClean="0"/>
          </a:p>
          <a:p>
            <a:pPr>
              <a:defRPr/>
            </a:pPr>
            <a:r>
              <a:rPr lang="nl-NL" sz="2400" dirty="0" smtClean="0"/>
              <a:t>Lonen zouden niet stijgen. De overheid bepaalde ieder jaar de stijging: </a:t>
            </a:r>
            <a:r>
              <a:rPr lang="nl-NL" sz="2400" b="1" dirty="0" smtClean="0"/>
              <a:t>geleide loonpolitiek.</a:t>
            </a:r>
          </a:p>
          <a:p>
            <a:pPr>
              <a:defRPr/>
            </a:pPr>
            <a:r>
              <a:rPr lang="nl-NL" sz="2400" dirty="0" smtClean="0"/>
              <a:t>Nederlandse bedrijven verhoogden de prijzen van hun producten niet. </a:t>
            </a:r>
          </a:p>
          <a:p>
            <a:pPr>
              <a:defRPr/>
            </a:pPr>
            <a:r>
              <a:rPr lang="nl-NL" sz="2400" dirty="0" smtClean="0"/>
              <a:t>Nederlandse overheid kwam met plannen zodat niemand door ziekte, ouderdom of werkeloosheid in armoede hoefde te leven.</a:t>
            </a:r>
          </a:p>
          <a:p>
            <a:pPr marL="0" indent="0">
              <a:buFontTx/>
              <a:buNone/>
              <a:defRPr/>
            </a:pPr>
            <a:endParaRPr lang="nl-NL" sz="2400" dirty="0"/>
          </a:p>
          <a:p>
            <a:pPr marL="0" indent="0">
              <a:buFontTx/>
              <a:buNone/>
              <a:defRPr/>
            </a:pPr>
            <a:r>
              <a:rPr lang="nl-NL" sz="2400" dirty="0" smtClean="0"/>
              <a:t>Deze samenwerking tussen overheid, werkgevers en werknemers wordt het </a:t>
            </a:r>
            <a:r>
              <a:rPr lang="nl-NL" sz="2400" b="1" dirty="0" smtClean="0"/>
              <a:t>harmoniemodel </a:t>
            </a:r>
            <a:r>
              <a:rPr lang="nl-NL" sz="2400" dirty="0" smtClean="0"/>
              <a:t>genoemd.</a:t>
            </a:r>
            <a:endParaRPr lang="nl-NL" sz="2400" dirty="0"/>
          </a:p>
          <a:p>
            <a:pPr marL="0" indent="0">
              <a:buFontTx/>
              <a:buNone/>
              <a:defRPr/>
            </a:pPr>
            <a:endParaRPr lang="nl-NL" dirty="0" smtClean="0"/>
          </a:p>
          <a:p>
            <a:pPr marL="0" indent="0">
              <a:buFontTx/>
              <a:buNone/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879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36464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 anchor="t"/>
          <a:lstStyle/>
          <a:p>
            <a:pPr algn="l" eaLnBrk="1" hangingPunct="1"/>
            <a:r>
              <a:rPr lang="nl-NL" sz="3600" smtClean="0"/>
              <a:t>Amerikaanse hulp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358900"/>
            <a:ext cx="4895850" cy="510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67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 anchor="t"/>
          <a:lstStyle/>
          <a:p>
            <a:pPr algn="l" eaLnBrk="1" hangingPunct="1"/>
            <a:r>
              <a:rPr lang="nl-NL" sz="3600" smtClean="0"/>
              <a:t>Het gezin in de jaren ’50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1701800"/>
            <a:ext cx="3536950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01800"/>
            <a:ext cx="5386388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31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354</Words>
  <Application>Microsoft Office PowerPoint</Application>
  <PresentationFormat>Diavoorstelling (4:3)</PresentationFormat>
  <Paragraphs>44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ＭＳ Ｐゴシック</vt:lpstr>
      <vt:lpstr>Arial</vt:lpstr>
      <vt:lpstr>Calibri</vt:lpstr>
      <vt:lpstr>Kantoorthema</vt:lpstr>
      <vt:lpstr>PowerPoint-presentatie</vt:lpstr>
      <vt:lpstr>Veranderingen …</vt:lpstr>
      <vt:lpstr>Hoofdvraag</vt:lpstr>
      <vt:lpstr>Hard werken en zuinig leven</vt:lpstr>
      <vt:lpstr>PowerPoint-presentatie</vt:lpstr>
      <vt:lpstr>PowerPoint-presentatie</vt:lpstr>
      <vt:lpstr>Harmoniemodel</vt:lpstr>
      <vt:lpstr>Amerikaanse hulp</vt:lpstr>
      <vt:lpstr>Het gezin in de jaren ’50</vt:lpstr>
      <vt:lpstr>Hoeksteen van de samenleving</vt:lpstr>
      <vt:lpstr>Verzuiling</vt:lpstr>
      <vt:lpstr>PowerPoint-presentatie</vt:lpstr>
    </vt:vector>
  </TitlesOfParts>
  <Company>Het hooghuis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Ole de Vos</dc:creator>
  <cp:lastModifiedBy>Ole de Vos</cp:lastModifiedBy>
  <cp:revision>3</cp:revision>
  <dcterms:created xsi:type="dcterms:W3CDTF">2014-03-26T10:59:33Z</dcterms:created>
  <dcterms:modified xsi:type="dcterms:W3CDTF">2016-05-11T12:29:49Z</dcterms:modified>
</cp:coreProperties>
</file>