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24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167CA8-ADE5-4829-B77F-BE3597B3921D}" type="datetimeFigureOut">
              <a:rPr lang="nl-NL" smtClean="0"/>
              <a:t>6-5-2014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2880B3-1481-4666-B488-5153FC870BAA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English</a:t>
            </a:r>
            <a:r>
              <a:rPr lang="nl-NL" dirty="0" smtClean="0"/>
              <a:t> </a:t>
            </a:r>
            <a:r>
              <a:rPr lang="nl-NL" dirty="0" err="1" smtClean="0"/>
              <a:t>articles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Geen ‘the’: in algemene zin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nl-NL" dirty="0" smtClean="0"/>
              <a:t>Geen ‘the’ :</a:t>
            </a:r>
          </a:p>
          <a:p>
            <a:pPr>
              <a:buFontTx/>
              <a:buChar char="-"/>
            </a:pPr>
            <a:r>
              <a:rPr lang="nl-NL" dirty="0"/>
              <a:t>b</a:t>
            </a:r>
            <a:r>
              <a:rPr lang="nl-NL" dirty="0" smtClean="0"/>
              <a:t>ij zelfstandige naamwoorden in algemene zin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</a:t>
            </a:r>
            <a:r>
              <a:rPr lang="nl-NL" sz="2800" dirty="0" err="1" smtClean="0">
                <a:solidFill>
                  <a:schemeClr val="tx2"/>
                </a:solidFill>
              </a:rPr>
              <a:t>life</a:t>
            </a:r>
            <a:r>
              <a:rPr lang="nl-NL" sz="2800" dirty="0" smtClean="0">
                <a:solidFill>
                  <a:schemeClr val="tx2"/>
                </a:solidFill>
              </a:rPr>
              <a:t> in a big city &amp; let </a:t>
            </a:r>
            <a:r>
              <a:rPr lang="nl-NL" sz="2800" dirty="0" err="1" smtClean="0">
                <a:solidFill>
                  <a:schemeClr val="tx2"/>
                </a:solidFill>
              </a:rPr>
              <a:t>people</a:t>
            </a:r>
            <a:r>
              <a:rPr lang="nl-NL" sz="2800" dirty="0" smtClean="0">
                <a:solidFill>
                  <a:schemeClr val="tx2"/>
                </a:solidFill>
              </a:rPr>
              <a:t> talk </a:t>
            </a:r>
          </a:p>
          <a:p>
            <a:pPr>
              <a:buFontTx/>
              <a:buChar char="-"/>
            </a:pPr>
            <a:r>
              <a:rPr lang="nl-NL" dirty="0" smtClean="0"/>
              <a:t>bij namen van maaltijden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</a:t>
            </a:r>
            <a:r>
              <a:rPr lang="nl-NL" sz="2800" dirty="0" smtClean="0">
                <a:solidFill>
                  <a:schemeClr val="tx2"/>
                </a:solidFill>
              </a:rPr>
              <a:t>I </a:t>
            </a:r>
            <a:r>
              <a:rPr lang="nl-NL" sz="2800" dirty="0" err="1" smtClean="0">
                <a:solidFill>
                  <a:schemeClr val="tx2"/>
                </a:solidFill>
              </a:rPr>
              <a:t>would</a:t>
            </a:r>
            <a:r>
              <a:rPr lang="nl-NL" sz="2800" dirty="0" smtClean="0">
                <a:solidFill>
                  <a:schemeClr val="tx2"/>
                </a:solidFill>
              </a:rPr>
              <a:t> </a:t>
            </a:r>
            <a:r>
              <a:rPr lang="nl-NL" sz="2800" dirty="0" err="1" smtClean="0">
                <a:solidFill>
                  <a:schemeClr val="tx2"/>
                </a:solidFill>
              </a:rPr>
              <a:t>like</a:t>
            </a:r>
            <a:r>
              <a:rPr lang="nl-NL" sz="2800" dirty="0" smtClean="0">
                <a:solidFill>
                  <a:schemeClr val="tx2"/>
                </a:solidFill>
              </a:rPr>
              <a:t> </a:t>
            </a:r>
            <a:r>
              <a:rPr lang="nl-NL" sz="2800" dirty="0" err="1" smtClean="0">
                <a:solidFill>
                  <a:schemeClr val="tx2"/>
                </a:solidFill>
              </a:rPr>
              <a:t>breakfast</a:t>
            </a:r>
            <a:r>
              <a:rPr lang="nl-NL" sz="2800" dirty="0" smtClean="0">
                <a:solidFill>
                  <a:schemeClr val="tx2"/>
                </a:solidFill>
              </a:rPr>
              <a:t> at 7 </a:t>
            </a:r>
            <a:r>
              <a:rPr lang="nl-NL" sz="2800" dirty="0" err="1" smtClean="0">
                <a:solidFill>
                  <a:schemeClr val="tx2"/>
                </a:solidFill>
              </a:rPr>
              <a:t>o’clock</a:t>
            </a:r>
            <a:endParaRPr lang="nl-NL" sz="2800" dirty="0" smtClean="0">
              <a:solidFill>
                <a:schemeClr val="tx2"/>
              </a:solidFill>
            </a:endParaRPr>
          </a:p>
          <a:p>
            <a:pPr>
              <a:buFontTx/>
              <a:buChar char="-"/>
            </a:pPr>
            <a:r>
              <a:rPr lang="nl-NL" dirty="0" smtClean="0"/>
              <a:t>bij gebouwen als je het gebruik bedoelt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</a:t>
            </a:r>
            <a:r>
              <a:rPr lang="nl-NL" sz="2800" dirty="0" smtClean="0">
                <a:solidFill>
                  <a:schemeClr val="tx2"/>
                </a:solidFill>
              </a:rPr>
              <a:t>He had to go to </a:t>
            </a:r>
            <a:r>
              <a:rPr lang="nl-NL" sz="2800" dirty="0" err="1" smtClean="0">
                <a:solidFill>
                  <a:schemeClr val="tx2"/>
                </a:solidFill>
              </a:rPr>
              <a:t>prison</a:t>
            </a:r>
            <a:endParaRPr lang="nl-NL" sz="2800" dirty="0" smtClean="0">
              <a:solidFill>
                <a:schemeClr val="tx2"/>
              </a:solidFill>
            </a:endParaRPr>
          </a:p>
          <a:p>
            <a:pPr>
              <a:buFontTx/>
              <a:buChar char="-"/>
            </a:pPr>
            <a:r>
              <a:rPr lang="nl-NL" dirty="0" smtClean="0"/>
              <a:t>voor ‘most’</a:t>
            </a:r>
          </a:p>
          <a:p>
            <a:pPr>
              <a:buNone/>
            </a:pPr>
            <a:r>
              <a:rPr lang="nl-NL" dirty="0" smtClean="0"/>
              <a:t>		</a:t>
            </a:r>
            <a:r>
              <a:rPr lang="nl-NL" sz="2800" dirty="0" smtClean="0">
                <a:solidFill>
                  <a:schemeClr val="tx2"/>
                </a:solidFill>
              </a:rPr>
              <a:t>most </a:t>
            </a:r>
            <a:r>
              <a:rPr lang="nl-NL" sz="2800" dirty="0" err="1" smtClean="0">
                <a:solidFill>
                  <a:schemeClr val="tx2"/>
                </a:solidFill>
              </a:rPr>
              <a:t>people</a:t>
            </a:r>
            <a:endParaRPr lang="nl-NL" sz="2800" dirty="0">
              <a:solidFill>
                <a:schemeClr val="tx2"/>
              </a:solidFill>
            </a:endParaRPr>
          </a:p>
          <a:p>
            <a:pPr algn="ctr">
              <a:buNone/>
            </a:pPr>
            <a:r>
              <a:rPr lang="nl-NL" dirty="0" smtClean="0"/>
              <a:t>! In al deze gevallen wel ‘the’ als je het specifiek bedoelt !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Wel ‘the’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Char char="-"/>
            </a:pPr>
            <a:r>
              <a:rPr lang="nl-NL" sz="2700" dirty="0" smtClean="0"/>
              <a:t>tussen ‘</a:t>
            </a:r>
            <a:r>
              <a:rPr lang="nl-NL" sz="2700" dirty="0" err="1" smtClean="0"/>
              <a:t>play</a:t>
            </a:r>
            <a:r>
              <a:rPr lang="nl-NL" sz="2700" dirty="0" smtClean="0"/>
              <a:t>’ en het muziekinstrument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</a:t>
            </a:r>
            <a:r>
              <a:rPr lang="nl-NL" sz="2400" dirty="0" err="1" smtClean="0">
                <a:solidFill>
                  <a:schemeClr val="tx2"/>
                </a:solidFill>
              </a:rPr>
              <a:t>When</a:t>
            </a:r>
            <a:r>
              <a:rPr lang="nl-NL" sz="2400" dirty="0" smtClean="0">
                <a:solidFill>
                  <a:schemeClr val="tx2"/>
                </a:solidFill>
              </a:rPr>
              <a:t> I was </a:t>
            </a:r>
            <a:r>
              <a:rPr lang="nl-NL" sz="2400" dirty="0" err="1" smtClean="0">
                <a:solidFill>
                  <a:schemeClr val="tx2"/>
                </a:solidFill>
              </a:rPr>
              <a:t>younger</a:t>
            </a:r>
            <a:r>
              <a:rPr lang="nl-NL" sz="2400" dirty="0" smtClean="0">
                <a:solidFill>
                  <a:schemeClr val="tx2"/>
                </a:solidFill>
              </a:rPr>
              <a:t>, I </a:t>
            </a:r>
            <a:r>
              <a:rPr lang="nl-NL" sz="2400" dirty="0" err="1" smtClean="0">
                <a:solidFill>
                  <a:schemeClr val="tx2"/>
                </a:solidFill>
              </a:rPr>
              <a:t>played</a:t>
            </a:r>
            <a:r>
              <a:rPr lang="nl-NL" sz="2400" dirty="0" smtClean="0">
                <a:solidFill>
                  <a:schemeClr val="tx2"/>
                </a:solidFill>
              </a:rPr>
              <a:t> the </a:t>
            </a:r>
            <a:r>
              <a:rPr lang="nl-NL" sz="2400" dirty="0" err="1" smtClean="0">
                <a:solidFill>
                  <a:schemeClr val="tx2"/>
                </a:solidFill>
              </a:rPr>
              <a:t>flute</a:t>
            </a:r>
            <a:endParaRPr lang="nl-NL" sz="2400" dirty="0" smtClean="0">
              <a:solidFill>
                <a:schemeClr val="tx2"/>
              </a:solidFill>
            </a:endParaRPr>
          </a:p>
          <a:p>
            <a:pPr>
              <a:buFontTx/>
              <a:buChar char="-"/>
            </a:pPr>
            <a:r>
              <a:rPr lang="nl-NL" sz="2700" dirty="0" smtClean="0"/>
              <a:t>uitdrukkingen:</a:t>
            </a:r>
          </a:p>
          <a:p>
            <a:pPr lvl="1">
              <a:buFontTx/>
              <a:buChar char="-"/>
            </a:pPr>
            <a:r>
              <a:rPr lang="nl-NL" sz="2400" dirty="0" err="1" smtClean="0">
                <a:solidFill>
                  <a:schemeClr val="tx2"/>
                </a:solidFill>
              </a:rPr>
              <a:t>on</a:t>
            </a:r>
            <a:r>
              <a:rPr lang="nl-NL" sz="2400" dirty="0" smtClean="0">
                <a:solidFill>
                  <a:schemeClr val="tx2"/>
                </a:solidFill>
              </a:rPr>
              <a:t> the </a:t>
            </a:r>
            <a:r>
              <a:rPr lang="nl-NL" sz="2400" dirty="0" err="1" smtClean="0">
                <a:solidFill>
                  <a:schemeClr val="tx2"/>
                </a:solidFill>
              </a:rPr>
              <a:t>advice</a:t>
            </a:r>
            <a:r>
              <a:rPr lang="nl-NL" sz="2400" dirty="0" smtClean="0">
                <a:solidFill>
                  <a:schemeClr val="tx2"/>
                </a:solidFill>
              </a:rPr>
              <a:t> of </a:t>
            </a:r>
          </a:p>
          <a:p>
            <a:pPr lvl="1">
              <a:buFontTx/>
              <a:buChar char="-"/>
            </a:pPr>
            <a:r>
              <a:rPr lang="nl-NL" sz="2400" dirty="0" smtClean="0">
                <a:solidFill>
                  <a:schemeClr val="tx2"/>
                </a:solidFill>
              </a:rPr>
              <a:t>at the </a:t>
            </a:r>
            <a:r>
              <a:rPr lang="nl-NL" sz="2400" dirty="0" err="1" smtClean="0">
                <a:solidFill>
                  <a:schemeClr val="tx2"/>
                </a:solidFill>
              </a:rPr>
              <a:t>expense</a:t>
            </a:r>
            <a:r>
              <a:rPr lang="nl-NL" sz="2400" dirty="0" smtClean="0">
                <a:solidFill>
                  <a:schemeClr val="tx2"/>
                </a:solidFill>
              </a:rPr>
              <a:t> of</a:t>
            </a:r>
          </a:p>
          <a:p>
            <a:pPr lvl="1">
              <a:buFontTx/>
              <a:buChar char="-"/>
            </a:pPr>
            <a:r>
              <a:rPr lang="nl-NL" sz="2400" dirty="0" err="1" smtClean="0">
                <a:solidFill>
                  <a:schemeClr val="tx2"/>
                </a:solidFill>
              </a:rPr>
              <a:t>with</a:t>
            </a:r>
            <a:r>
              <a:rPr lang="nl-NL" sz="2400" dirty="0" smtClean="0">
                <a:solidFill>
                  <a:schemeClr val="tx2"/>
                </a:solidFill>
              </a:rPr>
              <a:t> the help of</a:t>
            </a:r>
          </a:p>
          <a:p>
            <a:pPr lvl="1">
              <a:buFontTx/>
              <a:buChar char="-"/>
            </a:pPr>
            <a:r>
              <a:rPr lang="nl-NL" sz="2400" dirty="0" smtClean="0">
                <a:solidFill>
                  <a:schemeClr val="tx2"/>
                </a:solidFill>
              </a:rPr>
              <a:t>at the </a:t>
            </a:r>
            <a:r>
              <a:rPr lang="nl-NL" sz="2400" dirty="0" err="1" smtClean="0">
                <a:solidFill>
                  <a:schemeClr val="tx2"/>
                </a:solidFill>
              </a:rPr>
              <a:t>request</a:t>
            </a:r>
            <a:r>
              <a:rPr lang="nl-NL" sz="2400" dirty="0" smtClean="0">
                <a:solidFill>
                  <a:schemeClr val="tx2"/>
                </a:solidFill>
              </a:rPr>
              <a:t> of</a:t>
            </a:r>
            <a:endParaRPr lang="nl-NL" sz="2400" dirty="0">
              <a:solidFill>
                <a:schemeClr val="tx2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Wel ‘a/</a:t>
            </a:r>
            <a:r>
              <a:rPr lang="nl-NL" dirty="0" err="1" smtClean="0"/>
              <a:t>an</a:t>
            </a:r>
            <a:r>
              <a:rPr lang="nl-NL" dirty="0" smtClean="0"/>
              <a:t>’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256584"/>
          </a:xfrm>
        </p:spPr>
        <p:txBody>
          <a:bodyPr>
            <a:normAutofit fontScale="85000" lnSpcReduction="20000"/>
          </a:bodyPr>
          <a:lstStyle/>
          <a:p>
            <a:pPr>
              <a:buFontTx/>
              <a:buChar char="-"/>
            </a:pPr>
            <a:r>
              <a:rPr lang="nl-NL" dirty="0" smtClean="0"/>
              <a:t>na ‘</a:t>
            </a:r>
            <a:r>
              <a:rPr lang="nl-NL" dirty="0" err="1" smtClean="0"/>
              <a:t>be</a:t>
            </a:r>
            <a:r>
              <a:rPr lang="nl-NL" dirty="0" smtClean="0"/>
              <a:t>/</a:t>
            </a:r>
            <a:r>
              <a:rPr lang="nl-NL" dirty="0" err="1" smtClean="0"/>
              <a:t>become</a:t>
            </a:r>
            <a:r>
              <a:rPr lang="nl-NL" dirty="0" smtClean="0"/>
              <a:t>’ + functie/beroep/status als meerdere mensen deze kunnen hebben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</a:t>
            </a:r>
            <a:r>
              <a:rPr lang="nl-NL" sz="3100" dirty="0" err="1" smtClean="0">
                <a:solidFill>
                  <a:schemeClr val="tx2"/>
                </a:solidFill>
              </a:rPr>
              <a:t>She</a:t>
            </a:r>
            <a:r>
              <a:rPr lang="nl-NL" sz="3100" dirty="0" smtClean="0">
                <a:solidFill>
                  <a:schemeClr val="tx2"/>
                </a:solidFill>
              </a:rPr>
              <a:t> wants to </a:t>
            </a:r>
            <a:r>
              <a:rPr lang="nl-NL" sz="3100" dirty="0" err="1" smtClean="0">
                <a:solidFill>
                  <a:schemeClr val="tx2"/>
                </a:solidFill>
              </a:rPr>
              <a:t>be</a:t>
            </a:r>
            <a:r>
              <a:rPr lang="nl-NL" sz="3100" dirty="0" smtClean="0">
                <a:solidFill>
                  <a:schemeClr val="tx2"/>
                </a:solidFill>
              </a:rPr>
              <a:t> a teacher</a:t>
            </a:r>
          </a:p>
          <a:p>
            <a:pPr>
              <a:buNone/>
            </a:pPr>
            <a:r>
              <a:rPr lang="nl-NL" sz="3100" dirty="0">
                <a:solidFill>
                  <a:schemeClr val="tx2"/>
                </a:solidFill>
              </a:rPr>
              <a:t>	</a:t>
            </a:r>
            <a:r>
              <a:rPr lang="nl-NL" sz="3100" dirty="0" smtClean="0">
                <a:solidFill>
                  <a:schemeClr val="tx2"/>
                </a:solidFill>
              </a:rPr>
              <a:t>	Obama is president of the US</a:t>
            </a:r>
          </a:p>
          <a:p>
            <a:pPr>
              <a:buFontTx/>
              <a:buChar char="-"/>
            </a:pPr>
            <a:r>
              <a:rPr lang="nl-NL" dirty="0" smtClean="0"/>
              <a:t>na ‘as’, ‘without’, ‘</a:t>
            </a:r>
            <a:r>
              <a:rPr lang="nl-NL" dirty="0" err="1" smtClean="0"/>
              <a:t>quite</a:t>
            </a:r>
            <a:r>
              <a:rPr lang="nl-NL" dirty="0" smtClean="0"/>
              <a:t>’, ‘half’ &amp; ‘</a:t>
            </a:r>
            <a:r>
              <a:rPr lang="nl-NL" dirty="0" err="1" smtClean="0"/>
              <a:t>rather</a:t>
            </a:r>
            <a:r>
              <a:rPr lang="nl-NL" dirty="0" smtClean="0"/>
              <a:t>’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</a:t>
            </a:r>
            <a:r>
              <a:rPr lang="nl-NL" sz="3100" dirty="0" smtClean="0">
                <a:solidFill>
                  <a:schemeClr val="tx2"/>
                </a:solidFill>
              </a:rPr>
              <a:t>As a </a:t>
            </a:r>
            <a:r>
              <a:rPr lang="nl-NL" sz="3100" dirty="0" err="1" smtClean="0">
                <a:solidFill>
                  <a:schemeClr val="tx2"/>
                </a:solidFill>
              </a:rPr>
              <a:t>child</a:t>
            </a:r>
            <a:r>
              <a:rPr lang="nl-NL" sz="3100" dirty="0" smtClean="0">
                <a:solidFill>
                  <a:schemeClr val="tx2"/>
                </a:solidFill>
              </a:rPr>
              <a:t> I was </a:t>
            </a:r>
            <a:r>
              <a:rPr lang="nl-NL" sz="3100" dirty="0" err="1" smtClean="0">
                <a:solidFill>
                  <a:schemeClr val="tx2"/>
                </a:solidFill>
              </a:rPr>
              <a:t>quite</a:t>
            </a:r>
            <a:r>
              <a:rPr lang="nl-NL" sz="3100" dirty="0" smtClean="0">
                <a:solidFill>
                  <a:schemeClr val="tx2"/>
                </a:solidFill>
              </a:rPr>
              <a:t> a </a:t>
            </a:r>
            <a:r>
              <a:rPr lang="nl-NL" sz="3100" dirty="0" err="1" smtClean="0">
                <a:solidFill>
                  <a:schemeClr val="tx2"/>
                </a:solidFill>
              </a:rPr>
              <a:t>handful</a:t>
            </a:r>
            <a:endParaRPr lang="nl-NL" sz="3100" dirty="0" smtClean="0">
              <a:solidFill>
                <a:schemeClr val="tx2"/>
              </a:solidFill>
            </a:endParaRPr>
          </a:p>
          <a:p>
            <a:pPr>
              <a:buNone/>
            </a:pPr>
            <a:r>
              <a:rPr lang="nl-NL" sz="3100" dirty="0">
                <a:solidFill>
                  <a:schemeClr val="tx2"/>
                </a:solidFill>
              </a:rPr>
              <a:t>	</a:t>
            </a:r>
            <a:r>
              <a:rPr lang="nl-NL" sz="3100" dirty="0" smtClean="0">
                <a:solidFill>
                  <a:schemeClr val="tx2"/>
                </a:solidFill>
              </a:rPr>
              <a:t>	Half a week later</a:t>
            </a:r>
          </a:p>
          <a:p>
            <a:pPr>
              <a:buFontTx/>
              <a:buChar char="-"/>
            </a:pPr>
            <a:r>
              <a:rPr lang="nl-NL" dirty="0" smtClean="0"/>
              <a:t>voor ‘</a:t>
            </a:r>
            <a:r>
              <a:rPr lang="nl-NL" dirty="0" err="1" smtClean="0"/>
              <a:t>hundred</a:t>
            </a:r>
            <a:r>
              <a:rPr lang="nl-NL" dirty="0" smtClean="0"/>
              <a:t>’ en ‘</a:t>
            </a:r>
            <a:r>
              <a:rPr lang="nl-NL" dirty="0" err="1" smtClean="0"/>
              <a:t>thousand</a:t>
            </a:r>
            <a:r>
              <a:rPr lang="nl-NL" dirty="0" smtClean="0"/>
              <a:t>’</a:t>
            </a:r>
          </a:p>
          <a:p>
            <a:pPr>
              <a:buNone/>
            </a:pPr>
            <a:r>
              <a:rPr lang="nl-NL" dirty="0"/>
              <a:t>	</a:t>
            </a:r>
            <a:r>
              <a:rPr lang="nl-NL" dirty="0" smtClean="0"/>
              <a:t>	</a:t>
            </a:r>
            <a:r>
              <a:rPr lang="nl-NL" sz="3100" dirty="0" smtClean="0">
                <a:solidFill>
                  <a:schemeClr val="tx2"/>
                </a:solidFill>
              </a:rPr>
              <a:t>More </a:t>
            </a:r>
            <a:r>
              <a:rPr lang="nl-NL" sz="3100" dirty="0" err="1" smtClean="0">
                <a:solidFill>
                  <a:schemeClr val="tx2"/>
                </a:solidFill>
              </a:rPr>
              <a:t>than</a:t>
            </a:r>
            <a:r>
              <a:rPr lang="nl-NL" sz="3100" dirty="0" smtClean="0">
                <a:solidFill>
                  <a:schemeClr val="tx2"/>
                </a:solidFill>
              </a:rPr>
              <a:t> a </a:t>
            </a:r>
            <a:r>
              <a:rPr lang="nl-NL" sz="3100" dirty="0" err="1" smtClean="0">
                <a:solidFill>
                  <a:schemeClr val="tx2"/>
                </a:solidFill>
              </a:rPr>
              <a:t>hundred</a:t>
            </a:r>
            <a:r>
              <a:rPr lang="nl-NL" sz="3100" dirty="0" smtClean="0">
                <a:solidFill>
                  <a:schemeClr val="tx2"/>
                </a:solidFill>
              </a:rPr>
              <a:t> </a:t>
            </a:r>
            <a:r>
              <a:rPr lang="nl-NL" sz="3100" dirty="0" err="1" smtClean="0">
                <a:solidFill>
                  <a:schemeClr val="tx2"/>
                </a:solidFill>
              </a:rPr>
              <a:t>books</a:t>
            </a:r>
            <a:endParaRPr lang="nl-NL" sz="3100" dirty="0" smtClean="0">
              <a:solidFill>
                <a:schemeClr val="tx2"/>
              </a:solidFill>
            </a:endParaRPr>
          </a:p>
          <a:p>
            <a:pPr>
              <a:buFontTx/>
              <a:buChar char="-"/>
            </a:pPr>
            <a:r>
              <a:rPr lang="nl-NL" dirty="0" smtClean="0"/>
              <a:t>uitdrukkingen:</a:t>
            </a:r>
          </a:p>
          <a:p>
            <a:pPr>
              <a:buNone/>
            </a:pPr>
            <a:r>
              <a:rPr lang="nl-NL" dirty="0" smtClean="0"/>
              <a:t>		</a:t>
            </a:r>
            <a:r>
              <a:rPr lang="nl-NL" sz="3100" dirty="0" smtClean="0">
                <a:solidFill>
                  <a:schemeClr val="tx2"/>
                </a:solidFill>
              </a:rPr>
              <a:t>to have a right to		as a </a:t>
            </a:r>
            <a:r>
              <a:rPr lang="nl-NL" sz="3100" dirty="0" err="1" smtClean="0">
                <a:solidFill>
                  <a:schemeClr val="tx2"/>
                </a:solidFill>
              </a:rPr>
              <a:t>result</a:t>
            </a:r>
            <a:r>
              <a:rPr lang="nl-NL" sz="3100" dirty="0" smtClean="0">
                <a:solidFill>
                  <a:schemeClr val="tx2"/>
                </a:solidFill>
              </a:rPr>
              <a:t> of</a:t>
            </a:r>
          </a:p>
          <a:p>
            <a:pPr>
              <a:buNone/>
            </a:pPr>
            <a:r>
              <a:rPr lang="nl-NL" sz="3100" dirty="0" smtClean="0">
                <a:solidFill>
                  <a:schemeClr val="tx2"/>
                </a:solidFill>
              </a:rPr>
              <a:t>		to a </a:t>
            </a:r>
            <a:r>
              <a:rPr lang="nl-NL" sz="3100" dirty="0" err="1" smtClean="0">
                <a:solidFill>
                  <a:schemeClr val="tx2"/>
                </a:solidFill>
              </a:rPr>
              <a:t>certain</a:t>
            </a:r>
            <a:r>
              <a:rPr lang="nl-NL" sz="3100" dirty="0" smtClean="0">
                <a:solidFill>
                  <a:schemeClr val="tx2"/>
                </a:solidFill>
              </a:rPr>
              <a:t> </a:t>
            </a:r>
            <a:r>
              <a:rPr lang="nl-NL" sz="3100" dirty="0" err="1" smtClean="0">
                <a:solidFill>
                  <a:schemeClr val="tx2"/>
                </a:solidFill>
              </a:rPr>
              <a:t>extent</a:t>
            </a:r>
            <a:r>
              <a:rPr lang="nl-NL" sz="3100" dirty="0" smtClean="0">
                <a:solidFill>
                  <a:schemeClr val="tx2"/>
                </a:solidFill>
              </a:rPr>
              <a:t>		as a </a:t>
            </a:r>
            <a:r>
              <a:rPr lang="nl-NL" sz="3100" dirty="0" err="1" smtClean="0">
                <a:solidFill>
                  <a:schemeClr val="tx2"/>
                </a:solidFill>
              </a:rPr>
              <a:t>rule</a:t>
            </a:r>
            <a:endParaRPr lang="nl-NL" sz="3100" dirty="0" smtClean="0">
              <a:solidFill>
                <a:schemeClr val="tx2"/>
              </a:solidFill>
            </a:endParaRP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47</Words>
  <Application>Microsoft Office PowerPoint</Application>
  <PresentationFormat>Diavoorstelling (4:3)</PresentationFormat>
  <Paragraphs>32</Paragraphs>
  <Slides>4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5" baseType="lpstr">
      <vt:lpstr>Office-thema</vt:lpstr>
      <vt:lpstr>English articles</vt:lpstr>
      <vt:lpstr>Geen ‘the’: in algemene zin</vt:lpstr>
      <vt:lpstr>Wel ‘the’</vt:lpstr>
      <vt:lpstr>Wel ‘a/an’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English articles</dc:title>
  <dc:creator>HAR</dc:creator>
  <cp:lastModifiedBy>HAR</cp:lastModifiedBy>
  <cp:revision>2</cp:revision>
  <dcterms:created xsi:type="dcterms:W3CDTF">2014-05-06T08:51:23Z</dcterms:created>
  <dcterms:modified xsi:type="dcterms:W3CDTF">2014-05-06T09:08:02Z</dcterms:modified>
</cp:coreProperties>
</file>

<file path=docProps/thumbnail.jpeg>
</file>