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65" r:id="rId3"/>
    <p:sldId id="313" r:id="rId4"/>
    <p:sldId id="409" r:id="rId5"/>
    <p:sldId id="410" r:id="rId6"/>
    <p:sldId id="350" r:id="rId7"/>
    <p:sldId id="351" r:id="rId8"/>
    <p:sldId id="352" r:id="rId9"/>
    <p:sldId id="358" r:id="rId10"/>
    <p:sldId id="403" r:id="rId11"/>
    <p:sldId id="397" r:id="rId12"/>
    <p:sldId id="316" r:id="rId13"/>
    <p:sldId id="353" r:id="rId14"/>
    <p:sldId id="390" r:id="rId15"/>
    <p:sldId id="354" r:id="rId16"/>
    <p:sldId id="355" r:id="rId17"/>
    <p:sldId id="346" r:id="rId18"/>
    <p:sldId id="317" r:id="rId19"/>
    <p:sldId id="356" r:id="rId20"/>
    <p:sldId id="357" r:id="rId21"/>
    <p:sldId id="411" r:id="rId22"/>
    <p:sldId id="412" r:id="rId23"/>
    <p:sldId id="376" r:id="rId24"/>
    <p:sldId id="377" r:id="rId25"/>
    <p:sldId id="391" r:id="rId26"/>
    <p:sldId id="413" r:id="rId27"/>
    <p:sldId id="414" r:id="rId28"/>
    <p:sldId id="415" r:id="rId29"/>
    <p:sldId id="266" r:id="rId30"/>
    <p:sldId id="387" r:id="rId3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ABB23-2AEF-4375-8C80-2C5ACD8E3FD8}" type="datetimeFigureOut">
              <a:rPr lang="nl-NL" smtClean="0"/>
              <a:t>14-1-2023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6A4F5C-0836-489C-968F-BDDEA4EE1B6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612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6FC1AD5-35A0-4D9F-8516-ABDB25133B59}" type="slidenum">
              <a:rPr lang="nl-NL" altLang="nl-NL" smtClean="0"/>
              <a:pPr/>
              <a:t>6</a:t>
            </a:fld>
            <a:endParaRPr lang="nl-NL" altLang="nl-NL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5365729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AA81448-647C-4702-84DB-BF83C0451A47}" type="slidenum">
              <a:rPr lang="nl-NL" altLang="nl-NL" smtClean="0"/>
              <a:pPr/>
              <a:t>23</a:t>
            </a:fld>
            <a:endParaRPr lang="nl-NL" altLang="nl-NL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02985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84FB63-A0FA-49BA-B6F0-D7162C9347A9}" type="slidenum">
              <a:rPr lang="nl-NL" altLang="nl-NL" smtClean="0"/>
              <a:pPr/>
              <a:t>24</a:t>
            </a:fld>
            <a:endParaRPr lang="nl-NL" altLang="nl-NL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02122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5702997-6B99-4D89-A7B7-1A2AF06FE145}" type="slidenum">
              <a:rPr lang="nl-NL" altLang="nl-NL" smtClean="0"/>
              <a:pPr/>
              <a:t>7</a:t>
            </a:fld>
            <a:endParaRPr lang="nl-NL" altLang="nl-NL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75315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5488A36-75AB-4A6D-9801-B5D2B42AF25E}" type="slidenum">
              <a:rPr lang="nl-NL" altLang="nl-NL" smtClean="0"/>
              <a:pPr/>
              <a:t>8</a:t>
            </a:fld>
            <a:endParaRPr lang="nl-NL" altLang="nl-NL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de-DE" altLang="nl-NL"/>
          </a:p>
        </p:txBody>
      </p:sp>
    </p:spTree>
    <p:extLst>
      <p:ext uri="{BB962C8B-B14F-4D97-AF65-F5344CB8AC3E}">
        <p14:creationId xmlns:p14="http://schemas.microsoft.com/office/powerpoint/2010/main" val="458550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877E947-3E20-40D4-9757-B9DA2C956A8D}" type="slidenum">
              <a:rPr lang="nl-NL" altLang="nl-NL" smtClean="0"/>
              <a:pPr/>
              <a:t>9</a:t>
            </a:fld>
            <a:endParaRPr lang="nl-NL" altLang="nl-NL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507066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FD46863-1598-4920-AE2A-D36A222365DB}" type="slidenum">
              <a:rPr lang="nl-NL" altLang="nl-NL" smtClean="0"/>
              <a:pPr/>
              <a:t>13</a:t>
            </a:fld>
            <a:endParaRPr lang="nl-NL" altLang="nl-NL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593808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0686143-A601-4111-8A28-2B4822C2F98C}" type="slidenum">
              <a:rPr lang="nl-NL" altLang="nl-NL" smtClean="0"/>
              <a:pPr/>
              <a:t>15</a:t>
            </a:fld>
            <a:endParaRPr lang="nl-NL" altLang="nl-NL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92947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CA92E89-F29B-429F-B936-70E6A33D49B6}" type="slidenum">
              <a:rPr lang="nl-NL" altLang="nl-NL" smtClean="0"/>
              <a:pPr/>
              <a:t>16</a:t>
            </a:fld>
            <a:endParaRPr lang="nl-NL" altLang="nl-NL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712942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F3D87EC-FC85-42B8-B95F-4225C217F207}" type="slidenum">
              <a:rPr lang="nl-NL" altLang="nl-NL" smtClean="0"/>
              <a:pPr/>
              <a:t>19</a:t>
            </a:fld>
            <a:endParaRPr lang="nl-NL" altLang="nl-NL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5314785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26A19FA-53E1-496C-BB0C-2D7E977F70AD}" type="slidenum">
              <a:rPr lang="nl-NL" altLang="nl-NL" smtClean="0"/>
              <a:pPr/>
              <a:t>20</a:t>
            </a:fld>
            <a:endParaRPr lang="nl-NL" altLang="nl-NL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884355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D196D8-001E-8AD7-5C5B-C04F063BD2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C582982-CB5F-A09F-CA0E-94B3ADE2E7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45003A4-FCB0-23C8-1306-9F4237838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D13D8-704C-428E-B80F-FD3DDCC491F0}" type="datetimeFigureOut">
              <a:rPr lang="nl-NL" smtClean="0"/>
              <a:t>14-1-2023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BE34986-BB31-E6C4-FDCD-5CDFDE817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980FE08-FA18-01B9-8437-C12FF655E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4695-B596-4EC3-AE14-14609302632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036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1AF56B-AC27-2383-99FC-81F6157E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9043795-491D-3104-5FF0-C88AAAEFA1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8638355-DA03-34CA-F713-EE305DEB4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D13D8-704C-428E-B80F-FD3DDCC491F0}" type="datetimeFigureOut">
              <a:rPr lang="nl-NL" smtClean="0"/>
              <a:t>14-1-2023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7D1CD9B-6CBD-B8A4-3E94-24542A448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C943EC7-4E1F-6E0A-A3DE-D6E352467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4695-B596-4EC3-AE14-14609302632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17990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D5DAE446-ADFC-6D91-2087-7A2AFE6CF2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D5EE0120-1019-1F19-C66A-93E3FD6234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88E047D-B24A-A2BE-8492-B5E19DD59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D13D8-704C-428E-B80F-FD3DDCC491F0}" type="datetimeFigureOut">
              <a:rPr lang="nl-NL" smtClean="0"/>
              <a:t>14-1-2023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0EE752-0D2D-A916-1716-CDC3FCB0D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4CC9F64-E6A1-1D4B-71C5-11E58B8D7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4695-B596-4EC3-AE14-14609302632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8999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28E25C-9C5B-BD1E-26CF-483A713416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CDDECE7-E06C-967B-4F23-FD5355727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537795A-7DCA-062A-2BAA-660506FF2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D13D8-704C-428E-B80F-FD3DDCC491F0}" type="datetimeFigureOut">
              <a:rPr lang="nl-NL" smtClean="0"/>
              <a:t>14-1-2023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5B068FF-DD26-6AD0-0C13-1086C3E52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F60842F-D42E-36C6-AC1D-86E05F2B6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4695-B596-4EC3-AE14-14609302632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4677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F4721B-5E5C-1172-D9DE-71E3AA334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0B67A0B-FB02-3039-75D4-5DADF8F85B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8835F11-C3ED-72C6-6CE1-C97176083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D13D8-704C-428E-B80F-FD3DDCC491F0}" type="datetimeFigureOut">
              <a:rPr lang="nl-NL" smtClean="0"/>
              <a:t>14-1-2023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113511C-F299-0465-5C33-71CDC1049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B8F2B96-2975-A899-8906-A3D7006F9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4695-B596-4EC3-AE14-14609302632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5053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AEC9E6-2672-5C1F-A65B-6C9CBCA34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29A43B2-4061-2138-F76A-EECA6850AE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56D37B6-2597-3B24-1C7A-D5DB32D985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CA95FFF-B306-A59C-1E97-E241D3338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D13D8-704C-428E-B80F-FD3DDCC491F0}" type="datetimeFigureOut">
              <a:rPr lang="nl-NL" smtClean="0"/>
              <a:t>14-1-2023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6FC2287-8247-B691-7B60-419D8859E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790FF29-499C-085D-18D8-0D2552C27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4695-B596-4EC3-AE14-14609302632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4951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9DEB71-5BA8-AD12-6462-ED3BE8F5E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10E6051-B457-7831-9221-674AA6D638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7CC7109-29F7-3F2B-366E-567FED7E4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B3F14D19-A13C-DFDF-32A1-AF70E4445C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ADA27404-9B80-F9EE-9C84-B106260ADE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671BBC2-C8A6-377A-4A6E-2FD0B9B64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D13D8-704C-428E-B80F-FD3DDCC491F0}" type="datetimeFigureOut">
              <a:rPr lang="nl-NL" smtClean="0"/>
              <a:t>14-1-2023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0B7EFD06-1795-B168-12EC-FD3B27BDD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30FAB35-5F28-0D47-85C7-EBE4A7751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4695-B596-4EC3-AE14-14609302632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4537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489481-10D4-6EAA-3322-725761808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3DB0070-26C6-45EA-A256-4B73718DF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D13D8-704C-428E-B80F-FD3DDCC491F0}" type="datetimeFigureOut">
              <a:rPr lang="nl-NL" smtClean="0"/>
              <a:t>14-1-2023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CE63C456-FA2D-177B-610A-691AD2A28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3DE8AD4-5B51-EE9B-4C79-0E173BD8A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4695-B596-4EC3-AE14-14609302632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773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63E213AC-A200-E66E-DBF5-614D158EA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D13D8-704C-428E-B80F-FD3DDCC491F0}" type="datetimeFigureOut">
              <a:rPr lang="nl-NL" smtClean="0"/>
              <a:t>14-1-2023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2D4624E-64C8-FF48-1A68-C445E936B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E368E25-3E43-D7C7-CE2B-EB900421E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4695-B596-4EC3-AE14-14609302632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112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0B8ADD-CA7D-D545-1DE0-1C086B879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166E60C-CA25-52C9-3368-D1A6EE505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91563CA-9776-711D-C366-060EE6D416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F94D823-E326-03CE-7B86-1959305F3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D13D8-704C-428E-B80F-FD3DDCC491F0}" type="datetimeFigureOut">
              <a:rPr lang="nl-NL" smtClean="0"/>
              <a:t>14-1-2023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4F84B63-13AE-E024-C4B5-5DEC4EE80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8B60896-A1A1-D6E2-53EA-6D213DCD7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4695-B596-4EC3-AE14-14609302632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8195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6966C5-160F-65D0-B6D4-0FDCA1A6C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CBB9B243-61E6-FD1F-F14A-F01B272B9F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7940E89-04C1-0529-BE8B-C2F5309D7C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D0B5367-05CC-B8F6-5652-C1BF7AB87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D13D8-704C-428E-B80F-FD3DDCC491F0}" type="datetimeFigureOut">
              <a:rPr lang="nl-NL" smtClean="0"/>
              <a:t>14-1-2023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5D7A5E-44B2-8D6B-2F03-3B7B66278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75B8E53-F2DA-1F9E-6426-F339CE3A3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4695-B596-4EC3-AE14-14609302632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7201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42E76C78-B1E7-CE35-46C9-1C2BC928B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B6B79BE-DA3D-6E26-8DA8-9BBEEF01C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E772E3A-F9E9-DEA5-DD2F-86526F6B5F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D13D8-704C-428E-B80F-FD3DDCC491F0}" type="datetimeFigureOut">
              <a:rPr lang="nl-NL" smtClean="0"/>
              <a:t>14-1-2023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5197A0-87B9-D6F4-84F8-EC000247D0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0990B80-35D2-EFCF-F334-35E6254B9B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64695-B596-4EC3-AE14-14609302632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21652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rhorstgroep.nl/bestanden/Afbeeldingen/Onze-diensten/Speciaal-transport-en-kraanverhuur/w800-320-1/verreiker_met_werkbak.jpg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6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0F23A8-4599-DCBB-7CD0-EF220421CB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Serie B deel 2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BDE482D-9527-6802-4A3A-FFE847923E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/>
              <a:t>2223</a:t>
            </a:r>
          </a:p>
        </p:txBody>
      </p:sp>
    </p:spTree>
    <p:extLst>
      <p:ext uri="{BB962C8B-B14F-4D97-AF65-F5344CB8AC3E}">
        <p14:creationId xmlns:p14="http://schemas.microsoft.com/office/powerpoint/2010/main" val="32084573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095C04-7C30-4196-AD10-AE6CA7D82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5543" y="274638"/>
            <a:ext cx="5105257" cy="1143000"/>
          </a:xfrm>
        </p:spPr>
        <p:txBody>
          <a:bodyPr>
            <a:normAutofit fontScale="90000"/>
          </a:bodyPr>
          <a:lstStyle/>
          <a:p>
            <a:r>
              <a:rPr lang="nl-NL" dirty="0"/>
              <a:t>Dakrandbeveiliging en veiligheidsharnas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EEA6C251-C96A-461E-820B-04471A8CA8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544" y="2276872"/>
            <a:ext cx="5604245" cy="4693556"/>
          </a:xfr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36E8E3E-5B09-4FBF-8459-7D6F9AF5BA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1" y="274638"/>
            <a:ext cx="3678113" cy="653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3106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7649" y="18628"/>
            <a:ext cx="5077877" cy="683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2995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74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7. Specifieke werkomstandigheden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7.5 Materialen voor werken op hoogte (1)</a:t>
            </a:r>
            <a:endParaRPr lang="nl-NL" sz="2800" dirty="0"/>
          </a:p>
        </p:txBody>
      </p:sp>
      <p:pic>
        <p:nvPicPr>
          <p:cNvPr id="4098" name="Picture 2" descr="E:\1101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16280" y="1628800"/>
            <a:ext cx="1620180" cy="2160240"/>
          </a:xfrm>
          <a:prstGeom prst="rect">
            <a:avLst/>
          </a:prstGeom>
          <a:noFill/>
        </p:spPr>
      </p:pic>
      <p:sp>
        <p:nvSpPr>
          <p:cNvPr id="6" name="Tekstvak 5"/>
          <p:cNvSpPr txBox="1"/>
          <p:nvPr/>
        </p:nvSpPr>
        <p:spPr>
          <a:xfrm>
            <a:off x="1919536" y="1628800"/>
            <a:ext cx="63367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indent="-265113" eaLnBrk="0" hangingPunct="0"/>
            <a:r>
              <a:rPr lang="nl-NL" sz="2200" dirty="0"/>
              <a:t>Aandachtspunten bij het werken met ladders: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/>
              <a:t>in goede staat houden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/>
              <a:t>niet verven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/>
              <a:t>niet zelf repareren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/>
              <a:t>zorgvuldig en goed opstellen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/>
              <a:t>op de juiste wijze gebruiken</a:t>
            </a:r>
          </a:p>
        </p:txBody>
      </p:sp>
      <p:pic>
        <p:nvPicPr>
          <p:cNvPr id="4099" name="Picture 3" descr="E:\rolsteiger als werkplekmagazijn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40216" y="4509120"/>
            <a:ext cx="2160000" cy="1620000"/>
          </a:xfrm>
          <a:prstGeom prst="rect">
            <a:avLst/>
          </a:prstGeom>
          <a:noFill/>
        </p:spPr>
      </p:pic>
      <p:sp>
        <p:nvSpPr>
          <p:cNvPr id="8" name="Tekstvak 7"/>
          <p:cNvSpPr txBox="1"/>
          <p:nvPr/>
        </p:nvSpPr>
        <p:spPr>
          <a:xfrm>
            <a:off x="2063552" y="4077072"/>
            <a:ext cx="59046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200" dirty="0"/>
              <a:t>Aandachtspunten bij het werken met rolsteigers: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/>
              <a:t>wielen blokkeren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/>
              <a:t>van binnenuit beklimmen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/>
              <a:t>niet verplaatsen als er iemand op staat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/>
              <a:t>verrijden op vlakke ondergrond door 2 personen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884" y="6410423"/>
            <a:ext cx="1366612" cy="362435"/>
          </a:xfrm>
          <a:prstGeom prst="rect">
            <a:avLst/>
          </a:prstGeom>
        </p:spPr>
      </p:pic>
      <p:sp>
        <p:nvSpPr>
          <p:cNvPr id="10" name="Afgeronde rechthoek 9"/>
          <p:cNvSpPr/>
          <p:nvPr/>
        </p:nvSpPr>
        <p:spPr>
          <a:xfrm>
            <a:off x="9480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99437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628900" y="1"/>
            <a:ext cx="8039100" cy="879475"/>
          </a:xfrm>
        </p:spPr>
        <p:txBody>
          <a:bodyPr/>
          <a:lstStyle/>
          <a:p>
            <a:pPr eaLnBrk="1" hangingPunct="1"/>
            <a:r>
              <a:rPr lang="en-US" altLang="nl-NL"/>
              <a:t>Zorgvuldig en goed opstellen</a:t>
            </a:r>
            <a:endParaRPr lang="nl-NL" altLang="nl-NL"/>
          </a:p>
        </p:txBody>
      </p:sp>
      <p:pic>
        <p:nvPicPr>
          <p:cNvPr id="17411" name="Picture 3" descr="005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6750" y="882650"/>
            <a:ext cx="6046788" cy="5975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91372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 plaats van een ladder…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985" y="1600201"/>
            <a:ext cx="6804031" cy="4525963"/>
          </a:xfrm>
        </p:spPr>
      </p:pic>
    </p:spTree>
    <p:extLst>
      <p:ext uri="{BB962C8B-B14F-4D97-AF65-F5344CB8AC3E}">
        <p14:creationId xmlns:p14="http://schemas.microsoft.com/office/powerpoint/2010/main" val="31105196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rolsteiger</a:t>
            </a:r>
          </a:p>
        </p:txBody>
      </p:sp>
      <p:pic>
        <p:nvPicPr>
          <p:cNvPr id="25603" name="Picture 3" descr="4100%206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976" y="1125538"/>
            <a:ext cx="3795713" cy="573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81022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/>
              <a:t>stabiel</a:t>
            </a:r>
            <a:endParaRPr lang="nl-NL" altLang="nl-NL"/>
          </a:p>
        </p:txBody>
      </p:sp>
      <p:pic>
        <p:nvPicPr>
          <p:cNvPr id="27651" name="Picture 3" descr="040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24114" y="1165226"/>
            <a:ext cx="7704137" cy="5692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89861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1774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7. Specifieke werkomstandigheden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7.5 Materialen voor werken op hoogte (1)</a:t>
            </a:r>
            <a:endParaRPr lang="nl-NL" sz="28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88289" y="1412776"/>
            <a:ext cx="1664727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400256" y="4581129"/>
            <a:ext cx="1260026" cy="1527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kstvak 8"/>
          <p:cNvSpPr txBox="1"/>
          <p:nvPr/>
        </p:nvSpPr>
        <p:spPr>
          <a:xfrm>
            <a:off x="1847528" y="1556794"/>
            <a:ext cx="6408712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nl-NL" sz="2200" dirty="0"/>
              <a:t>  streng verboden zelf te (ver)bouwen aan steiger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nl-NL" sz="2200" dirty="0"/>
              <a:t>   geen materiaal achterlaten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nl-NL" sz="2200" dirty="0"/>
              <a:t>   gebruik geen los klimmateriaal op de  </a:t>
            </a:r>
          </a:p>
          <a:p>
            <a:pPr>
              <a:defRPr/>
            </a:pPr>
            <a:r>
              <a:rPr lang="nl-NL" sz="2200" dirty="0"/>
              <a:t>    steiger.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nl-NL" sz="2200" dirty="0"/>
              <a:t>   let op de maximale belasting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nl-NL" sz="2200" dirty="0"/>
              <a:t>   gebruik stortkokers voor afvoer materiaal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nl-NL" sz="2200" dirty="0"/>
              <a:t>   gebruik de bouwlift veilig (personenlift of</a:t>
            </a:r>
          </a:p>
          <a:p>
            <a:pPr>
              <a:defRPr/>
            </a:pPr>
            <a:r>
              <a:rPr lang="nl-NL" sz="2200" dirty="0"/>
              <a:t>     goederenlift)</a:t>
            </a:r>
          </a:p>
          <a:p>
            <a:pPr>
              <a:defRPr/>
            </a:pPr>
            <a:endParaRPr lang="nl-NL" sz="2200" dirty="0"/>
          </a:p>
          <a:p>
            <a:pPr>
              <a:defRPr/>
            </a:pPr>
            <a:r>
              <a:rPr lang="nl-NL" sz="2200" dirty="0"/>
              <a:t>Steigerkaart geeft veiligheidsstatus aan.</a:t>
            </a:r>
          </a:p>
          <a:p>
            <a:pPr>
              <a:defRPr/>
            </a:pPr>
            <a:endParaRPr lang="nl-NL" sz="2200" dirty="0"/>
          </a:p>
          <a:p>
            <a:pPr>
              <a:defRPr/>
            </a:pPr>
            <a:r>
              <a:rPr lang="nl-NL" sz="2200" dirty="0"/>
              <a:t>Geen steigerkaart of gebreken? Steiger niet betreden!</a:t>
            </a:r>
          </a:p>
          <a:p>
            <a:pPr>
              <a:defRPr/>
            </a:pPr>
            <a:endParaRPr lang="nl-NL" sz="2400" dirty="0"/>
          </a:p>
          <a:p>
            <a:pPr>
              <a:defRPr/>
            </a:pPr>
            <a:endParaRPr lang="nl-NL" sz="2400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884" y="6410423"/>
            <a:ext cx="1366612" cy="362435"/>
          </a:xfrm>
          <a:prstGeom prst="rect">
            <a:avLst/>
          </a:prstGeom>
        </p:spPr>
      </p:pic>
      <p:sp>
        <p:nvSpPr>
          <p:cNvPr id="11" name="Afgeronde rechthoek 10"/>
          <p:cNvSpPr/>
          <p:nvPr/>
        </p:nvSpPr>
        <p:spPr>
          <a:xfrm>
            <a:off x="9480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74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7. Specifieke werkomstandigheden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7.6 Materialen voor werken op hoogte (2)</a:t>
            </a:r>
            <a:endParaRPr lang="nl-NL" sz="2800" dirty="0"/>
          </a:p>
        </p:txBody>
      </p:sp>
      <p:pic>
        <p:nvPicPr>
          <p:cNvPr id="8" name="Tijdelijke aanduiding voor inhoud 7" descr="Hoogwerkelaag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 rot="16200000">
            <a:off x="8580277" y="4329101"/>
            <a:ext cx="2016225" cy="1512169"/>
          </a:xfrm>
        </p:spPr>
      </p:pic>
      <p:pic>
        <p:nvPicPr>
          <p:cNvPr id="1029" name="Picture 5" descr="Afbeelding: verreiker met werkbak">
            <a:hlinkClick r:id="rId3" tooltip="Afbeelding: verreiker met werkbak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32304" y="1916832"/>
            <a:ext cx="1512168" cy="2016224"/>
          </a:xfrm>
          <a:prstGeom prst="rect">
            <a:avLst/>
          </a:prstGeom>
          <a:noFill/>
        </p:spPr>
      </p:pic>
      <p:sp>
        <p:nvSpPr>
          <p:cNvPr id="10" name="Rechthoek 9"/>
          <p:cNvSpPr/>
          <p:nvPr/>
        </p:nvSpPr>
        <p:spPr>
          <a:xfrm>
            <a:off x="2135560" y="1700808"/>
            <a:ext cx="626469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nl-NL" sz="2200" dirty="0"/>
              <a:t>Veilig werken met een hoogwerkers en hangsteigers: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nl-NL" sz="2200" dirty="0"/>
              <a:t>  alleen als je een instructie hebt gehad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nl-NL" sz="2200" dirty="0"/>
              <a:t>  bij storing niet verder werken maar (laten)   </a:t>
            </a:r>
          </a:p>
          <a:p>
            <a:pPr>
              <a:defRPr/>
            </a:pPr>
            <a:r>
              <a:rPr lang="nl-NL" sz="2200" dirty="0"/>
              <a:t>    repareren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nl-NL" sz="2200" dirty="0"/>
              <a:t>  nooit gebruiksklaar achterlaten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nl-NL" sz="2200" dirty="0"/>
              <a:t>  risicovolle omgeving? Begeleiding op de grond!</a:t>
            </a:r>
          </a:p>
          <a:p>
            <a:pPr>
              <a:defRPr/>
            </a:pPr>
            <a:endParaRPr lang="nl-NL" sz="2200" dirty="0"/>
          </a:p>
          <a:p>
            <a:pPr>
              <a:defRPr/>
            </a:pPr>
            <a:r>
              <a:rPr lang="nl-NL" sz="2200" dirty="0"/>
              <a:t>Hulpmiddelen gebruiken voor communicatie: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nl-NL" sz="2200" dirty="0"/>
              <a:t>   vanaf 25 m verplicht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nl-NL" sz="2200" dirty="0"/>
              <a:t>   als normale communicatie niet mogelijk is</a:t>
            </a:r>
          </a:p>
          <a:p>
            <a:pPr>
              <a:buFont typeface="Arial" pitchFamily="34" charset="0"/>
              <a:buChar char="•"/>
              <a:defRPr/>
            </a:pPr>
            <a:endParaRPr lang="nl-NL" sz="2200" dirty="0"/>
          </a:p>
          <a:p>
            <a:pPr>
              <a:buFont typeface="Arial" pitchFamily="34" charset="0"/>
              <a:buChar char="•"/>
              <a:defRPr/>
            </a:pPr>
            <a:endParaRPr lang="nl-NL" sz="2200" dirty="0"/>
          </a:p>
          <a:p>
            <a:pPr>
              <a:defRPr/>
            </a:pPr>
            <a:r>
              <a:rPr lang="nl-NL" sz="2200" dirty="0"/>
              <a:t>PBM: veiligheidsharnas met vallijn</a:t>
            </a:r>
          </a:p>
        </p:txBody>
      </p:sp>
      <p:pic>
        <p:nvPicPr>
          <p:cNvPr id="13" name="Afbeelding 12" descr="dsc05148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92145" y="4509120"/>
            <a:ext cx="138494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884" y="6410423"/>
            <a:ext cx="1366612" cy="362435"/>
          </a:xfrm>
          <a:prstGeom prst="rect">
            <a:avLst/>
          </a:prstGeom>
        </p:spPr>
      </p:pic>
      <p:sp>
        <p:nvSpPr>
          <p:cNvPr id="11" name="Afgeronde rechthoek 10"/>
          <p:cNvSpPr/>
          <p:nvPr/>
        </p:nvSpPr>
        <p:spPr>
          <a:xfrm>
            <a:off x="9480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3378997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hangsteiger</a:t>
            </a:r>
          </a:p>
        </p:txBody>
      </p:sp>
      <p:pic>
        <p:nvPicPr>
          <p:cNvPr id="31747" name="Picture 3" descr="hangstieg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75" y="1196976"/>
            <a:ext cx="3703638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4631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74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7. Specifieke werkomstandigheden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7.1 Lassen, branden en snijden</a:t>
            </a:r>
            <a:endParaRPr lang="nl-NL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200" dirty="0"/>
              <a:t>werkplek goed afschermen</a:t>
            </a:r>
          </a:p>
          <a:p>
            <a:r>
              <a:rPr lang="nl-NL" sz="2200" dirty="0"/>
              <a:t>zorg voor voldoende afzuiging en ventilatie</a:t>
            </a:r>
          </a:p>
          <a:p>
            <a:r>
              <a:rPr lang="nl-NL" sz="2200" dirty="0"/>
              <a:t>juiste </a:t>
            </a:r>
            <a:r>
              <a:rPr lang="nl-NL" sz="2200" dirty="0" err="1"/>
              <a:t>PBM’s</a:t>
            </a:r>
            <a:r>
              <a:rPr lang="nl-NL" sz="2200" dirty="0"/>
              <a:t> gebruiken</a:t>
            </a:r>
          </a:p>
          <a:p>
            <a:endParaRPr lang="nl-NL" sz="2200" dirty="0"/>
          </a:p>
          <a:p>
            <a:endParaRPr lang="nl-NL" sz="2200" dirty="0"/>
          </a:p>
        </p:txBody>
      </p:sp>
      <p:pic>
        <p:nvPicPr>
          <p:cNvPr id="6" name="Afbeelding 5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64152" y="1988841"/>
            <a:ext cx="2880000" cy="3958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oneywell Lasbril Amigo Xantho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35760" y="5013176"/>
            <a:ext cx="1224136" cy="1224136"/>
          </a:xfrm>
          <a:prstGeom prst="rect">
            <a:avLst/>
          </a:prstGeom>
          <a:noFill/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279576" y="4869160"/>
            <a:ext cx="1260000" cy="1258702"/>
          </a:xfrm>
          <a:prstGeom prst="rect">
            <a:avLst/>
          </a:prstGeom>
        </p:spPr>
      </p:pic>
      <p:pic>
        <p:nvPicPr>
          <p:cNvPr id="37892" name="Picture 4" descr="Weldas Katoen gevoerde Lashandschoenen 10-2101 Economy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447928" y="4941169"/>
            <a:ext cx="1619250" cy="1143001"/>
          </a:xfrm>
          <a:prstGeom prst="rect">
            <a:avLst/>
          </a:prstGeom>
          <a:noFill/>
        </p:spPr>
      </p:pic>
      <p:pic>
        <p:nvPicPr>
          <p:cNvPr id="11" name="imageFullScreen" descr="Portwest leren lasschort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519936" y="3356992"/>
            <a:ext cx="1499650" cy="149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884" y="6410423"/>
            <a:ext cx="1366612" cy="362435"/>
          </a:xfrm>
          <a:prstGeom prst="rect">
            <a:avLst/>
          </a:prstGeom>
        </p:spPr>
      </p:pic>
      <p:sp>
        <p:nvSpPr>
          <p:cNvPr id="12" name="Afgeronde rechthoek 11"/>
          <p:cNvSpPr/>
          <p:nvPr/>
        </p:nvSpPr>
        <p:spPr>
          <a:xfrm>
            <a:off x="9480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Maak gebruik van hoogwerker!</a:t>
            </a:r>
          </a:p>
        </p:txBody>
      </p:sp>
      <p:pic>
        <p:nvPicPr>
          <p:cNvPr id="35843" name="Picture 3" descr="untitled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33575" y="1179514"/>
            <a:ext cx="8555038" cy="56784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64505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https://arbovriendelijkehulpmiddelen.volandis.nl/images/hulpmiddelen/manbak-kraa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76121" y="1564287"/>
            <a:ext cx="3127623" cy="4177532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797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7. Specifieke werkomstandigheden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7.5 Materialen voor werken op hoogte (4)</a:t>
            </a:r>
            <a:endParaRPr lang="nl-NL" sz="2800" dirty="0"/>
          </a:p>
        </p:txBody>
      </p:sp>
      <p:sp>
        <p:nvSpPr>
          <p:cNvPr id="4" name="Rechthoek 3"/>
          <p:cNvSpPr/>
          <p:nvPr/>
        </p:nvSpPr>
        <p:spPr>
          <a:xfrm>
            <a:off x="1847528" y="1556792"/>
            <a:ext cx="5472609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457200">
              <a:defRPr/>
            </a:pPr>
            <a:r>
              <a:rPr lang="nl-NL" sz="2200" dirty="0"/>
              <a:t>Veilig werken met een werkbak: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nl-NL" sz="2000" dirty="0"/>
              <a:t>alleen gebruiken als het echt niet anders kan;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nl-NL" sz="2000" dirty="0"/>
              <a:t>voldoen aan alle wettelijke voorwaarden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nl-NL" sz="2000" dirty="0"/>
              <a:t>de kraanmachinist en persoon in de werkbak    </a:t>
            </a:r>
          </a:p>
          <a:p>
            <a:pPr marL="180000" indent="-180000">
              <a:defRPr/>
            </a:pPr>
            <a:r>
              <a:rPr lang="nl-NL" sz="2000" dirty="0"/>
              <a:t>   moeten elkaar zien en verstaan (portofoon);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nl-NL" sz="2000" dirty="0"/>
              <a:t>iedere persoon in de werkbak draagt een individueel veiligheidsharnas (vast aan de werkbak).</a:t>
            </a:r>
          </a:p>
          <a:p>
            <a:pPr>
              <a:defRPr/>
            </a:pPr>
            <a:endParaRPr lang="nl-NL" sz="2000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884" y="6410423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9480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  <p:sp>
        <p:nvSpPr>
          <p:cNvPr id="3" name="Rechthoek 2"/>
          <p:cNvSpPr/>
          <p:nvPr/>
        </p:nvSpPr>
        <p:spPr>
          <a:xfrm>
            <a:off x="1888258" y="4875791"/>
            <a:ext cx="532859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/>
              <a:t>Werken op hoogte in (hang-)steigers en hoogwerkers</a:t>
            </a:r>
          </a:p>
          <a:p>
            <a:r>
              <a:rPr lang="nl-NL" dirty="0"/>
              <a:t>is </a:t>
            </a:r>
            <a:r>
              <a:rPr lang="nl-NL" u="sng" dirty="0"/>
              <a:t>niet toegestaan: 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nl-NL" sz="2000" dirty="0"/>
              <a:t>bij dreigend onweer  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nl-NL" sz="2000" dirty="0"/>
              <a:t>slechte weersomstandigheden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55600">
              <a:buNone/>
              <a:defRPr/>
            </a:pPr>
            <a:r>
              <a:rPr lang="nl-NL" sz="2200" dirty="0">
                <a:ea typeface="ＭＳ Ｐゴシック" pitchFamily="34" charset="-128"/>
              </a:rPr>
              <a:t>Risico’s besloten ruimten:</a:t>
            </a:r>
          </a:p>
          <a:p>
            <a:pPr marL="355600" indent="-355600">
              <a:defRPr/>
            </a:pPr>
            <a:r>
              <a:rPr lang="nl-NL" sz="2200" dirty="0">
                <a:ea typeface="ＭＳ Ｐゴシック" pitchFamily="34" charset="-128"/>
              </a:rPr>
              <a:t>brand en explosie</a:t>
            </a:r>
          </a:p>
          <a:p>
            <a:pPr marL="355600" indent="-355600">
              <a:defRPr/>
            </a:pPr>
            <a:r>
              <a:rPr lang="nl-NL" sz="2200" dirty="0">
                <a:ea typeface="ＭＳ Ｐゴシック" pitchFamily="34" charset="-128"/>
              </a:rPr>
              <a:t>aanwezigheid gevaarlijke stoffen</a:t>
            </a:r>
          </a:p>
          <a:p>
            <a:pPr marL="355600" indent="-355600">
              <a:defRPr/>
            </a:pPr>
            <a:r>
              <a:rPr lang="nl-NL" sz="2200" dirty="0">
                <a:ea typeface="ＭＳ Ｐゴシック" pitchFamily="34" charset="-128"/>
              </a:rPr>
              <a:t>zuurstoftekort</a:t>
            </a:r>
          </a:p>
          <a:p>
            <a:pPr marL="355600" indent="-355600">
              <a:defRPr/>
            </a:pPr>
            <a:r>
              <a:rPr lang="nl-NL" sz="2200" dirty="0">
                <a:ea typeface="ＭＳ Ｐゴシック" pitchFamily="34" charset="-128"/>
              </a:rPr>
              <a:t>Elektrocutie (</a:t>
            </a:r>
            <a:r>
              <a:rPr lang="nl-NL" sz="2200" dirty="0">
                <a:solidFill>
                  <a:srgbClr val="FF0000"/>
                </a:solidFill>
                <a:ea typeface="ＭＳ Ｐゴシック" pitchFamily="34" charset="-128"/>
              </a:rPr>
              <a:t>Stroomschok</a:t>
            </a:r>
            <a:r>
              <a:rPr lang="nl-NL" sz="2200" dirty="0">
                <a:ea typeface="ＭＳ Ｐゴシック" pitchFamily="34" charset="-128"/>
              </a:rPr>
              <a:t>)</a:t>
            </a:r>
          </a:p>
          <a:p>
            <a:pPr marL="355600" indent="-355600">
              <a:defRPr/>
            </a:pPr>
            <a:r>
              <a:rPr lang="nl-NL" sz="2200" dirty="0">
                <a:ea typeface="ＭＳ Ｐゴシック" pitchFamily="34" charset="-128"/>
              </a:rPr>
              <a:t>vallen en struikelen</a:t>
            </a:r>
          </a:p>
          <a:p>
            <a:endParaRPr lang="nl-NL" dirty="0"/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92145" y="1988840"/>
            <a:ext cx="298132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1774825" y="274819"/>
            <a:ext cx="8229600" cy="106613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7. Specifieke werkomstandigheden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7.6 besloten ruimten (1)</a:t>
            </a:r>
            <a:endParaRPr lang="nl-NL" sz="2800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884" y="6410423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9480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Besloten ruimte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76804" name="Picture 4" descr="w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9" y="1241426"/>
            <a:ext cx="7489825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95570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gierkelder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82948" name="Picture 4" descr="ko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1268414"/>
            <a:ext cx="8108950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75395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Doolhof. Besloten ruimte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9" y="1283856"/>
            <a:ext cx="8227406" cy="5457512"/>
          </a:xfrm>
        </p:spPr>
      </p:pic>
    </p:spTree>
    <p:extLst>
      <p:ext uri="{BB962C8B-B14F-4D97-AF65-F5344CB8AC3E}">
        <p14:creationId xmlns:p14="http://schemas.microsoft.com/office/powerpoint/2010/main" val="38667335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981200" y="1484785"/>
            <a:ext cx="8229600" cy="464137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nl-NL" sz="2200" b="1" dirty="0"/>
              <a:t>Veilig werken in besloten ruimten:</a:t>
            </a:r>
          </a:p>
          <a:p>
            <a:r>
              <a:rPr lang="nl-NL" sz="2200" dirty="0"/>
              <a:t>werkvergunning</a:t>
            </a:r>
          </a:p>
          <a:p>
            <a:r>
              <a:rPr lang="nl-NL" sz="2200" dirty="0"/>
              <a:t>metingen voor betreden </a:t>
            </a:r>
          </a:p>
          <a:p>
            <a:r>
              <a:rPr lang="nl-NL" sz="2200" dirty="0"/>
              <a:t>gebruik juiste gereedschappen</a:t>
            </a:r>
          </a:p>
          <a:p>
            <a:r>
              <a:rPr lang="nl-NL" sz="2200" dirty="0"/>
              <a:t>veilige spanning (50V</a:t>
            </a:r>
            <a:r>
              <a:rPr lang="nl-NL" sz="2000" dirty="0"/>
              <a:t>~ of 120 V=)</a:t>
            </a:r>
          </a:p>
          <a:p>
            <a:r>
              <a:rPr lang="nl-NL" sz="2200" dirty="0"/>
              <a:t>waarschuwingsborden bij toegang</a:t>
            </a:r>
          </a:p>
          <a:p>
            <a:r>
              <a:rPr lang="nl-NL" sz="2200" dirty="0"/>
              <a:t>noodprocedure</a:t>
            </a:r>
          </a:p>
          <a:p>
            <a:r>
              <a:rPr lang="nl-NL" sz="2200" dirty="0"/>
              <a:t>toezicht: veiligheidswacht, mangatwacht</a:t>
            </a:r>
          </a:p>
          <a:p>
            <a:endParaRPr lang="nl-NL" sz="2200" dirty="0"/>
          </a:p>
          <a:p>
            <a:pPr>
              <a:buNone/>
            </a:pPr>
            <a:r>
              <a:rPr lang="nl-NL" sz="2200" dirty="0" err="1"/>
              <a:t>PBM’s</a:t>
            </a:r>
            <a:r>
              <a:rPr lang="nl-NL" sz="2200" dirty="0"/>
              <a:t>: tenminste overall, veiligheidsschoenen</a:t>
            </a:r>
          </a:p>
          <a:p>
            <a:pPr>
              <a:buNone/>
            </a:pPr>
            <a:r>
              <a:rPr lang="nl-NL" sz="2200" dirty="0"/>
              <a:t>Industrie: veiligheidshelm en veiligheidsbril</a:t>
            </a:r>
          </a:p>
          <a:p>
            <a:pPr>
              <a:buNone/>
            </a:pPr>
            <a:r>
              <a:rPr lang="nl-NL" sz="2200" dirty="0"/>
              <a:t>Soms ook adembescherming nodig.</a:t>
            </a: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1774825" y="274819"/>
            <a:ext cx="8229600" cy="106613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7. Specifieke werkomstandigheden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7.6 besloten ruimten (2)</a:t>
            </a:r>
            <a:endParaRPr lang="nl-NL" sz="2800" dirty="0"/>
          </a:p>
        </p:txBody>
      </p:sp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16280" y="1700809"/>
            <a:ext cx="1728192" cy="4735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884" y="6410423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9480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6101247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74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7. Specifieke werkomstandigheden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7.6 besloten ruimten (3)</a:t>
            </a:r>
            <a:endParaRPr lang="nl-NL" sz="2800" dirty="0"/>
          </a:p>
        </p:txBody>
      </p:sp>
      <p:sp>
        <p:nvSpPr>
          <p:cNvPr id="9" name="Tekstvak 8"/>
          <p:cNvSpPr txBox="1"/>
          <p:nvPr/>
        </p:nvSpPr>
        <p:spPr>
          <a:xfrm>
            <a:off x="1991544" y="1628800"/>
            <a:ext cx="489654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/>
              <a:t>Veilig stellen van werkplek: </a:t>
            </a:r>
          </a:p>
          <a:p>
            <a:endParaRPr lang="nl-NL" sz="2200" dirty="0"/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steekflens plaatsen in leidingwerk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zo dicht mogelijk voor de werkplek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na de afsluiter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884" y="6410423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9480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  <p:pic>
        <p:nvPicPr>
          <p:cNvPr id="10" name="Tijdelijke aanduiding voor inhoud 9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888089" y="2276872"/>
            <a:ext cx="3384376" cy="3784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255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Steekflens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552" y="548680"/>
            <a:ext cx="4320480" cy="4320480"/>
          </a:xfrm>
        </p:spPr>
      </p:pic>
      <p:sp>
        <p:nvSpPr>
          <p:cNvPr id="5" name="Tijdelijke aanduiding voor tekst 4"/>
          <p:cNvSpPr>
            <a:spLocks noGrp="1"/>
          </p:cNvSpPr>
          <p:nvPr>
            <p:ph type="body" sz="half" idx="2"/>
          </p:nvPr>
        </p:nvSpPr>
        <p:spPr>
          <a:xfrm>
            <a:off x="1981201" y="1435101"/>
            <a:ext cx="3008313" cy="769764"/>
          </a:xfrm>
        </p:spPr>
        <p:txBody>
          <a:bodyPr/>
          <a:lstStyle/>
          <a:p>
            <a:r>
              <a:rPr lang="nl-NL" dirty="0"/>
              <a:t>Dicht = veilige werkruimte. Dus dan reparatie mogelijk. Open is vloeistof of gas kan er door…..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2192270"/>
            <a:ext cx="2853953" cy="441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1429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74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8. Gevaarlijke stoffen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8.1 Risico’s en veiligheidsmaatregelen </a:t>
            </a:r>
            <a:endParaRPr lang="nl-NL" sz="2800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6871" name="Picture 7" descr="Exploding bomb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16080" y="1844824"/>
            <a:ext cx="952500" cy="952500"/>
          </a:xfrm>
          <a:prstGeom prst="rect">
            <a:avLst/>
          </a:prstGeom>
          <a:noFill/>
        </p:spPr>
      </p:pic>
      <p:pic>
        <p:nvPicPr>
          <p:cNvPr id="36873" name="Picture 9" descr="Skull and crossbone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88088" y="2996952"/>
            <a:ext cx="952500" cy="952500"/>
          </a:xfrm>
          <a:prstGeom prst="rect">
            <a:avLst/>
          </a:prstGeom>
          <a:noFill/>
        </p:spPr>
      </p:pic>
      <p:pic>
        <p:nvPicPr>
          <p:cNvPr id="36875" name="Picture 11" descr="Flam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192344" y="1772816"/>
            <a:ext cx="952500" cy="952500"/>
          </a:xfrm>
          <a:prstGeom prst="rect">
            <a:avLst/>
          </a:prstGeom>
          <a:noFill/>
        </p:spPr>
      </p:pic>
      <p:pic>
        <p:nvPicPr>
          <p:cNvPr id="36877" name="Picture 13" descr="Environment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968208" y="4221088"/>
            <a:ext cx="952500" cy="952500"/>
          </a:xfrm>
          <a:prstGeom prst="rect">
            <a:avLst/>
          </a:prstGeom>
          <a:noFill/>
        </p:spPr>
      </p:pic>
      <p:pic>
        <p:nvPicPr>
          <p:cNvPr id="36879" name="Picture 15" descr="Exclamation mark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968208" y="2996952"/>
            <a:ext cx="952500" cy="952500"/>
          </a:xfrm>
          <a:prstGeom prst="rect">
            <a:avLst/>
          </a:prstGeom>
          <a:noFill/>
        </p:spPr>
      </p:pic>
      <p:pic>
        <p:nvPicPr>
          <p:cNvPr id="36881" name="Picture 17" descr="Flame over circle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968208" y="1772816"/>
            <a:ext cx="952500" cy="952500"/>
          </a:xfrm>
          <a:prstGeom prst="rect">
            <a:avLst/>
          </a:prstGeom>
          <a:noFill/>
        </p:spPr>
      </p:pic>
      <p:pic>
        <p:nvPicPr>
          <p:cNvPr id="36883" name="Picture 19" descr="Gas cylinder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192344" y="4221088"/>
            <a:ext cx="952500" cy="952500"/>
          </a:xfrm>
          <a:prstGeom prst="rect">
            <a:avLst/>
          </a:prstGeom>
          <a:noFill/>
        </p:spPr>
      </p:pic>
      <p:pic>
        <p:nvPicPr>
          <p:cNvPr id="36887" name="Picture 23" descr="Corrosion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888088" y="4221088"/>
            <a:ext cx="952500" cy="952500"/>
          </a:xfrm>
          <a:prstGeom prst="rect">
            <a:avLst/>
          </a:prstGeom>
          <a:noFill/>
        </p:spPr>
      </p:pic>
      <p:pic>
        <p:nvPicPr>
          <p:cNvPr id="36889" name="Picture 25" descr="Health Hazard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192344" y="2996952"/>
            <a:ext cx="952500" cy="952500"/>
          </a:xfrm>
          <a:prstGeom prst="rect">
            <a:avLst/>
          </a:prstGeom>
          <a:noFill/>
        </p:spPr>
      </p:pic>
      <p:pic>
        <p:nvPicPr>
          <p:cNvPr id="36890" name="Picture 26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678538" y="52262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kstvak 21"/>
          <p:cNvSpPr txBox="1"/>
          <p:nvPr/>
        </p:nvSpPr>
        <p:spPr>
          <a:xfrm>
            <a:off x="6672064" y="2132857"/>
            <a:ext cx="31683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200" dirty="0"/>
          </a:p>
        </p:txBody>
      </p:sp>
      <p:sp>
        <p:nvSpPr>
          <p:cNvPr id="23" name="Tekstvak 22"/>
          <p:cNvSpPr txBox="1"/>
          <p:nvPr/>
        </p:nvSpPr>
        <p:spPr>
          <a:xfrm>
            <a:off x="2135560" y="1844824"/>
            <a:ext cx="439248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/>
              <a:t>Op het etiket: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(chemische) naam van de stof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 gevarensymbool / pictogram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>
                <a:solidFill>
                  <a:srgbClr val="FF0000"/>
                </a:solidFill>
              </a:rPr>
              <a:t>   </a:t>
            </a:r>
            <a:r>
              <a:rPr lang="nl-NL" sz="2200" dirty="0" err="1">
                <a:solidFill>
                  <a:srgbClr val="FF0000"/>
                </a:solidFill>
              </a:rPr>
              <a:t>H-zinnen</a:t>
            </a:r>
            <a:endParaRPr lang="nl-NL" sz="2200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nl-NL" sz="2200" dirty="0">
                <a:solidFill>
                  <a:srgbClr val="FF0000"/>
                </a:solidFill>
              </a:rPr>
              <a:t>   </a:t>
            </a:r>
            <a:r>
              <a:rPr lang="nl-NL" sz="2200" dirty="0" err="1">
                <a:solidFill>
                  <a:srgbClr val="FF0000"/>
                </a:solidFill>
              </a:rPr>
              <a:t>P-zinnen</a:t>
            </a:r>
            <a:endParaRPr lang="nl-NL" sz="2200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 naam fabrikant / leverancier</a:t>
            </a:r>
          </a:p>
          <a:p>
            <a:pPr>
              <a:buFont typeface="Arial" pitchFamily="34" charset="0"/>
              <a:buChar char="•"/>
            </a:pPr>
            <a:endParaRPr lang="nl-NL" sz="2200" dirty="0"/>
          </a:p>
          <a:p>
            <a:pPr>
              <a:buFont typeface="Arial" pitchFamily="34" charset="0"/>
              <a:buChar char="•"/>
            </a:pPr>
            <a:endParaRPr lang="nl-NL" sz="2200" dirty="0"/>
          </a:p>
          <a:p>
            <a:r>
              <a:rPr lang="nl-NL" sz="2200" dirty="0"/>
              <a:t>Bij of op de verpakking: gebruiksinstructie in het Nederlands</a:t>
            </a:r>
          </a:p>
          <a:p>
            <a:pPr>
              <a:buFont typeface="Arial" pitchFamily="34" charset="0"/>
              <a:buChar char="•"/>
            </a:pPr>
            <a:endParaRPr lang="nl-NL" dirty="0"/>
          </a:p>
        </p:txBody>
      </p:sp>
      <p:pic>
        <p:nvPicPr>
          <p:cNvPr id="16" name="Afbeelding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884" y="6410423"/>
            <a:ext cx="1366612" cy="362435"/>
          </a:xfrm>
          <a:prstGeom prst="rect">
            <a:avLst/>
          </a:prstGeom>
        </p:spPr>
      </p:pic>
      <p:sp>
        <p:nvSpPr>
          <p:cNvPr id="17" name="Afgeronde rechthoek 16"/>
          <p:cNvSpPr/>
          <p:nvPr/>
        </p:nvSpPr>
        <p:spPr>
          <a:xfrm>
            <a:off x="9480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74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7. Specifieke werkomstandigheden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7.2 Sloopwerkzaamheden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/>
              <a:t>Risico’s:</a:t>
            </a:r>
          </a:p>
          <a:p>
            <a:r>
              <a:rPr lang="nl-NL" sz="2200" dirty="0"/>
              <a:t>vallen en struikelen</a:t>
            </a:r>
          </a:p>
          <a:p>
            <a:r>
              <a:rPr lang="nl-NL" sz="2200" dirty="0"/>
              <a:t>geraakt worden door puin</a:t>
            </a:r>
          </a:p>
          <a:p>
            <a:r>
              <a:rPr lang="nl-NL" sz="2200" dirty="0"/>
              <a:t>gehoorschade door lawaai</a:t>
            </a:r>
          </a:p>
          <a:p>
            <a:r>
              <a:rPr lang="nl-NL" sz="2200" dirty="0"/>
              <a:t>gevaarlijke stoffen (asbest, kwartsstof)</a:t>
            </a:r>
          </a:p>
          <a:p>
            <a:endParaRPr lang="nl-NL" sz="2200" dirty="0"/>
          </a:p>
          <a:p>
            <a:pPr>
              <a:buNone/>
            </a:pPr>
            <a:r>
              <a:rPr lang="nl-NL" sz="2200" dirty="0" err="1"/>
              <a:t>PBM’s</a:t>
            </a:r>
            <a:r>
              <a:rPr lang="nl-NL" sz="2200" dirty="0"/>
              <a:t> dragen, minimaal:</a:t>
            </a:r>
          </a:p>
          <a:p>
            <a:r>
              <a:rPr lang="nl-NL" sz="2200" dirty="0"/>
              <a:t>veiligheidshelm, overall, veiligheidsschoenen</a:t>
            </a:r>
          </a:p>
          <a:p>
            <a:r>
              <a:rPr lang="nl-NL" sz="2200" dirty="0"/>
              <a:t>bij handmatig sloopwerk: veiligheidsbril/</a:t>
            </a:r>
            <a:r>
              <a:rPr lang="nl-NL" sz="2200" dirty="0" err="1"/>
              <a:t>ruimzichtbril</a:t>
            </a:r>
            <a:endParaRPr lang="nl-NL" sz="2200" dirty="0"/>
          </a:p>
          <a:p>
            <a:r>
              <a:rPr lang="nl-NL" sz="2200" dirty="0"/>
              <a:t>adembescherming: stoffilter of </a:t>
            </a:r>
            <a:r>
              <a:rPr lang="nl-NL" sz="2200" dirty="0" err="1"/>
              <a:t>filterbusmasker</a:t>
            </a:r>
            <a:r>
              <a:rPr lang="nl-NL" sz="2200" dirty="0"/>
              <a:t> </a:t>
            </a:r>
          </a:p>
          <a:p>
            <a:endParaRPr lang="nl-NL" sz="2200" dirty="0"/>
          </a:p>
          <a:p>
            <a:endParaRPr lang="nl-NL" sz="2200" dirty="0"/>
          </a:p>
        </p:txBody>
      </p:sp>
      <p:pic>
        <p:nvPicPr>
          <p:cNvPr id="5" name="Afbeelding 4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88089" y="1700809"/>
            <a:ext cx="3317009" cy="2182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884" y="6410423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9480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41781574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 en P zinnen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Hazard </a:t>
            </a:r>
            <a:r>
              <a:rPr lang="nl-NL" dirty="0">
                <a:solidFill>
                  <a:srgbClr val="FF0000"/>
                </a:solidFill>
              </a:rPr>
              <a:t>GEVAAR</a:t>
            </a:r>
          </a:p>
        </p:txBody>
      </p:sp>
      <p:pic>
        <p:nvPicPr>
          <p:cNvPr id="9" name="Tijdelijke aanduiding voor inhoud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650" y="2174875"/>
            <a:ext cx="3951288" cy="3951288"/>
          </a:xfrm>
        </p:spPr>
      </p:pic>
      <p:sp>
        <p:nvSpPr>
          <p:cNvPr id="7" name="Tijdelijke aanduiding voor tekst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l-NL" dirty="0" err="1"/>
              <a:t>Precaution</a:t>
            </a:r>
            <a:r>
              <a:rPr lang="nl-NL" dirty="0"/>
              <a:t> </a:t>
            </a:r>
            <a:r>
              <a:rPr lang="nl-NL" dirty="0">
                <a:solidFill>
                  <a:srgbClr val="FF0000"/>
                </a:solidFill>
              </a:rPr>
              <a:t>VOORZORG</a:t>
            </a:r>
          </a:p>
        </p:txBody>
      </p:sp>
      <p:sp>
        <p:nvSpPr>
          <p:cNvPr id="8" name="Tijdelijke aanduiding voor inhoud 7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nl-NL" dirty="0"/>
              <a:t>P202 - "Pas gebruiken nadat u alle veiligheidsvoorschriften gelezen en begrepen heeft."</a:t>
            </a:r>
          </a:p>
          <a:p>
            <a:r>
              <a:rPr lang="nl-NL" dirty="0"/>
              <a:t>P281 - "De nodige persoonlijke beschermingsuitrusting gebruiken."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86427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74825" y="282061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7. Specifieke werkomstandigheden</a:t>
            </a:r>
            <a:br>
              <a:rPr lang="nl-NL" sz="18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7.3 Graafwerkzaamheden</a:t>
            </a:r>
            <a:endParaRPr lang="nl-NL" sz="2800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/>
              <a:t>Veiligheid bij graafwerkzaamheden:</a:t>
            </a:r>
          </a:p>
          <a:p>
            <a:r>
              <a:rPr lang="nl-NL" sz="2200" dirty="0" err="1"/>
              <a:t>KLIC-melding</a:t>
            </a:r>
            <a:r>
              <a:rPr lang="nl-NL" sz="2200" dirty="0"/>
              <a:t> en handmatig voorsteken</a:t>
            </a:r>
          </a:p>
          <a:p>
            <a:r>
              <a:rPr lang="nl-NL" sz="2200" dirty="0"/>
              <a:t>veilig talud, voldoende stutvoorzieningen</a:t>
            </a:r>
          </a:p>
          <a:p>
            <a:r>
              <a:rPr lang="nl-NL" sz="2200" dirty="0"/>
              <a:t>geen gasflessen in diepe sleuf</a:t>
            </a:r>
          </a:p>
          <a:p>
            <a:r>
              <a:rPr lang="nl-NL" sz="2200" dirty="0"/>
              <a:t>maatregelen om vallen in de sleuf te voorkomen</a:t>
            </a:r>
          </a:p>
          <a:p>
            <a:pPr>
              <a:buNone/>
            </a:pPr>
            <a:endParaRPr lang="nl-NL" sz="2200" dirty="0"/>
          </a:p>
          <a:p>
            <a:pPr>
              <a:buNone/>
            </a:pPr>
            <a:r>
              <a:rPr lang="nl-NL" sz="2200" dirty="0"/>
              <a:t>Graven in vervuilde grond: extra maatregelen</a:t>
            </a:r>
          </a:p>
          <a:p>
            <a:endParaRPr lang="nl-NL" sz="2200" dirty="0"/>
          </a:p>
          <a:p>
            <a:endParaRPr lang="nl-NL" sz="2200" dirty="0"/>
          </a:p>
        </p:txBody>
      </p:sp>
      <p:pic>
        <p:nvPicPr>
          <p:cNvPr id="7" name="Picture 1" descr="F:\VCA boeken versie 5.0\afbeeldingen\CIMG155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64153" y="3843047"/>
            <a:ext cx="2722249" cy="2041687"/>
          </a:xfrm>
          <a:prstGeom prst="rect">
            <a:avLst/>
          </a:prstGeom>
          <a:noFill/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884" y="6410423"/>
            <a:ext cx="1366612" cy="362435"/>
          </a:xfrm>
          <a:prstGeom prst="rect">
            <a:avLst/>
          </a:prstGeom>
        </p:spPr>
      </p:pic>
      <p:sp>
        <p:nvSpPr>
          <p:cNvPr id="9" name="Afgeronde rechthoek 8"/>
          <p:cNvSpPr/>
          <p:nvPr/>
        </p:nvSpPr>
        <p:spPr>
          <a:xfrm>
            <a:off x="9480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83699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74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7. Specifieke werkomstandigheden</a:t>
            </a:r>
            <a:br>
              <a:rPr lang="nl-NL" sz="18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7.4 Werken op hoogte</a:t>
            </a:r>
            <a:endParaRPr lang="nl-NL" sz="3200" dirty="0"/>
          </a:p>
        </p:txBody>
      </p:sp>
      <p:pic>
        <p:nvPicPr>
          <p:cNvPr id="3074" name="Picture 2" descr="E:\1003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16280" y="1628800"/>
            <a:ext cx="1728192" cy="2304256"/>
          </a:xfrm>
          <a:prstGeom prst="rect">
            <a:avLst/>
          </a:prstGeom>
          <a:noFill/>
        </p:spPr>
      </p:pic>
      <p:pic>
        <p:nvPicPr>
          <p:cNvPr id="3075" name="Picture 3" descr="E:\100803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16280" y="4149081"/>
            <a:ext cx="1728032" cy="2304043"/>
          </a:xfrm>
          <a:prstGeom prst="rect">
            <a:avLst/>
          </a:prstGeom>
          <a:noFill/>
        </p:spPr>
      </p:pic>
      <p:sp>
        <p:nvSpPr>
          <p:cNvPr id="8" name="Tekstvak 7"/>
          <p:cNvSpPr txBox="1"/>
          <p:nvPr/>
        </p:nvSpPr>
        <p:spPr>
          <a:xfrm>
            <a:off x="2135560" y="1628801"/>
            <a:ext cx="626469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/>
              <a:t>Vanaf 2,5 meter veiligheidsmaatregelen: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 werkvloeren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 openingen afzetten met hekwerk en leuningen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 vloeropeningen dichtleggen indien mogelijk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/>
              <a:t>   gebruik dakrandbeveiliging bij werken op daken</a:t>
            </a:r>
          </a:p>
          <a:p>
            <a:endParaRPr lang="nl-NL" sz="2200" dirty="0"/>
          </a:p>
          <a:p>
            <a:r>
              <a:rPr lang="nl-NL" sz="2200" dirty="0"/>
              <a:t>PBM: veiligheidsharnas</a:t>
            </a:r>
          </a:p>
          <a:p>
            <a:endParaRPr lang="nl-NL" sz="2200" dirty="0"/>
          </a:p>
          <a:p>
            <a:r>
              <a:rPr lang="nl-NL" sz="2200" dirty="0"/>
              <a:t>Werken op daken: let op weersomstandigheden!</a:t>
            </a:r>
          </a:p>
          <a:p>
            <a:endParaRPr lang="nl-NL" sz="2200" dirty="0"/>
          </a:p>
          <a:p>
            <a:endParaRPr lang="nl-NL" sz="2200" dirty="0"/>
          </a:p>
          <a:p>
            <a:endParaRPr lang="nl-NL" sz="2200" dirty="0"/>
          </a:p>
          <a:p>
            <a:endParaRPr lang="nl-NL" sz="2200" dirty="0"/>
          </a:p>
          <a:p>
            <a:endParaRPr lang="nl-NL" sz="2200" dirty="0"/>
          </a:p>
          <a:p>
            <a:endParaRPr lang="nl-NL" sz="2200" dirty="0"/>
          </a:p>
        </p:txBody>
      </p:sp>
      <p:pic>
        <p:nvPicPr>
          <p:cNvPr id="9" name="Afbeelding 8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07569" y="4941169"/>
            <a:ext cx="3397969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884" y="6410423"/>
            <a:ext cx="1366612" cy="362435"/>
          </a:xfrm>
          <a:prstGeom prst="rect">
            <a:avLst/>
          </a:prstGeom>
        </p:spPr>
      </p:pic>
      <p:sp>
        <p:nvSpPr>
          <p:cNvPr id="11" name="Afgeronde rechthoek 10"/>
          <p:cNvSpPr/>
          <p:nvPr/>
        </p:nvSpPr>
        <p:spPr>
          <a:xfrm>
            <a:off x="9480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872585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 dirty="0" err="1"/>
              <a:t>Werken</a:t>
            </a:r>
            <a:r>
              <a:rPr lang="en-US" altLang="nl-NL" dirty="0"/>
              <a:t> op </a:t>
            </a:r>
            <a:r>
              <a:rPr lang="en-US" altLang="nl-NL" dirty="0" err="1"/>
              <a:t>Hoogte</a:t>
            </a:r>
            <a:r>
              <a:rPr lang="en-US" altLang="nl-NL" dirty="0"/>
              <a:t>. </a:t>
            </a:r>
            <a:r>
              <a:rPr lang="en-US" altLang="nl-NL" dirty="0" err="1"/>
              <a:t>Reparatie</a:t>
            </a:r>
            <a:r>
              <a:rPr lang="en-US" altLang="nl-NL" dirty="0"/>
              <a:t> </a:t>
            </a:r>
            <a:endParaRPr lang="nl-NL" altLang="nl-NL" dirty="0"/>
          </a:p>
        </p:txBody>
      </p:sp>
      <p:pic>
        <p:nvPicPr>
          <p:cNvPr id="5123" name="Picture 3" descr="reparatiea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8214" y="1092200"/>
            <a:ext cx="7704137" cy="576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2667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/>
              <a:t>reparatie</a:t>
            </a:r>
            <a:endParaRPr lang="nl-NL" altLang="nl-NL"/>
          </a:p>
        </p:txBody>
      </p:sp>
      <p:pic>
        <p:nvPicPr>
          <p:cNvPr id="7171" name="Picture 3" descr="reparatieb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40013" y="1217614"/>
            <a:ext cx="6985000" cy="5640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441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SafetyOfficer04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25" y="0"/>
            <a:ext cx="45418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802742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dirty="0"/>
              <a:t>Werkplank. Verboden..</a:t>
            </a:r>
          </a:p>
        </p:txBody>
      </p:sp>
      <p:pic>
        <p:nvPicPr>
          <p:cNvPr id="37891" name="Picture 3" descr="untitled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95550" y="1241426"/>
            <a:ext cx="7488238" cy="56165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448590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751</Words>
  <Application>Microsoft Office PowerPoint</Application>
  <PresentationFormat>Breedbeeld</PresentationFormat>
  <Paragraphs>180</Paragraphs>
  <Slides>30</Slides>
  <Notes>11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Kantoorthema</vt:lpstr>
      <vt:lpstr>Serie B deel 2</vt:lpstr>
      <vt:lpstr>7. Specifieke werkomstandigheden 7.1 Lassen, branden en snijden</vt:lpstr>
      <vt:lpstr>7. Specifieke werkomstandigheden 7.2 Sloopwerkzaamheden</vt:lpstr>
      <vt:lpstr>7. Specifieke werkomstandigheden 7.3 Graafwerkzaamheden</vt:lpstr>
      <vt:lpstr>7. Specifieke werkomstandigheden 7.4 Werken op hoogte</vt:lpstr>
      <vt:lpstr>Werken op Hoogte. Reparatie </vt:lpstr>
      <vt:lpstr>reparatie</vt:lpstr>
      <vt:lpstr>PowerPoint-presentatie</vt:lpstr>
      <vt:lpstr>Werkplank. Verboden..</vt:lpstr>
      <vt:lpstr>Dakrandbeveiliging en veiligheidsharnas</vt:lpstr>
      <vt:lpstr>PowerPoint-presentatie</vt:lpstr>
      <vt:lpstr>7. Specifieke werkomstandigheden 7.5 Materialen voor werken op hoogte (1)</vt:lpstr>
      <vt:lpstr>Zorgvuldig en goed opstellen</vt:lpstr>
      <vt:lpstr>In plaats van een ladder…</vt:lpstr>
      <vt:lpstr>rolsteiger</vt:lpstr>
      <vt:lpstr>stabiel</vt:lpstr>
      <vt:lpstr>7. Specifieke werkomstandigheden 7.5 Materialen voor werken op hoogte (1)</vt:lpstr>
      <vt:lpstr>7. Specifieke werkomstandigheden 7.6 Materialen voor werken op hoogte (2)</vt:lpstr>
      <vt:lpstr>hangsteiger</vt:lpstr>
      <vt:lpstr>Maak gebruik van hoogwerker!</vt:lpstr>
      <vt:lpstr>7. Specifieke werkomstandigheden 7.5 Materialen voor werken op hoogte (4)</vt:lpstr>
      <vt:lpstr>7. Specifieke werkomstandigheden 7.6 besloten ruimten (1)</vt:lpstr>
      <vt:lpstr>Besloten ruimte</vt:lpstr>
      <vt:lpstr>gierkelder</vt:lpstr>
      <vt:lpstr>Doolhof. Besloten ruimte</vt:lpstr>
      <vt:lpstr>7. Specifieke werkomstandigheden 7.6 besloten ruimten (2)</vt:lpstr>
      <vt:lpstr>7. Specifieke werkomstandigheden 7.6 besloten ruimten (3)</vt:lpstr>
      <vt:lpstr>Steekflens</vt:lpstr>
      <vt:lpstr>8. Gevaarlijke stoffen 8.1 Risico’s en veiligheidsmaatregelen </vt:lpstr>
      <vt:lpstr>H en P zinnen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Serie B deel 2</dc:title>
  <dc:creator>Johan Schuppert</dc:creator>
  <cp:lastModifiedBy>Johan Schuppert</cp:lastModifiedBy>
  <cp:revision>1</cp:revision>
  <dcterms:created xsi:type="dcterms:W3CDTF">2023-01-14T15:34:36Z</dcterms:created>
  <dcterms:modified xsi:type="dcterms:W3CDTF">2023-01-14T15:35:28Z</dcterms:modified>
</cp:coreProperties>
</file>