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409" r:id="rId2"/>
    <p:sldId id="262" r:id="rId3"/>
    <p:sldId id="396" r:id="rId4"/>
    <p:sldId id="378" r:id="rId5"/>
    <p:sldId id="405" r:id="rId6"/>
    <p:sldId id="406" r:id="rId7"/>
    <p:sldId id="404" r:id="rId8"/>
    <p:sldId id="359" r:id="rId9"/>
    <p:sldId id="295" r:id="rId10"/>
    <p:sldId id="382" r:id="rId11"/>
    <p:sldId id="407" r:id="rId12"/>
    <p:sldId id="296" r:id="rId13"/>
    <p:sldId id="375" r:id="rId14"/>
    <p:sldId id="297" r:id="rId15"/>
    <p:sldId id="383" r:id="rId16"/>
    <p:sldId id="298" r:id="rId17"/>
    <p:sldId id="374" r:id="rId18"/>
    <p:sldId id="388" r:id="rId19"/>
    <p:sldId id="367" r:id="rId20"/>
    <p:sldId id="365" r:id="rId21"/>
    <p:sldId id="366" r:id="rId22"/>
    <p:sldId id="264" r:id="rId23"/>
    <p:sldId id="364" r:id="rId24"/>
    <p:sldId id="368" r:id="rId25"/>
    <p:sldId id="299" r:id="rId26"/>
    <p:sldId id="384" r:id="rId27"/>
    <p:sldId id="401" r:id="rId28"/>
    <p:sldId id="301" r:id="rId29"/>
    <p:sldId id="371" r:id="rId30"/>
    <p:sldId id="302" r:id="rId31"/>
    <p:sldId id="373" r:id="rId32"/>
    <p:sldId id="360" r:id="rId33"/>
    <p:sldId id="300" r:id="rId34"/>
    <p:sldId id="372" r:id="rId35"/>
    <p:sldId id="303" r:id="rId36"/>
    <p:sldId id="402" r:id="rId37"/>
    <p:sldId id="389" r:id="rId38"/>
    <p:sldId id="304" r:id="rId39"/>
    <p:sldId id="369" r:id="rId40"/>
    <p:sldId id="392" r:id="rId41"/>
    <p:sldId id="370" r:id="rId42"/>
    <p:sldId id="263" r:id="rId43"/>
    <p:sldId id="408" r:id="rId44"/>
    <p:sldId id="361" r:id="rId45"/>
    <p:sldId id="362" r:id="rId46"/>
    <p:sldId id="363" r:id="rId47"/>
    <p:sldId id="308" r:id="rId48"/>
    <p:sldId id="385" r:id="rId49"/>
    <p:sldId id="309" r:id="rId50"/>
    <p:sldId id="393" r:id="rId51"/>
    <p:sldId id="310" r:id="rId52"/>
    <p:sldId id="380" r:id="rId53"/>
    <p:sldId id="311" r:id="rId54"/>
    <p:sldId id="395" r:id="rId55"/>
    <p:sldId id="341" r:id="rId56"/>
    <p:sldId id="394" r:id="rId57"/>
    <p:sldId id="386" r:id="rId58"/>
    <p:sldId id="312" r:id="rId59"/>
    <p:sldId id="379" r:id="rId60"/>
    <p:sldId id="381" r:id="rId61"/>
  </p:sldIdLst>
  <p:sldSz cx="9144000" cy="6858000" type="screen4x3"/>
  <p:notesSz cx="6669088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99"/>
    <a:srgbClr val="328E57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81" d="100"/>
          <a:sy n="81" d="100"/>
        </p:scale>
        <p:origin x="1512" y="62"/>
      </p:cViewPr>
      <p:guideLst>
        <p:guide orient="horz" pos="164"/>
        <p:guide pos="1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Schuppert" userId="cf2e5fa7-3dc2-4999-a54e-48bf69e6beec" providerId="ADAL" clId="{88538247-C157-49B3-8A97-D83224B741A5}"/>
    <pc:docChg chg="addSld delSld modSld">
      <pc:chgData name="Johan Schuppert" userId="cf2e5fa7-3dc2-4999-a54e-48bf69e6beec" providerId="ADAL" clId="{88538247-C157-49B3-8A97-D83224B741A5}" dt="2023-01-14T15:36:30.738" v="23" actId="20577"/>
      <pc:docMkLst>
        <pc:docMk/>
      </pc:docMkLst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0" sldId="265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0" sldId="266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4178157463" sldId="313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2199437313" sldId="316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337899735" sldId="317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0" sldId="346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892667163" sldId="350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746441351" sldId="351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878027420" sldId="352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059137255" sldId="353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248102250" sldId="354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2868986187" sldId="355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4114631471" sldId="356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086450513" sldId="357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744485900" sldId="358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709557022" sldId="376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037539539" sldId="377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2286427246" sldId="387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110519697" sldId="390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866733523" sldId="391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923299591" sldId="397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1325310643" sldId="403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83699590" sldId="409"/>
        </pc:sldMkLst>
      </pc:sldChg>
      <pc:sldChg chg="modSp new mod">
        <pc:chgData name="Johan Schuppert" userId="cf2e5fa7-3dc2-4999-a54e-48bf69e6beec" providerId="ADAL" clId="{88538247-C157-49B3-8A97-D83224B741A5}" dt="2023-01-14T15:36:30.738" v="23" actId="20577"/>
        <pc:sldMkLst>
          <pc:docMk/>
          <pc:sldMk cId="3077605806" sldId="409"/>
        </pc:sldMkLst>
        <pc:spChg chg="mod">
          <ac:chgData name="Johan Schuppert" userId="cf2e5fa7-3dc2-4999-a54e-48bf69e6beec" providerId="ADAL" clId="{88538247-C157-49B3-8A97-D83224B741A5}" dt="2023-01-14T15:36:26.586" v="15" actId="20577"/>
          <ac:spMkLst>
            <pc:docMk/>
            <pc:sldMk cId="3077605806" sldId="409"/>
            <ac:spMk id="2" creationId="{91FC3CC7-9481-E10B-F828-A78CF6DACB60}"/>
          </ac:spMkLst>
        </pc:spChg>
        <pc:spChg chg="mod">
          <ac:chgData name="Johan Schuppert" userId="cf2e5fa7-3dc2-4999-a54e-48bf69e6beec" providerId="ADAL" clId="{88538247-C157-49B3-8A97-D83224B741A5}" dt="2023-01-14T15:36:30.738" v="23" actId="20577"/>
          <ac:spMkLst>
            <pc:docMk/>
            <pc:sldMk cId="3077605806" sldId="409"/>
            <ac:spMk id="3" creationId="{475A9C1E-2F42-C467-1FEE-0A9E276104CE}"/>
          </ac:spMkLst>
        </pc:spChg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872585563" sldId="410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0" sldId="411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0" sldId="412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3610124761" sldId="413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50425510" sldId="414"/>
        </pc:sldMkLst>
      </pc:sldChg>
      <pc:sldChg chg="del">
        <pc:chgData name="Johan Schuppert" userId="cf2e5fa7-3dc2-4999-a54e-48bf69e6beec" providerId="ADAL" clId="{88538247-C157-49B3-8A97-D83224B741A5}" dt="2023-01-14T15:33:45.551" v="0" actId="2696"/>
        <pc:sldMkLst>
          <pc:docMk/>
          <pc:sldMk cId="949142924" sldId="41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2090A-2CAC-44DB-BDF9-18C183EE3969}" type="datetimeFigureOut">
              <a:rPr lang="nl-NL" smtClean="0"/>
              <a:t>14-1-2023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EEDCF-E78D-457D-88E4-2E14538567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210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F5A76-11BF-4FCE-B700-2B0675237A3B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D1D21-D301-4A59-8E60-492FF4FA46A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179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95FECD-7A6F-4121-8641-777C0C3B3285}" type="slidenum">
              <a:rPr lang="nl-NL" altLang="nl-NL" smtClean="0"/>
              <a:pPr/>
              <a:t>4</a:t>
            </a:fld>
            <a:endParaRPr lang="nl-NL" altLang="nl-NL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1950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6EBDCE-977F-496A-B170-B739162BB4AC}" type="slidenum">
              <a:rPr lang="nl-NL" altLang="nl-NL" smtClean="0"/>
              <a:pPr/>
              <a:t>32</a:t>
            </a:fld>
            <a:endParaRPr lang="nl-NL" altLang="nl-NL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20090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16DACB3-23C3-426B-99B7-E0DF3A59D5DF}" type="slidenum">
              <a:rPr lang="nl-NL" altLang="nl-NL" smtClean="0"/>
              <a:pPr/>
              <a:t>34</a:t>
            </a:fld>
            <a:endParaRPr lang="nl-NL" altLang="nl-NL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038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E2F59B8-BC79-4AB2-BAD2-4159E85A423D}" type="slidenum">
              <a:rPr lang="nl-NL" altLang="nl-NL" smtClean="0"/>
              <a:pPr/>
              <a:t>39</a:t>
            </a:fld>
            <a:endParaRPr lang="nl-NL" altLang="nl-NL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026993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4C1EFEA-85E3-4A84-A34A-52D28B3D3B08}" type="slidenum">
              <a:rPr lang="nl-NL" altLang="nl-NL" smtClean="0"/>
              <a:pPr/>
              <a:t>41</a:t>
            </a:fld>
            <a:endParaRPr lang="nl-NL" altLang="nl-NL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de-DE" altLang="nl-NL"/>
          </a:p>
        </p:txBody>
      </p:sp>
    </p:spTree>
    <p:extLst>
      <p:ext uri="{BB962C8B-B14F-4D97-AF65-F5344CB8AC3E}">
        <p14:creationId xmlns:p14="http://schemas.microsoft.com/office/powerpoint/2010/main" val="2322312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8163F0C-6C52-4546-A1B3-B9DD8FC4D868}" type="slidenum">
              <a:rPr lang="nl-NL" altLang="nl-NL" smtClean="0"/>
              <a:pPr/>
              <a:t>44</a:t>
            </a:fld>
            <a:endParaRPr lang="nl-NL" altLang="nl-NL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9079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722726C-9FA7-4D0B-94C0-49C00A1CA641}" type="slidenum">
              <a:rPr lang="nl-NL" altLang="nl-NL" smtClean="0"/>
              <a:pPr/>
              <a:t>45</a:t>
            </a:fld>
            <a:endParaRPr lang="nl-NL" altLang="nl-NL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241207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45AF04B-B8EA-49AD-9C7D-9E9A640920A3}" type="slidenum">
              <a:rPr lang="nl-NL" altLang="nl-NL" smtClean="0"/>
              <a:pPr/>
              <a:t>46</a:t>
            </a:fld>
            <a:endParaRPr lang="nl-NL" altLang="nl-NL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85939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3F0897-00D5-4828-833A-A7AB34F75AB4}" type="slidenum">
              <a:rPr lang="nl-NL" altLang="nl-NL" smtClean="0"/>
              <a:pPr/>
              <a:t>52</a:t>
            </a:fld>
            <a:endParaRPr lang="nl-NL" altLang="nl-NL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20126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D368B8-7382-46BB-9D23-508C4D5D2528}" type="slidenum">
              <a:rPr lang="nl-NL" altLang="nl-NL" smtClean="0"/>
              <a:pPr/>
              <a:t>59</a:t>
            </a:fld>
            <a:endParaRPr lang="nl-NL" altLang="nl-NL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34359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001687A-6206-4BF5-989F-DAC14B15F619}" type="slidenum">
              <a:rPr lang="nl-NL" altLang="nl-NL" smtClean="0"/>
              <a:pPr/>
              <a:t>60</a:t>
            </a:fld>
            <a:endParaRPr lang="nl-NL" altLang="nl-NL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7394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812160A-3AA1-419C-96C6-7D30A2811BD5}" type="slidenum">
              <a:rPr lang="nl-NL" altLang="nl-NL" smtClean="0"/>
              <a:pPr/>
              <a:t>8</a:t>
            </a:fld>
            <a:endParaRPr lang="nl-NL" altLang="nl-NL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01820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6919EAD-FF5C-48BF-8265-67501BFC7711}" type="slidenum">
              <a:rPr lang="nl-NL" altLang="nl-NL" smtClean="0"/>
              <a:pPr/>
              <a:t>17</a:t>
            </a:fld>
            <a:endParaRPr lang="nl-NL" altLang="nl-NL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6450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9898D9F-843A-4CC1-8AF5-9D6C27DFADB1}" type="slidenum">
              <a:rPr lang="nl-NL" altLang="nl-NL" smtClean="0"/>
              <a:pPr/>
              <a:t>20</a:t>
            </a:fld>
            <a:endParaRPr lang="nl-NL" altLang="nl-NL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80553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AC38F91-2001-4178-9253-BB040FFBBC91}" type="slidenum">
              <a:rPr lang="nl-NL" altLang="nl-NL" smtClean="0"/>
              <a:pPr/>
              <a:t>21</a:t>
            </a:fld>
            <a:endParaRPr lang="nl-NL" altLang="nl-NL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67020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20CD189-869B-4781-A727-152FBD8FD2D6}" type="slidenum">
              <a:rPr lang="nl-NL" altLang="nl-NL" smtClean="0"/>
              <a:pPr/>
              <a:t>23</a:t>
            </a:fld>
            <a:endParaRPr lang="nl-NL" altLang="nl-NL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28058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489EF7-1E55-412D-B0F2-51CB396E2A49}" type="slidenum">
              <a:rPr lang="nl-NL" altLang="nl-NL" smtClean="0"/>
              <a:pPr/>
              <a:t>24</a:t>
            </a:fld>
            <a:endParaRPr lang="nl-NL" altLang="nl-NL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23347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A2D4495-4EE9-4B85-B662-0E6FAD1EBC7C}" type="slidenum">
              <a:rPr lang="nl-NL" altLang="nl-NL" smtClean="0"/>
              <a:pPr/>
              <a:t>29</a:t>
            </a:fld>
            <a:endParaRPr lang="nl-NL" altLang="nl-NL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7865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EE1FDF4-AA18-4FB5-A848-E6C0FEF9CD1F}" type="slidenum">
              <a:rPr lang="nl-NL" altLang="nl-NL" smtClean="0"/>
              <a:pPr/>
              <a:t>31</a:t>
            </a:fld>
            <a:endParaRPr lang="nl-NL" altLang="nl-NL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73100"/>
            <a:ext cx="4564062" cy="342265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3925" y="4340225"/>
            <a:ext cx="5010150" cy="4097338"/>
          </a:xfrm>
          <a:noFill/>
        </p:spPr>
        <p:txBody>
          <a:bodyPr/>
          <a:lstStyle/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04555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BF36C-8AB9-4A33-8FF0-36175B373366}" type="datetimeFigureOut">
              <a:rPr lang="nl-NL" smtClean="0"/>
              <a:pPr/>
              <a:t>14-1-2023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emf"/><Relationship Id="rId7" Type="http://schemas.openxmlformats.org/officeDocument/2006/relationships/hyperlink" Target="http://www.bedrijfs-kleding.nl/handschoen-ansell-alphatec-535-356mm-p-2528.html" TargetMode="External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11" Type="http://schemas.openxmlformats.org/officeDocument/2006/relationships/image" Target="../media/image3.jpeg"/><Relationship Id="rId5" Type="http://schemas.openxmlformats.org/officeDocument/2006/relationships/image" Target="../media/image41.emf"/><Relationship Id="rId10" Type="http://schemas.openxmlformats.org/officeDocument/2006/relationships/image" Target="../media/image45.jpeg"/><Relationship Id="rId4" Type="http://schemas.openxmlformats.org/officeDocument/2006/relationships/image" Target="../media/image40.emf"/><Relationship Id="rId9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emf"/><Relationship Id="rId7" Type="http://schemas.openxmlformats.org/officeDocument/2006/relationships/image" Target="../media/image52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10" Type="http://schemas.openxmlformats.org/officeDocument/2006/relationships/image" Target="../media/image3.jpeg"/><Relationship Id="rId4" Type="http://schemas.openxmlformats.org/officeDocument/2006/relationships/image" Target="../media/image49.emf"/><Relationship Id="rId9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8.emf"/><Relationship Id="rId7" Type="http://schemas.openxmlformats.org/officeDocument/2006/relationships/image" Target="../media/image62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67.emf"/><Relationship Id="rId4" Type="http://schemas.openxmlformats.org/officeDocument/2006/relationships/image" Target="../media/image66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7" Type="http://schemas.openxmlformats.org/officeDocument/2006/relationships/image" Target="../media/image3.jpe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5.jpeg"/><Relationship Id="rId7" Type="http://schemas.openxmlformats.org/officeDocument/2006/relationships/image" Target="../media/image87.jpeg"/><Relationship Id="rId2" Type="http://schemas.openxmlformats.org/officeDocument/2006/relationships/hyperlink" Target="https://commons.wikimedia.org/wiki/File:Cirkelzaag_(Circular_saw)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ihl.nl/STIHL-Producten/Kettingzagen/0130/Benzine-kettingzagen-voor-bosbouw.aspx" TargetMode="External"/><Relationship Id="rId5" Type="http://schemas.openxmlformats.org/officeDocument/2006/relationships/image" Target="../media/image86.jpeg"/><Relationship Id="rId4" Type="http://schemas.openxmlformats.org/officeDocument/2006/relationships/hyperlink" Target="https://www.praxis.nl/gereedschap-installatiemateriaal/elektrisch-gereedschap/slijpmachines/haakse-slijpers/bosch-haakse-slijper-pws850-125-850w/5314775" TargetMode="External"/><Relationship Id="rId9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hyperlink" Target="https://pixabay.com/nl/hulpmiddelen-werk-reparatie-hamer-21457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93.jpeg"/><Relationship Id="rId4" Type="http://schemas.openxmlformats.org/officeDocument/2006/relationships/hyperlink" Target="https://pixabay.com/nl/tools-instellen-klusjesman-hand-1551451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hyperlink" Target="https://www.werktuigen.nl/ads/hijswerktuigen/werkplaatskranen/rolbrug-bovenloopkraan-15-mtr/cluma-3-2-ton-x-12-000-mm-306377.html" TargetMode="External"/><Relationship Id="rId7" Type="http://schemas.openxmlformats.org/officeDocument/2006/relationships/hyperlink" Target="https://nl.dreamstime.com/stock-foto-vrachtwagen-met-kraan-image81961307" TargetMode="External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Relationship Id="rId9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hyperlink" Target="https://nl.dreamstime.com/royalty-vrije-stock-fotografie-herberg-kraan-image62109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FC3CC7-9481-E10B-F828-A78CF6DACB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Serie B deel 1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75A9C1E-2F42-C467-1FEE-0A9E276104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/>
              <a:t>2223</a:t>
            </a:r>
          </a:p>
        </p:txBody>
      </p:sp>
    </p:spTree>
    <p:extLst>
      <p:ext uri="{BB962C8B-B14F-4D97-AF65-F5344CB8AC3E}">
        <p14:creationId xmlns:p14="http://schemas.microsoft.com/office/powerpoint/2010/main" val="3077605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tilhulpmiddel. Zuignap.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725984"/>
            <a:ext cx="7541600" cy="4223296"/>
          </a:xfrm>
        </p:spPr>
      </p:pic>
    </p:spTree>
    <p:extLst>
      <p:ext uri="{BB962C8B-B14F-4D97-AF65-F5344CB8AC3E}">
        <p14:creationId xmlns:p14="http://schemas.microsoft.com/office/powerpoint/2010/main" val="3184817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744EF-697B-4F6F-BE53-A7D346C28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Tilhulp</a:t>
            </a:r>
            <a:r>
              <a:rPr lang="nl-NL"/>
              <a:t>: liftie</a:t>
            </a:r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4018E00-D836-4CA2-A9D5-5502D4375F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559" y="1268760"/>
            <a:ext cx="3959757" cy="5589240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FFAF11E-0F54-4AF7-A934-2F7BAA292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543"/>
            <a:ext cx="5021039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53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969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4. De werkplek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4.2 Lichamelijke belasting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200" dirty="0"/>
              <a:t>Trillingen: </a:t>
            </a:r>
          </a:p>
          <a:p>
            <a:r>
              <a:rPr lang="nl-NL" sz="2200" dirty="0"/>
              <a:t>vermijd langdurige en regelmatige blootstelling</a:t>
            </a:r>
          </a:p>
          <a:p>
            <a:r>
              <a:rPr lang="nl-NL" sz="2200" dirty="0"/>
              <a:t>gebruik trillingdempende materialen of isolatie</a:t>
            </a:r>
          </a:p>
          <a:p>
            <a:r>
              <a:rPr lang="nl-NL" sz="2200" dirty="0"/>
              <a:t>PBM: trillingdempende handschoenen</a:t>
            </a:r>
          </a:p>
          <a:p>
            <a:r>
              <a:rPr lang="nl-NL" sz="2200" dirty="0"/>
              <a:t>regelmatig een korte pauze</a:t>
            </a:r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0" y="1988840"/>
            <a:ext cx="1619209" cy="427950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32162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Dove vingers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619" y="1628800"/>
            <a:ext cx="4968551" cy="4968551"/>
          </a:xfrm>
        </p:spPr>
      </p:pic>
    </p:spTree>
    <p:extLst>
      <p:ext uri="{BB962C8B-B14F-4D97-AF65-F5344CB8AC3E}">
        <p14:creationId xmlns:p14="http://schemas.microsoft.com/office/powerpoint/2010/main" val="3835341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996488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4. De werkplek</a:t>
            </a:r>
            <a:br>
              <a:rPr lang="nl-NL" sz="3300" b="1" dirty="0"/>
            </a:br>
            <a:r>
              <a:rPr lang="nl-NL" sz="2800" b="1" dirty="0"/>
              <a:t>4.3 Veiligstellen van werkplek en installatie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29262"/>
            <a:ext cx="8229600" cy="4696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Veilig stellen werkomgeving:</a:t>
            </a:r>
          </a:p>
          <a:p>
            <a:r>
              <a:rPr lang="nl-NL" sz="2200" dirty="0"/>
              <a:t>door bevoegd persoon</a:t>
            </a:r>
          </a:p>
          <a:p>
            <a:r>
              <a:rPr lang="nl-NL" sz="2200" dirty="0"/>
              <a:t>voorafgaand aan werkzaamheden controleren </a:t>
            </a:r>
          </a:p>
          <a:p>
            <a:r>
              <a:rPr lang="nl-NL" sz="2200" dirty="0"/>
              <a:t>veiligheidsmaatregelen op de werkvergunning </a:t>
            </a:r>
          </a:p>
          <a:p>
            <a:r>
              <a:rPr lang="nl-NL" sz="2200" dirty="0"/>
              <a:t>haal geen beveiligingen of sloten weg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Veiligstellen procesleiding / installatie</a:t>
            </a:r>
          </a:p>
          <a:p>
            <a:r>
              <a:rPr lang="nl-NL" sz="2200" dirty="0"/>
              <a:t>gebruik </a:t>
            </a:r>
            <a:r>
              <a:rPr lang="nl-NL" sz="2200" dirty="0">
                <a:solidFill>
                  <a:srgbClr val="FF0000"/>
                </a:solidFill>
              </a:rPr>
              <a:t>steekflens</a:t>
            </a:r>
            <a:r>
              <a:rPr lang="nl-NL" sz="2200" dirty="0"/>
              <a:t> voor afsteken leiding</a:t>
            </a:r>
          </a:p>
          <a:p>
            <a:r>
              <a:rPr lang="nl-NL" sz="2200" dirty="0"/>
              <a:t>ga nooit onder de leiding staan tijdens (de)montage</a:t>
            </a:r>
          </a:p>
          <a:p>
            <a:r>
              <a:rPr lang="nl-NL" sz="2200" dirty="0"/>
              <a:t>regelmatig controleren op eventuele lekkages</a:t>
            </a:r>
          </a:p>
          <a:p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264" y="1637961"/>
            <a:ext cx="1619209" cy="427950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45538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Steekflens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52" y="548680"/>
            <a:ext cx="4320480" cy="4320480"/>
          </a:xfrm>
        </p:spPr>
      </p:pic>
      <p:sp>
        <p:nvSpPr>
          <p:cNvPr id="5" name="Tijdelijke aanduiding voor tekst 4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769764"/>
          </a:xfrm>
        </p:spPr>
        <p:txBody>
          <a:bodyPr/>
          <a:lstStyle/>
          <a:p>
            <a:r>
              <a:rPr lang="nl-NL" dirty="0"/>
              <a:t>Dicht = veilige werkruimte. Dus dan reparatie mogelijk. Open is vloeistof of gas kan er door…..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2192270"/>
            <a:ext cx="2853953" cy="441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90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543" y="274819"/>
            <a:ext cx="8229600" cy="1022792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4. De werkplek</a:t>
            </a:r>
            <a:br>
              <a:rPr lang="nl-NL" sz="3200" b="1" dirty="0"/>
            </a:br>
            <a:r>
              <a:rPr lang="nl-NL" sz="2800" b="1" dirty="0"/>
              <a:t>4.4 Veiligheidssignalering op de werkplek  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200" dirty="0"/>
              <a:t>Signalering:</a:t>
            </a:r>
          </a:p>
          <a:p>
            <a:r>
              <a:rPr lang="nl-NL" sz="2200" dirty="0"/>
              <a:t>Verbod (</a:t>
            </a:r>
            <a:r>
              <a:rPr lang="nl-NL" sz="2200" dirty="0">
                <a:solidFill>
                  <a:srgbClr val="FF0000"/>
                </a:solidFill>
              </a:rPr>
              <a:t>mag niet!)</a:t>
            </a:r>
          </a:p>
          <a:p>
            <a:r>
              <a:rPr lang="nl-NL" sz="2200" dirty="0"/>
              <a:t>Gebod (</a:t>
            </a:r>
            <a:r>
              <a:rPr lang="nl-NL" sz="2200" dirty="0">
                <a:solidFill>
                  <a:srgbClr val="FF0000"/>
                </a:solidFill>
              </a:rPr>
              <a:t>doe dit!)</a:t>
            </a:r>
          </a:p>
          <a:p>
            <a:r>
              <a:rPr lang="nl-NL" sz="2200" dirty="0"/>
              <a:t>Waarschuwing (</a:t>
            </a:r>
            <a:r>
              <a:rPr lang="nl-NL" sz="2200" dirty="0">
                <a:solidFill>
                  <a:srgbClr val="FF0000"/>
                </a:solidFill>
              </a:rPr>
              <a:t>Pas op!)</a:t>
            </a:r>
          </a:p>
          <a:p>
            <a:r>
              <a:rPr lang="nl-NL" sz="2200" dirty="0"/>
              <a:t>Veiligheidsvoorziening </a:t>
            </a:r>
            <a:r>
              <a:rPr lang="nl-NL" sz="2200" dirty="0">
                <a:solidFill>
                  <a:srgbClr val="FF0000"/>
                </a:solidFill>
              </a:rPr>
              <a:t>(groene borden)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>
                <a:solidFill>
                  <a:srgbClr val="FF0000"/>
                </a:solidFill>
              </a:rPr>
              <a:t>Markering</a:t>
            </a:r>
            <a:r>
              <a:rPr lang="nl-NL" sz="2200" dirty="0"/>
              <a:t> en strepen:</a:t>
            </a:r>
          </a:p>
          <a:p>
            <a:r>
              <a:rPr lang="nl-NL" sz="2200" dirty="0"/>
              <a:t>markeren van gevaren op de werkvloer </a:t>
            </a:r>
          </a:p>
          <a:p>
            <a:r>
              <a:rPr lang="nl-NL" sz="2200" dirty="0"/>
              <a:t>looproutes, doorgangen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Lint:</a:t>
            </a:r>
          </a:p>
          <a:p>
            <a:r>
              <a:rPr lang="nl-NL" sz="2200" dirty="0"/>
              <a:t>markeren gevaarlijke situatie</a:t>
            </a:r>
          </a:p>
          <a:p>
            <a:r>
              <a:rPr lang="nl-NL" sz="2200" dirty="0"/>
              <a:t>niet gebruiken als fysieke afzetting</a:t>
            </a:r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/>
          <a:srcRect l="3072" t="916" b="1"/>
          <a:stretch/>
        </p:blipFill>
        <p:spPr>
          <a:xfrm>
            <a:off x="6372200" y="1700808"/>
            <a:ext cx="2272321" cy="3215374"/>
          </a:xfrm>
          <a:prstGeom prst="rect">
            <a:avLst/>
          </a:prstGeom>
        </p:spPr>
      </p:pic>
      <p:pic>
        <p:nvPicPr>
          <p:cNvPr id="6" name="Picture 4" descr="obstake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00" y="5157192"/>
            <a:ext cx="2304256" cy="416046"/>
          </a:xfrm>
          <a:prstGeom prst="rect">
            <a:avLst/>
          </a:prstGeom>
          <a:noFill/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653270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markering</a:t>
            </a:r>
          </a:p>
        </p:txBody>
      </p:sp>
      <p:pic>
        <p:nvPicPr>
          <p:cNvPr id="19459" name="Picture 3" descr="spot-the-hazard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3488" y="1387475"/>
            <a:ext cx="7299325" cy="5470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86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Veilig werken langs de weg.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88034"/>
            <a:ext cx="6023701" cy="5369966"/>
          </a:xfrm>
        </p:spPr>
      </p:pic>
    </p:spTree>
    <p:extLst>
      <p:ext uri="{BB962C8B-B14F-4D97-AF65-F5344CB8AC3E}">
        <p14:creationId xmlns:p14="http://schemas.microsoft.com/office/powerpoint/2010/main" val="1004909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PBM is afkorting van…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Persoonlijke</a:t>
            </a:r>
          </a:p>
          <a:p>
            <a:r>
              <a:rPr lang="nl-NL" dirty="0" err="1"/>
              <a:t>Beschermings</a:t>
            </a:r>
            <a:endParaRPr lang="nl-NL" dirty="0"/>
          </a:p>
          <a:p>
            <a:r>
              <a:rPr lang="nl-NL" dirty="0"/>
              <a:t>Middelen</a:t>
            </a:r>
          </a:p>
        </p:txBody>
      </p:sp>
    </p:spTree>
    <p:extLst>
      <p:ext uri="{BB962C8B-B14F-4D97-AF65-F5344CB8AC3E}">
        <p14:creationId xmlns:p14="http://schemas.microsoft.com/office/powerpoint/2010/main" val="28279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606" y="28911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4. De werkplek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4.1 Risico’s van de werkomgeving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200" dirty="0"/>
              <a:t>Gevaar voor:</a:t>
            </a:r>
          </a:p>
          <a:p>
            <a:r>
              <a:rPr lang="nl-NL" sz="2200" dirty="0"/>
              <a:t>vallen</a:t>
            </a:r>
          </a:p>
          <a:p>
            <a:r>
              <a:rPr lang="nl-NL" sz="2200" dirty="0"/>
              <a:t>uitglijden</a:t>
            </a:r>
          </a:p>
          <a:p>
            <a:r>
              <a:rPr lang="nl-NL" sz="2200" dirty="0"/>
              <a:t>verstappen</a:t>
            </a:r>
          </a:p>
          <a:p>
            <a:r>
              <a:rPr lang="nl-NL" sz="2200" dirty="0"/>
              <a:t>slechte verlichting</a:t>
            </a:r>
          </a:p>
          <a:p>
            <a:r>
              <a:rPr lang="nl-NL" sz="2200" dirty="0"/>
              <a:t>geluidshinder (&gt;80dB(A))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Veilige werkomgeving door:</a:t>
            </a:r>
          </a:p>
          <a:p>
            <a:r>
              <a:rPr lang="nl-NL" sz="2200" dirty="0"/>
              <a:t>goede werkplekinrichting</a:t>
            </a:r>
          </a:p>
          <a:p>
            <a:r>
              <a:rPr lang="nl-NL" sz="2200" dirty="0" err="1"/>
              <a:t>good</a:t>
            </a:r>
            <a:r>
              <a:rPr lang="nl-NL" sz="2200" dirty="0"/>
              <a:t> </a:t>
            </a:r>
            <a:r>
              <a:rPr lang="nl-NL" sz="2200" dirty="0" err="1"/>
              <a:t>housekeeping</a:t>
            </a:r>
            <a:r>
              <a:rPr lang="nl-NL" sz="2200" dirty="0"/>
              <a:t> </a:t>
            </a:r>
            <a:r>
              <a:rPr lang="nl-NL" sz="2200" dirty="0">
                <a:solidFill>
                  <a:srgbClr val="FF0000"/>
                </a:solidFill>
              </a:rPr>
              <a:t>Opruimen en schoon</a:t>
            </a:r>
          </a:p>
          <a:p>
            <a:r>
              <a:rPr lang="nl-NL" sz="2200" dirty="0"/>
              <a:t>goede verlichting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43898" y="1523330"/>
            <a:ext cx="2206290" cy="2438784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60565" y="4282011"/>
            <a:ext cx="1772955" cy="201032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Gevallen met de motor..</a:t>
            </a:r>
          </a:p>
        </p:txBody>
      </p:sp>
      <p:pic>
        <p:nvPicPr>
          <p:cNvPr id="89091" name="Picture 3" descr="untitled5a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3013" y="1230313"/>
            <a:ext cx="7505700" cy="5627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982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Pbm’s in orde?</a:t>
            </a:r>
          </a:p>
        </p:txBody>
      </p:sp>
      <p:pic>
        <p:nvPicPr>
          <p:cNvPr id="91139" name="Picture 3" descr="untitled5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322388"/>
            <a:ext cx="7380288" cy="5535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64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/>
            </a:br>
            <a:r>
              <a:rPr lang="nl-NL" sz="2800" b="1" dirty="0"/>
              <a:t>5.1 Persoonlijke 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Persoonlijke beschermingsmiddelen:</a:t>
            </a:r>
          </a:p>
          <a:p>
            <a:r>
              <a:rPr lang="nl-NL" sz="2200" dirty="0"/>
              <a:t>door werkgever beschikbaar gesteld</a:t>
            </a:r>
          </a:p>
          <a:p>
            <a:r>
              <a:rPr lang="nl-NL" sz="2200" dirty="0"/>
              <a:t>verplicht dragen als werk of werkplek dit vereist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Eisen en gebruik:</a:t>
            </a:r>
          </a:p>
          <a:p>
            <a:r>
              <a:rPr lang="nl-NL" sz="2200" dirty="0"/>
              <a:t>gebruikshandleiding in Nederlands</a:t>
            </a:r>
          </a:p>
          <a:p>
            <a:r>
              <a:rPr lang="nl-NL" sz="2200" dirty="0"/>
              <a:t>CE-keurmerk verplicht</a:t>
            </a:r>
          </a:p>
          <a:p>
            <a:r>
              <a:rPr lang="nl-NL" sz="2200" dirty="0"/>
              <a:t>juist gebruiken en regelmatig controleren</a:t>
            </a:r>
          </a:p>
          <a:p>
            <a:r>
              <a:rPr lang="nl-NL" sz="2200" dirty="0"/>
              <a:t>onderhoud en reinigen volgens instructie</a:t>
            </a:r>
          </a:p>
          <a:p>
            <a:r>
              <a:rPr lang="nl-NL" sz="2200" dirty="0"/>
              <a:t>veilig en zorgvuldig opslaan</a:t>
            </a:r>
          </a:p>
          <a:p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58876" y="1453295"/>
            <a:ext cx="1794999" cy="490769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Pbm?</a:t>
            </a:r>
            <a:endParaRPr lang="nl-NL" altLang="nl-NL"/>
          </a:p>
        </p:txBody>
      </p:sp>
      <p:pic>
        <p:nvPicPr>
          <p:cNvPr id="82947" name="Picture 3" descr="01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133475"/>
            <a:ext cx="7632700" cy="5724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48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Gebruik pbm’s!</a:t>
            </a:r>
            <a:endParaRPr lang="nl-NL" altLang="nl-NL"/>
          </a:p>
        </p:txBody>
      </p:sp>
      <p:pic>
        <p:nvPicPr>
          <p:cNvPr id="95235" name="Picture 3" descr="04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1177925"/>
            <a:ext cx="6048375" cy="5680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317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2205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/>
            </a:br>
            <a:r>
              <a:rPr lang="nl-NL" sz="2800" b="1" dirty="0"/>
              <a:t>5.1 Persoonlijke 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Lichaamsbescherming:</a:t>
            </a:r>
          </a:p>
          <a:p>
            <a:r>
              <a:rPr lang="nl-NL" sz="2200" dirty="0"/>
              <a:t>overall</a:t>
            </a:r>
          </a:p>
          <a:p>
            <a:r>
              <a:rPr lang="nl-NL" sz="2200" dirty="0" err="1"/>
              <a:t>vlamvertragende</a:t>
            </a:r>
            <a:r>
              <a:rPr lang="nl-NL" sz="2200" dirty="0"/>
              <a:t> kleding</a:t>
            </a:r>
          </a:p>
          <a:p>
            <a:r>
              <a:rPr lang="nl-NL" sz="2200" dirty="0"/>
              <a:t>signaalkleding</a:t>
            </a:r>
          </a:p>
          <a:p>
            <a:r>
              <a:rPr lang="nl-NL" sz="2200" dirty="0"/>
              <a:t>doorwerkkleding</a:t>
            </a:r>
          </a:p>
          <a:p>
            <a:r>
              <a:rPr lang="nl-NL" sz="2200" dirty="0">
                <a:solidFill>
                  <a:srgbClr val="FF0000"/>
                </a:solidFill>
              </a:rPr>
              <a:t>antistatische</a:t>
            </a:r>
            <a:r>
              <a:rPr lang="nl-NL" sz="2200" dirty="0"/>
              <a:t> kleding</a:t>
            </a:r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28384" y="1916832"/>
            <a:ext cx="900000" cy="885432"/>
          </a:xfrm>
          <a:prstGeom prst="rect">
            <a:avLst/>
          </a:prstGeom>
        </p:spPr>
      </p:pic>
      <p:pic>
        <p:nvPicPr>
          <p:cNvPr id="6" name="Afbeelding 5" descr="Tricorp veiligheidsvest V-RWS-ZIP Oranje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4725144"/>
            <a:ext cx="1512168" cy="145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-main" descr="99005 Winteroverall Grebbe RWS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072" y="3356992"/>
            <a:ext cx="1745713" cy="25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ancy_img" descr="http://www.bedrijfs-kleding.nl/images/y270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52320" y="3429000"/>
            <a:ext cx="1237455" cy="265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 descr="Symbol EN ISO 11612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1568" y="2421656"/>
            <a:ext cx="431224" cy="43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icon-schild-explosie.pn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3674337"/>
            <a:ext cx="360040" cy="37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76776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Anti statisch….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284074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66BF0-7D8B-4F81-856B-07C6E3C30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A5066A5-D04C-4850-97C2-38CBFBC4FA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34116" y="2287975"/>
            <a:ext cx="4909017" cy="3681762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2A68F2B-FA69-431A-AC0F-3A654BD7AC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40346" y="825874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76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5.2 PBM voor hoofd, handen en voeten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Hoofdbescherming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Handbescherming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Voetbescherming:</a:t>
            </a:r>
          </a:p>
          <a:p>
            <a:r>
              <a:rPr lang="nl-NL" sz="2200" dirty="0"/>
              <a:t>Bescherming: S1, S2, S3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78085" y="1417638"/>
            <a:ext cx="1260000" cy="126061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47396" y="2813142"/>
            <a:ext cx="1146913" cy="114747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08781" y="4451719"/>
            <a:ext cx="900000" cy="892541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70762" y="4323915"/>
            <a:ext cx="1260000" cy="1256356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7396" y="4302683"/>
            <a:ext cx="1260000" cy="1260616"/>
          </a:xfrm>
          <a:prstGeom prst="rect">
            <a:avLst/>
          </a:prstGeom>
        </p:spPr>
      </p:pic>
      <p:pic>
        <p:nvPicPr>
          <p:cNvPr id="51202" name="Picture 2" descr="Handschoen Ansell AlphaTec 58-535, 356mm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39953" y="2852936"/>
            <a:ext cx="989804" cy="1247652"/>
          </a:xfrm>
          <a:prstGeom prst="rect">
            <a:avLst/>
          </a:prstGeom>
          <a:noFill/>
        </p:spPr>
      </p:pic>
      <p:pic>
        <p:nvPicPr>
          <p:cNvPr id="15" name="Afbeelding 14" descr="C:\Users\Ulli\Documents\praktijkgids arbeidsveiligheid 2011\kluwer\images\8120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80312" y="2996952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Afbeelding 15" descr="C:\Users\Ulli\Documents\praktijkgids arbeidsveiligheid 2011\kluwer\images\8116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308304" y="1700808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8" name="Afgeronde rechthoek 1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3413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hoofdbescherming</a:t>
            </a:r>
            <a:endParaRPr lang="nl-NL" altLang="nl-NL"/>
          </a:p>
        </p:txBody>
      </p:sp>
      <p:pic>
        <p:nvPicPr>
          <p:cNvPr id="111619" name="Picture 3" descr="03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247775"/>
            <a:ext cx="7704137" cy="5610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764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jdelijke aanduiding voor voettekst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nl-NL" altLang="nl-NL" dirty="0">
              <a:solidFill>
                <a:srgbClr val="3B130A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6394450" cy="5040312"/>
          </a:xfrm>
        </p:spPr>
        <p:txBody>
          <a:bodyPr/>
          <a:lstStyle/>
          <a:p>
            <a:pPr eaLnBrk="1" hangingPunct="1"/>
            <a:endParaRPr lang="nl-NL" altLang="nl-NL" sz="3600" dirty="0"/>
          </a:p>
          <a:p>
            <a:pPr eaLnBrk="1" hangingPunct="1"/>
            <a:r>
              <a:rPr lang="nl-NL" altLang="nl-NL" sz="3600" dirty="0"/>
              <a:t>Wat is een risico?</a:t>
            </a:r>
          </a:p>
          <a:p>
            <a:pPr eaLnBrk="1" hangingPunct="1"/>
            <a:endParaRPr lang="nl-NL" altLang="nl-NL" sz="3600" dirty="0"/>
          </a:p>
          <a:p>
            <a:pPr eaLnBrk="1" hangingPunct="1"/>
            <a:r>
              <a:rPr lang="nl-NL" altLang="nl-NL" sz="3600" dirty="0"/>
              <a:t>En voor wie?</a:t>
            </a:r>
          </a:p>
        </p:txBody>
      </p:sp>
      <p:pic>
        <p:nvPicPr>
          <p:cNvPr id="32772" name="Picture 4" descr="hond met suicide neig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42" y="404664"/>
            <a:ext cx="5070768" cy="619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70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543" y="260997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5.3 Oogbescherming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53362"/>
            <a:ext cx="8229600" cy="4672801"/>
          </a:xfrm>
        </p:spPr>
        <p:txBody>
          <a:bodyPr>
            <a:normAutofit lnSpcReduction="10000"/>
          </a:bodyPr>
          <a:lstStyle/>
          <a:p>
            <a:endParaRPr lang="nl-NL" sz="2200" dirty="0"/>
          </a:p>
          <a:p>
            <a:r>
              <a:rPr lang="nl-NL" sz="2200" dirty="0"/>
              <a:t>veiligheidsbril </a:t>
            </a:r>
          </a:p>
          <a:p>
            <a:r>
              <a:rPr lang="nl-NL" sz="2200" dirty="0"/>
              <a:t>ruimzichtbril</a:t>
            </a:r>
          </a:p>
          <a:p>
            <a:endParaRPr lang="nl-NL" sz="2200" dirty="0"/>
          </a:p>
          <a:p>
            <a:r>
              <a:rPr lang="nl-NL" sz="2200" dirty="0"/>
              <a:t>gelaatscherm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Specifieke oogbescherming:</a:t>
            </a:r>
          </a:p>
          <a:p>
            <a:r>
              <a:rPr lang="nl-NL" sz="2200" dirty="0"/>
              <a:t>lasbril</a:t>
            </a:r>
          </a:p>
          <a:p>
            <a:r>
              <a:rPr lang="nl-NL" sz="2200" dirty="0"/>
              <a:t>laskap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7603" y="1811008"/>
            <a:ext cx="900000" cy="90043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17603" y="3440018"/>
            <a:ext cx="900000" cy="88543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19024" y="1599728"/>
            <a:ext cx="1322354" cy="13230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34522" y="3069094"/>
            <a:ext cx="1260000" cy="125635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639400" y="3069094"/>
            <a:ext cx="1260000" cy="125635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47485" y="4907517"/>
            <a:ext cx="1260000" cy="1258702"/>
          </a:xfrm>
          <a:prstGeom prst="rect">
            <a:avLst/>
          </a:prstGeom>
        </p:spPr>
      </p:pic>
      <p:pic>
        <p:nvPicPr>
          <p:cNvPr id="50178" name="Picture 2" descr="Uvex Ultravision 9301-60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68144" y="1844824"/>
            <a:ext cx="952500" cy="952500"/>
          </a:xfrm>
          <a:prstGeom prst="rect">
            <a:avLst/>
          </a:prstGeom>
          <a:noFill/>
        </p:spPr>
      </p:pic>
      <p:pic>
        <p:nvPicPr>
          <p:cNvPr id="50180" name="Picture 4" descr="Honeywell Lasbril Amigo Xanthos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139952" y="4797152"/>
            <a:ext cx="1440160" cy="1440160"/>
          </a:xfrm>
          <a:prstGeom prst="rect">
            <a:avLst/>
          </a:prstGeom>
          <a:noFill/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4" name="Afgeronde rechthoek 13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007672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1308100"/>
            <a:ext cx="8039100" cy="879475"/>
          </a:xfrm>
        </p:spPr>
        <p:txBody>
          <a:bodyPr/>
          <a:lstStyle/>
          <a:p>
            <a:pPr eaLnBrk="1" hangingPunct="1"/>
            <a:r>
              <a:rPr lang="en-US" altLang="nl-NL"/>
              <a:t>Ruimzichtbril</a:t>
            </a:r>
            <a:endParaRPr lang="nl-NL" altLang="nl-NL"/>
          </a:p>
        </p:txBody>
      </p:sp>
      <p:pic>
        <p:nvPicPr>
          <p:cNvPr id="115715" name="Picture 3" descr="oghri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2525713"/>
            <a:ext cx="60960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3484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Rondvliegende delen</a:t>
            </a:r>
          </a:p>
        </p:txBody>
      </p:sp>
      <p:pic>
        <p:nvPicPr>
          <p:cNvPr id="66563" name="Picture 3" descr="untitled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0" y="1484313"/>
            <a:ext cx="3054350" cy="537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043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6849" y="2864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5.4 Gehoorbescherming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257040"/>
            <a:ext cx="8229600" cy="4869123"/>
          </a:xfrm>
        </p:spPr>
        <p:txBody>
          <a:bodyPr>
            <a:normAutofit fontScale="92500" lnSpcReduction="10000"/>
          </a:bodyPr>
          <a:lstStyle/>
          <a:p>
            <a:endParaRPr lang="nl-NL" sz="2200" dirty="0"/>
          </a:p>
          <a:p>
            <a:r>
              <a:rPr lang="nl-NL" sz="2200" dirty="0" err="1"/>
              <a:t>oorwatten</a:t>
            </a:r>
            <a:r>
              <a:rPr lang="nl-NL" sz="2200" dirty="0"/>
              <a:t>  10 dB(A)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 err="1"/>
              <a:t>oorpluggen</a:t>
            </a:r>
            <a:r>
              <a:rPr lang="nl-NL" sz="2200" dirty="0"/>
              <a:t> 10 dB(A)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/>
              <a:t>oordoppen 10-15 dB(A)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 err="1"/>
              <a:t>oorkappen</a:t>
            </a:r>
            <a:r>
              <a:rPr lang="nl-NL" sz="2200" dirty="0"/>
              <a:t> 25 dB(A)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 err="1"/>
              <a:t>otoplastieken</a:t>
            </a:r>
            <a:r>
              <a:rPr lang="nl-NL" sz="2200" dirty="0"/>
              <a:t> 25 dB(A)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6120" y="1252945"/>
            <a:ext cx="1260000" cy="92616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2296" y="2161926"/>
            <a:ext cx="1260000" cy="126061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66533" y="3388834"/>
            <a:ext cx="971526" cy="82756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50444" y="4554752"/>
            <a:ext cx="971526" cy="97112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936120" y="5637094"/>
            <a:ext cx="1400175" cy="108585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100188" y="1651837"/>
            <a:ext cx="900000" cy="888592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3" name="Afgeronde rechthoek 12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3947844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geluid</a:t>
            </a:r>
            <a:endParaRPr lang="nl-NL" altLang="nl-NL"/>
          </a:p>
        </p:txBody>
      </p:sp>
      <p:pic>
        <p:nvPicPr>
          <p:cNvPr id="107523" name="Picture 3" descr="l_gehoor_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1125538"/>
            <a:ext cx="4054475" cy="5732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4194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788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/>
            </a:br>
            <a:r>
              <a:rPr lang="nl-NL" sz="2800" b="1" dirty="0"/>
              <a:t>5.5 Valbeveiliging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200" dirty="0"/>
          </a:p>
          <a:p>
            <a:r>
              <a:rPr lang="nl-NL" sz="2200" dirty="0"/>
              <a:t>Veiligheidsharnas</a:t>
            </a:r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/>
              <a:t>Valopvangsystemen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                                                    vanglijn met lijnklem   </a:t>
            </a:r>
            <a:r>
              <a:rPr lang="nl-NL" sz="2200" dirty="0" err="1"/>
              <a:t>valopvangapparaat</a:t>
            </a: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44489" y="1844824"/>
            <a:ext cx="900000" cy="89280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07904" y="1610130"/>
            <a:ext cx="2088072" cy="208203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02331" y="4007119"/>
            <a:ext cx="1493645" cy="1489326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89775" y="3863182"/>
            <a:ext cx="1638000" cy="1633263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0" name="Afgeronde rechthoek 9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2289221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19A34A51-5147-4361-AB73-928845B5F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Snoei 1869…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14ECF58-9D94-444A-BFAC-A31333AB7D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572" y="6601"/>
            <a:ext cx="5138548" cy="6851399"/>
          </a:xfr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7AB5837D-A714-457E-A18A-DEC71F8B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3761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Werkbak. Valbeveiliging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500625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7756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5.6 Adembescherming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6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Afhankelijke adembescherming:</a:t>
            </a:r>
          </a:p>
          <a:p>
            <a:r>
              <a:rPr lang="nl-NL" sz="2200" dirty="0"/>
              <a:t>stofmasker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 err="1"/>
              <a:t>halfgelaat</a:t>
            </a:r>
            <a:r>
              <a:rPr lang="nl-NL" sz="2200" dirty="0"/>
              <a:t> filtermasker</a:t>
            </a:r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/>
              <a:t>volgelaat filtermasker</a:t>
            </a:r>
          </a:p>
          <a:p>
            <a:endParaRPr lang="nl-NL" sz="2200" dirty="0"/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Onafhankelijke adembescherming:</a:t>
            </a:r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72200" y="4581128"/>
            <a:ext cx="1511262" cy="180062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1916832"/>
            <a:ext cx="929884" cy="92719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9992" y="2924944"/>
            <a:ext cx="971526" cy="88586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 cstate="email"/>
          <a:srcRect t="10540" b="6882"/>
          <a:stretch/>
        </p:blipFill>
        <p:spPr>
          <a:xfrm>
            <a:off x="4427984" y="3861048"/>
            <a:ext cx="1183126" cy="1019076"/>
          </a:xfrm>
          <a:prstGeom prst="rect">
            <a:avLst/>
          </a:prstGeom>
        </p:spPr>
      </p:pic>
      <p:pic>
        <p:nvPicPr>
          <p:cNvPr id="10" name="Afbeelding 9" descr="C:\Users\Ulli\Documents\praktijkgids arbeidsveiligheid 2011\kluwer\images\8118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00392" y="2132856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6066077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adembescherming</a:t>
            </a:r>
            <a:endParaRPr lang="nl-NL" altLang="nl-NL"/>
          </a:p>
        </p:txBody>
      </p:sp>
      <p:pic>
        <p:nvPicPr>
          <p:cNvPr id="101379" name="Picture 3" descr="02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195388"/>
            <a:ext cx="7777162" cy="5662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093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nl-NL" altLang="nl-NL" dirty="0"/>
              <a:t>Schone werkplek. </a:t>
            </a:r>
            <a:r>
              <a:rPr lang="nl-NL" altLang="nl-NL" dirty="0" err="1">
                <a:solidFill>
                  <a:srgbClr val="FF0000"/>
                </a:solidFill>
              </a:rPr>
              <a:t>Good</a:t>
            </a:r>
            <a:r>
              <a:rPr lang="nl-NL" altLang="nl-NL" dirty="0">
                <a:solidFill>
                  <a:srgbClr val="FF0000"/>
                </a:solidFill>
              </a:rPr>
              <a:t> </a:t>
            </a:r>
            <a:r>
              <a:rPr lang="nl-NL" altLang="nl-NL" dirty="0" err="1">
                <a:solidFill>
                  <a:srgbClr val="FF0000"/>
                </a:solidFill>
              </a:rPr>
              <a:t>housekeeping</a:t>
            </a:r>
            <a:endParaRPr lang="nl-NL" altLang="nl-NL" dirty="0">
              <a:solidFill>
                <a:srgbClr val="FF0000"/>
              </a:solidFill>
            </a:endParaRPr>
          </a:p>
        </p:txBody>
      </p:sp>
      <p:pic>
        <p:nvPicPr>
          <p:cNvPr id="93187" name="Picture 3" descr="untitled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7925" y="1179513"/>
            <a:ext cx="7570788" cy="5678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0537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Filtermasker: kleurcodering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65" y="1187568"/>
            <a:ext cx="7782943" cy="5670431"/>
          </a:xfrm>
        </p:spPr>
      </p:pic>
    </p:spTree>
    <p:extLst>
      <p:ext uri="{BB962C8B-B14F-4D97-AF65-F5344CB8AC3E}">
        <p14:creationId xmlns:p14="http://schemas.microsoft.com/office/powerpoint/2010/main" val="29493142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SafetyOfficer06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508640"/>
            <a:ext cx="8159700" cy="537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Onafhankelijke adembescherming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751939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6.1 Werken met vast opgestelde machines (</a:t>
            </a:r>
            <a:r>
              <a:rPr lang="nl-NL" sz="3200" b="1" dirty="0"/>
              <a:t>1)</a:t>
            </a:r>
            <a:endParaRPr lang="nl-NL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8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err="1"/>
              <a:t>Gereedschapmachines</a:t>
            </a:r>
            <a:r>
              <a:rPr lang="nl-NL" sz="2200" dirty="0"/>
              <a:t>:</a:t>
            </a:r>
          </a:p>
          <a:p>
            <a:r>
              <a:rPr lang="nl-NL" sz="2200" dirty="0"/>
              <a:t>CE-keur</a:t>
            </a:r>
          </a:p>
          <a:p>
            <a:r>
              <a:rPr lang="nl-NL" sz="2200" dirty="0"/>
              <a:t>keuring elektrische installatiedelen: NEN 3140</a:t>
            </a:r>
          </a:p>
          <a:p>
            <a:r>
              <a:rPr lang="nl-NL" sz="2200" dirty="0"/>
              <a:t>afscherming scherpe en draaiende delen</a:t>
            </a:r>
          </a:p>
          <a:p>
            <a:r>
              <a:rPr lang="nl-NL" sz="2200" dirty="0"/>
              <a:t>noodstop</a:t>
            </a:r>
          </a:p>
          <a:p>
            <a:r>
              <a:rPr lang="nl-NL" sz="2200" dirty="0"/>
              <a:t>gebruiks- en onderhoudsvoorschriften</a:t>
            </a:r>
          </a:p>
          <a:p>
            <a:r>
              <a:rPr lang="nl-NL" sz="2200" dirty="0"/>
              <a:t>instructiekaart</a:t>
            </a:r>
          </a:p>
          <a:p>
            <a:r>
              <a:rPr lang="nl-NL" sz="2200" dirty="0"/>
              <a:t>pictogrammen: waarschuwing risico’s</a:t>
            </a:r>
            <a:endParaRPr lang="nl-NL" sz="1000" dirty="0"/>
          </a:p>
          <a:p>
            <a:pPr marL="0" indent="0">
              <a:buNone/>
            </a:pPr>
            <a:r>
              <a:rPr lang="nl-NL" sz="1000" dirty="0"/>
              <a:t>		           </a:t>
            </a:r>
            <a:r>
              <a:rPr lang="nl-NL" sz="2200" dirty="0"/>
              <a:t>te dragen </a:t>
            </a:r>
            <a:r>
              <a:rPr lang="nl-NL" sz="2200" dirty="0" err="1"/>
              <a:t>PBM’s</a:t>
            </a: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Jonger dan 18? Dan alleen onder toezicht werken!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1772816"/>
            <a:ext cx="2411760" cy="343509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66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6.2 Werken met vast opgestelde machines (2)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kolomboormachine	slijpmachine	              cirkelzaagmachine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132856"/>
            <a:ext cx="2546294" cy="1913708"/>
          </a:xfrm>
          <a:prstGeom prst="rect">
            <a:avLst/>
          </a:prstGeom>
        </p:spPr>
      </p:pic>
      <p:pic>
        <p:nvPicPr>
          <p:cNvPr id="7170" name="Picture 2" descr="E:\SlijpmTO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2132856"/>
            <a:ext cx="2520280" cy="1890210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2" y="2132856"/>
            <a:ext cx="1596464" cy="32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250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circelzaag</a:t>
            </a:r>
            <a:endParaRPr lang="nl-NL" altLang="nl-NL"/>
          </a:p>
        </p:txBody>
      </p:sp>
      <p:pic>
        <p:nvPicPr>
          <p:cNvPr id="74755" name="Picture 3" descr="uitdagi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1268413"/>
            <a:ext cx="3959225" cy="558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7112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circelzaag</a:t>
            </a:r>
          </a:p>
        </p:txBody>
      </p:sp>
      <p:pic>
        <p:nvPicPr>
          <p:cNvPr id="76803" name="Picture 3" descr="untit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3788" y="1171575"/>
            <a:ext cx="7581900" cy="5686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4986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Andere kant…</a:t>
            </a:r>
          </a:p>
        </p:txBody>
      </p:sp>
      <p:pic>
        <p:nvPicPr>
          <p:cNvPr id="78851" name="Picture 3" descr="untitled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1150"/>
            <a:ext cx="9144000" cy="3846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5325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0233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6.3 Aangedreven handgereedschap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sz="2200" dirty="0"/>
              <a:t>Handslijpmachine:</a:t>
            </a:r>
          </a:p>
          <a:p>
            <a:r>
              <a:rPr lang="nl-NL" sz="2200" dirty="0"/>
              <a:t>beschermkap, zijhandvat en de juiste schijf</a:t>
            </a:r>
          </a:p>
          <a:p>
            <a:r>
              <a:rPr lang="nl-NL" sz="2200" dirty="0"/>
              <a:t>PBM: veiligheidsbril</a:t>
            </a:r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dirty="0"/>
              <a:t>Handcirkelzaag:</a:t>
            </a:r>
          </a:p>
          <a:p>
            <a:r>
              <a:rPr lang="nl-NL" sz="2200" dirty="0">
                <a:solidFill>
                  <a:srgbClr val="FF0000"/>
                </a:solidFill>
              </a:rPr>
              <a:t>spouwmes</a:t>
            </a:r>
            <a:r>
              <a:rPr lang="nl-NL" sz="2200" dirty="0"/>
              <a:t> en automatische beschermkap</a:t>
            </a:r>
          </a:p>
          <a:p>
            <a:r>
              <a:rPr lang="nl-NL" sz="2200" dirty="0"/>
              <a:t>gebruik geen handschoenen!</a:t>
            </a:r>
          </a:p>
          <a:p>
            <a:endParaRPr lang="nl-NL" sz="2200" dirty="0"/>
          </a:p>
          <a:p>
            <a:pPr>
              <a:buNone/>
            </a:pPr>
            <a:r>
              <a:rPr lang="nl-NL" sz="2200" dirty="0"/>
              <a:t>Kettingzaag</a:t>
            </a:r>
          </a:p>
          <a:p>
            <a:r>
              <a:rPr lang="nl-NL" sz="2200" dirty="0"/>
              <a:t>&gt;18 jaar en opgeleid </a:t>
            </a:r>
          </a:p>
          <a:p>
            <a:r>
              <a:rPr lang="nl-NL" sz="2200" dirty="0"/>
              <a:t>PBM: zaagbroek, zaaghelm met oorkappen</a:t>
            </a:r>
          </a:p>
          <a:p>
            <a:pPr>
              <a:buNone/>
            </a:pPr>
            <a:r>
              <a:rPr lang="nl-NL" sz="2200" dirty="0"/>
              <a:t>		 laarzen met zaagbescherming</a:t>
            </a:r>
          </a:p>
          <a:p>
            <a:pPr>
              <a:buNone/>
            </a:pPr>
            <a:r>
              <a:rPr lang="nl-NL" sz="2200" dirty="0"/>
              <a:t>Nauwsluitende handschoenen met zaagbescherming.</a:t>
            </a:r>
          </a:p>
          <a:p>
            <a:pPr lvl="2">
              <a:buNone/>
            </a:pPr>
            <a:r>
              <a:rPr lang="nl-NL" sz="1400" dirty="0"/>
              <a:t> </a:t>
            </a:r>
          </a:p>
          <a:p>
            <a:pPr>
              <a:buNone/>
            </a:pPr>
            <a:endParaRPr lang="nl-NL" sz="2200" dirty="0"/>
          </a:p>
        </p:txBody>
      </p:sp>
      <p:pic>
        <p:nvPicPr>
          <p:cNvPr id="7" name="Afbeelding 6" descr="https://upload.wikimedia.org/wikipedia/commons/thumb/c/c9/Cirkelzaag_%28Circular_saw%29.jpg/220px-Cirkelzaag_%28Circular_saw%29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2996952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 descr="Afbeelding van Bosch haakse slijper PWS850-125 850W">
            <a:hlinkClick r:id="rId4" tooltip="&quot;Bekijk dit product&quot;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8144" y="1340768"/>
            <a:ext cx="1503045" cy="150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ange levensduur, krachtig en robuust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00192" y="4653136"/>
            <a:ext cx="2194560" cy="149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E:\807050B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80312" y="1916832"/>
            <a:ext cx="1080000" cy="810000"/>
          </a:xfrm>
          <a:prstGeom prst="rect">
            <a:avLst/>
          </a:prstGeom>
          <a:noFill/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9103715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spouwmes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3600400" cy="3600400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8800"/>
            <a:ext cx="4032448" cy="403244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469581"/>
            <a:ext cx="1393701" cy="1393701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457200" y="5301208"/>
            <a:ext cx="1594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spouwmes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96158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7066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6.4 Werken met handgereedschap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/>
              <a:t>gebruik passend gereedschap</a:t>
            </a:r>
          </a:p>
          <a:p>
            <a:r>
              <a:rPr lang="nl-NL" sz="2200" dirty="0"/>
              <a:t>gebruik gereedschap waar het voor bedoeld is</a:t>
            </a:r>
          </a:p>
          <a:p>
            <a:r>
              <a:rPr lang="nl-NL" sz="2200" dirty="0"/>
              <a:t>beschadigd gereedschap repareren of vervangen</a:t>
            </a:r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6" name="Afbeelding 5" descr="Hulpmiddelen, Werk, Reparatie, Hamer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356992"/>
            <a:ext cx="5760720" cy="300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 descr="Tools, Instellen, Klusjesman, Hand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248" y="4653136"/>
            <a:ext cx="1907704" cy="125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60588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C7D081-2F51-4BD2-A8A3-C8E7D0EA3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Accu heggenschaar. Wat gaat fout?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1170BFA9-B7BE-42DD-BE9E-535F04683C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9551063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schoffelen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fout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Goed</a:t>
            </a:r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40" y="2060847"/>
            <a:ext cx="3587347" cy="4783129"/>
          </a:xfrm>
        </p:spPr>
      </p:pic>
      <p:pic>
        <p:nvPicPr>
          <p:cNvPr id="8" name="Tijdelijke aanduiding voor inhoud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689" y="2420888"/>
            <a:ext cx="3240360" cy="4320480"/>
          </a:xfrm>
        </p:spPr>
      </p:pic>
    </p:spTree>
    <p:extLst>
      <p:ext uri="{BB962C8B-B14F-4D97-AF65-F5344CB8AC3E}">
        <p14:creationId xmlns:p14="http://schemas.microsoft.com/office/powerpoint/2010/main" val="383769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6.5 Werken met hijswerktuigen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Verschillende soorten hijswerktuigen:</a:t>
            </a:r>
          </a:p>
          <a:p>
            <a:r>
              <a:rPr lang="nl-NL" sz="2200" dirty="0"/>
              <a:t>keuringsdocumenten en </a:t>
            </a:r>
            <a:r>
              <a:rPr lang="nl-NL" sz="2200" dirty="0" err="1"/>
              <a:t>CE-markering</a:t>
            </a:r>
            <a:endParaRPr lang="nl-NL" sz="2200" dirty="0"/>
          </a:p>
          <a:p>
            <a:r>
              <a:rPr lang="nl-NL" sz="2200" dirty="0">
                <a:solidFill>
                  <a:srgbClr val="FF0000"/>
                </a:solidFill>
              </a:rPr>
              <a:t>hijstabellen</a:t>
            </a:r>
            <a:r>
              <a:rPr lang="nl-NL" sz="2200" dirty="0"/>
              <a:t> en -grafieken</a:t>
            </a:r>
          </a:p>
          <a:p>
            <a:r>
              <a:rPr lang="nl-NL" sz="2200" dirty="0"/>
              <a:t>opleiding bediener / machinist</a:t>
            </a:r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r>
              <a:rPr lang="nl-NL" sz="2200" dirty="0"/>
              <a:t>Handtakel: ook voor horizontaal verplaatsen</a:t>
            </a:r>
          </a:p>
          <a:p>
            <a:endParaRPr lang="nl-NL" sz="2200" dirty="0"/>
          </a:p>
          <a:p>
            <a:endParaRPr lang="nl-NL" sz="2200" dirty="0"/>
          </a:p>
          <a:p>
            <a:pPr>
              <a:buNone/>
            </a:pPr>
            <a:endParaRPr lang="nl-NL" sz="2200" dirty="0"/>
          </a:p>
        </p:txBody>
      </p:sp>
      <p:pic>
        <p:nvPicPr>
          <p:cNvPr id="6" name="lightboxImage" descr="https://www.sybshop.nl/webshop/media/catalog/product/cache/1/image/500x500/9df78eab33525d08d6e5fb8d27136e95/h/a/handtakel_2_ton_2_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5013176"/>
            <a:ext cx="20882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 descr="Cluma 3,2 ton x 12 000 mm">
            <a:hlinkClick r:id="rId3" tooltip="&quot;Cluma 3,2 ton x 12 000 mm&quot;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3645024"/>
            <a:ext cx="2003425" cy="133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 descr="Kraan, Lucht, Hijskraan, Bouwwer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1844824"/>
            <a:ext cx="1459893" cy="219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vlb1lightboxImage" descr="https://thumbs.dreamstime.com/z/mobiele-kraan-1244509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20072" y="1844824"/>
            <a:ext cx="1574838" cy="2161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gthumb81961307" descr=" Vrachtwagen met kraan Royalty-vrije Stock Fotografie">
            <a:hlinkClick r:id="rId7"/>
          </p:cNvPr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03848" y="3645024"/>
            <a:ext cx="18002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920227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dirty="0"/>
              <a:t>Geen personen vervoeren!</a:t>
            </a:r>
          </a:p>
        </p:txBody>
      </p:sp>
      <p:pic>
        <p:nvPicPr>
          <p:cNvPr id="152579" name="Picture 3" descr="untitled1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1389" y="1506542"/>
            <a:ext cx="4880892" cy="535145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5826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6.6 Werken met hijstoebehoren en handtakels</a:t>
            </a:r>
            <a:endParaRPr lang="nl-NL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264" y="1412776"/>
            <a:ext cx="1839267" cy="496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jdelijke aanduiding voor inhoud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/>
              <a:t>beschadigde kettingen of staalkabels niet gebruiken</a:t>
            </a:r>
          </a:p>
          <a:p>
            <a:r>
              <a:rPr lang="nl-NL" sz="2200" dirty="0"/>
              <a:t>voer zelf geen reparaties uit</a:t>
            </a:r>
          </a:p>
          <a:p>
            <a:r>
              <a:rPr lang="nl-NL" sz="2200" dirty="0"/>
              <a:t>hijstoebehoren moeten worden gekeurd</a:t>
            </a:r>
          </a:p>
          <a:p>
            <a:r>
              <a:rPr lang="nl-NL" sz="2200" dirty="0"/>
              <a:t>gekeurde materialen zijn voorzien van label</a:t>
            </a:r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912" y="4365104"/>
            <a:ext cx="1797173" cy="188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4371322"/>
            <a:ext cx="2376264" cy="197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2357432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Labels en </a:t>
            </a:r>
            <a:r>
              <a:rPr lang="nl-NL"/>
              <a:t>kleurcodering hijsband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5967294" cy="3356603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72816"/>
            <a:ext cx="26955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769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7030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6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6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6.6 Werken met hijstoebehoren en handtakels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/>
              <a:t>Speciale hijstoebehoren:</a:t>
            </a:r>
          </a:p>
          <a:p>
            <a:r>
              <a:rPr lang="nl-NL" sz="2200" dirty="0"/>
              <a:t>samenstel met twee, drie of vier lengten</a:t>
            </a:r>
          </a:p>
          <a:p>
            <a:r>
              <a:rPr lang="nl-NL" sz="2200" dirty="0" err="1"/>
              <a:t>Hijsjuk</a:t>
            </a:r>
            <a:r>
              <a:rPr lang="nl-NL" sz="2200" dirty="0"/>
              <a:t> (</a:t>
            </a:r>
            <a:r>
              <a:rPr lang="nl-NL" sz="2200" dirty="0">
                <a:solidFill>
                  <a:srgbClr val="FF0000"/>
                </a:solidFill>
              </a:rPr>
              <a:t>balk)</a:t>
            </a:r>
          </a:p>
          <a:p>
            <a:pPr marL="0" indent="0">
              <a:buNone/>
            </a:pPr>
            <a:endParaRPr lang="nl-NL" sz="2200" dirty="0"/>
          </a:p>
          <a:p>
            <a:endParaRPr lang="nl-NL" sz="2200" dirty="0"/>
          </a:p>
          <a:p>
            <a:pPr>
              <a:buNone/>
            </a:pPr>
            <a:r>
              <a:rPr lang="nl-NL" sz="2200" dirty="0"/>
              <a:t>Hijsen met een samenstel:</a:t>
            </a:r>
          </a:p>
          <a:p>
            <a:r>
              <a:rPr lang="nl-NL" sz="2200" dirty="0"/>
              <a:t>spreidhoek maximaal 120° (wettelijk)</a:t>
            </a:r>
          </a:p>
          <a:p>
            <a:r>
              <a:rPr lang="nl-NL" sz="2200" dirty="0"/>
              <a:t>veilige hijshoek: 90°</a:t>
            </a:r>
          </a:p>
          <a:p>
            <a:endParaRPr lang="nl-NL" sz="2200" dirty="0"/>
          </a:p>
          <a:p>
            <a:pPr>
              <a:buNone/>
            </a:pPr>
            <a:endParaRPr lang="nl-NL" sz="2200" dirty="0"/>
          </a:p>
          <a:p>
            <a:endParaRPr lang="nl-NL" sz="2200" dirty="0"/>
          </a:p>
        </p:txBody>
      </p:sp>
      <p:pic>
        <p:nvPicPr>
          <p:cNvPr id="4" name="bigthumb6210987" descr="Herberg kraan Royalty-vrije Stock Fotografie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14911" y="1340667"/>
            <a:ext cx="2581719" cy="253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  <p:pic>
        <p:nvPicPr>
          <p:cNvPr id="9" name="Tijdelijke aanduiding voor inhoud 3">
            <a:extLst>
              <a:ext uri="{FF2B5EF4-FFF2-40B4-BE49-F238E27FC236}">
                <a16:creationId xmlns:a16="http://schemas.microsoft.com/office/drawing/2014/main" id="{65FB7513-FB1C-4692-B853-36DDB3BC8A53}"/>
              </a:ext>
            </a:extLst>
          </p:cNvPr>
          <p:cNvPicPr>
            <a:picLocks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32558" y="4215375"/>
            <a:ext cx="208823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Hijsjuk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34381"/>
            <a:ext cx="8229600" cy="3657600"/>
          </a:xfrm>
        </p:spPr>
      </p:pic>
    </p:spTree>
    <p:extLst>
      <p:ext uri="{BB962C8B-B14F-4D97-AF65-F5344CB8AC3E}">
        <p14:creationId xmlns:p14="http://schemas.microsoft.com/office/powerpoint/2010/main" val="2986794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/>
          <a:lstStyle/>
          <a:p>
            <a:r>
              <a:rPr lang="nl-NL" dirty="0"/>
              <a:t>Hijshoek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624"/>
            <a:ext cx="3712795" cy="6813376"/>
          </a:xfrm>
        </p:spPr>
      </p:pic>
    </p:spTree>
    <p:extLst>
      <p:ext uri="{BB962C8B-B14F-4D97-AF65-F5344CB8AC3E}">
        <p14:creationId xmlns:p14="http://schemas.microsoft.com/office/powerpoint/2010/main" val="38791779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750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/>
              <a:t>6.7 Vorkheftrucks en palletwagens</a:t>
            </a:r>
            <a:endParaRPr lang="nl-NL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0232" y="1504253"/>
            <a:ext cx="1800200" cy="216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264" y="4437112"/>
            <a:ext cx="1581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jdelijke aanduiding voor inhoud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nl-NL" sz="2200" dirty="0"/>
              <a:t>Veilig werken met vorkheftruck: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s</a:t>
            </a:r>
            <a:r>
              <a:rPr kumimoji="0" lang="nl-NL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tabiel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beladen over beide</a:t>
            </a:r>
            <a:r>
              <a:rPr kumimoji="0" lang="nl-NL" sz="2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vorken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b</a:t>
            </a:r>
            <a:r>
              <a:rPr lang="nl-NL" sz="2200" baseline="0" dirty="0"/>
              <a:t>estuurder</a:t>
            </a:r>
            <a:r>
              <a:rPr lang="nl-NL" sz="2200" dirty="0"/>
              <a:t> minimaal 18 jaar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V</a:t>
            </a:r>
            <a:r>
              <a:rPr kumimoji="0" lang="nl-NL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eiligheidsvoorzieningen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gebruiken (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gordel dragen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Chauffeur moet goed zicht hebben</a:t>
            </a: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Veilig werken met palletwagen: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let op de juiste werkhouding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niet te zwaar of te hoog beladen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/>
              <a:t>g</a:t>
            </a:r>
            <a:r>
              <a:rPr kumimoji="0" lang="nl-NL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oed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zicht</a:t>
            </a:r>
            <a:r>
              <a:rPr kumimoji="0" lang="nl-NL" sz="2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</a:t>
            </a:r>
            <a:r>
              <a:rPr kumimoji="0" lang="nl-NL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voldoende manoeuvreerruimte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948634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OH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153988"/>
            <a:ext cx="9396413" cy="701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285408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1B236D-9577-4D99-A56B-EEA35F43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Accu Heggenschaar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5ADCA5-4201-435F-9ED2-ACDB8D87C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pictogram</a:t>
            </a:r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6585CD7E-FE20-431F-9124-E3A0779241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74875"/>
            <a:ext cx="6244167" cy="4683125"/>
          </a:xfr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7610A87-3235-42D0-8C22-5DEB2E98F9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79E91221-0EE7-4FE6-B99C-840BC560227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225" y="1196752"/>
            <a:ext cx="4041775" cy="3031331"/>
          </a:xfrm>
        </p:spPr>
      </p:pic>
    </p:spTree>
    <p:extLst>
      <p:ext uri="{BB962C8B-B14F-4D97-AF65-F5344CB8AC3E}">
        <p14:creationId xmlns:p14="http://schemas.microsoft.com/office/powerpoint/2010/main" val="201777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URFir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83465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5F303F-97F0-40CF-8CE4-DF9CA566E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Dus </a:t>
            </a:r>
            <a:r>
              <a:rPr lang="nl-NL" dirty="0" err="1"/>
              <a:t>PBM’s</a:t>
            </a:r>
            <a:r>
              <a:rPr lang="nl-NL" dirty="0"/>
              <a:t> !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7711704-6D8D-45E3-9FCC-BE031F2617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367034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Geluidsschade op je werk</a:t>
            </a:r>
          </a:p>
        </p:txBody>
      </p:sp>
      <p:pic>
        <p:nvPicPr>
          <p:cNvPr id="58371" name="Picture 3" descr="00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27225"/>
            <a:ext cx="9144000" cy="3286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41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4. De werkplek</a:t>
            </a:r>
            <a:br>
              <a:rPr lang="nl-NL" sz="3200" b="1" dirty="0"/>
            </a:br>
            <a:r>
              <a:rPr lang="nl-NL" sz="2800" b="1" dirty="0"/>
              <a:t>4.2 Risico’s van lichamelijke belasting  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Veilig tillen: </a:t>
            </a:r>
          </a:p>
          <a:p>
            <a:r>
              <a:rPr lang="nl-NL" sz="2200" dirty="0"/>
              <a:t>niet meer dan 23 kg</a:t>
            </a:r>
          </a:p>
          <a:p>
            <a:r>
              <a:rPr lang="nl-NL" sz="2200" dirty="0"/>
              <a:t>gebruik goede </a:t>
            </a:r>
            <a:r>
              <a:rPr lang="nl-NL" sz="2200" dirty="0" err="1"/>
              <a:t>PBM’s</a:t>
            </a:r>
            <a:r>
              <a:rPr lang="nl-NL" sz="2200" dirty="0"/>
              <a:t>: veiligheidsschoenen, handschoenen</a:t>
            </a:r>
          </a:p>
          <a:p>
            <a:r>
              <a:rPr lang="nl-NL" sz="2200" dirty="0"/>
              <a:t>gebruik </a:t>
            </a:r>
            <a:r>
              <a:rPr lang="nl-NL" sz="2200" dirty="0">
                <a:solidFill>
                  <a:srgbClr val="FF0000"/>
                </a:solidFill>
              </a:rPr>
              <a:t>tilhulpmiddelen</a:t>
            </a:r>
          </a:p>
          <a:p>
            <a:r>
              <a:rPr lang="nl-NL" sz="2200" dirty="0"/>
              <a:t>til met twee personen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Veilig tillen:</a:t>
            </a:r>
          </a:p>
          <a:p>
            <a:r>
              <a:rPr lang="nl-NL" sz="2200" dirty="0"/>
              <a:t>maak een </a:t>
            </a:r>
            <a:r>
              <a:rPr lang="nl-NL" sz="2200" dirty="0" err="1"/>
              <a:t>tilplan</a:t>
            </a:r>
            <a:endParaRPr lang="nl-NL" sz="2200" dirty="0"/>
          </a:p>
          <a:p>
            <a:r>
              <a:rPr lang="nl-NL" sz="2200" dirty="0"/>
              <a:t>juiste houding, afwisselende houding</a:t>
            </a:r>
          </a:p>
          <a:p>
            <a:r>
              <a:rPr lang="nl-NL" sz="2200" dirty="0"/>
              <a:t>bepaal eigen tempo</a:t>
            </a:r>
          </a:p>
          <a:p>
            <a:r>
              <a:rPr lang="nl-NL" sz="2200" dirty="0"/>
              <a:t>regelmatig een korte pauze</a:t>
            </a:r>
          </a:p>
          <a:p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</p:txBody>
      </p:sp>
      <p:sp>
        <p:nvSpPr>
          <p:cNvPr id="7" name="Tekstvak 6"/>
          <p:cNvSpPr txBox="1"/>
          <p:nvPr/>
        </p:nvSpPr>
        <p:spPr>
          <a:xfrm>
            <a:off x="5580112" y="45091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10" name="Picture 4" descr="tille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4149080"/>
            <a:ext cx="3669400" cy="215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583053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</TotalTime>
  <Words>895</Words>
  <Application>Microsoft Office PowerPoint</Application>
  <PresentationFormat>Diavoorstelling (4:3)</PresentationFormat>
  <Paragraphs>334</Paragraphs>
  <Slides>60</Slides>
  <Notes>19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60</vt:i4>
      </vt:variant>
    </vt:vector>
  </HeadingPairs>
  <TitlesOfParts>
    <vt:vector size="63" baseType="lpstr">
      <vt:lpstr>Arial</vt:lpstr>
      <vt:lpstr>Calibri</vt:lpstr>
      <vt:lpstr>Office-thema</vt:lpstr>
      <vt:lpstr>Serie B deel 1</vt:lpstr>
      <vt:lpstr>4. De werkplek 4.1 Risico’s van de werkomgeving</vt:lpstr>
      <vt:lpstr>PowerPoint-presentatie</vt:lpstr>
      <vt:lpstr>Schone werkplek. Good housekeeping</vt:lpstr>
      <vt:lpstr>Accu heggenschaar. Wat gaat fout?</vt:lpstr>
      <vt:lpstr>Accu Heggenschaar</vt:lpstr>
      <vt:lpstr>Dus PBM’s !</vt:lpstr>
      <vt:lpstr>Geluidsschade op je werk</vt:lpstr>
      <vt:lpstr>4. De werkplek 4.2 Risico’s van lichamelijke belasting  </vt:lpstr>
      <vt:lpstr>tilhulpmiddel. Zuignap.</vt:lpstr>
      <vt:lpstr>Tilhulp: liftie</vt:lpstr>
      <vt:lpstr>4. De werkplek 4.2 Lichamelijke belasting</vt:lpstr>
      <vt:lpstr>Dove vingers</vt:lpstr>
      <vt:lpstr>4. De werkplek 4.3 Veiligstellen van werkplek en installatie</vt:lpstr>
      <vt:lpstr>Steekflens</vt:lpstr>
      <vt:lpstr>4. De werkplek 4.4 Veiligheidssignalering op de werkplek  </vt:lpstr>
      <vt:lpstr>markering</vt:lpstr>
      <vt:lpstr>Veilig werken langs de weg.</vt:lpstr>
      <vt:lpstr>PBM is afkorting van…</vt:lpstr>
      <vt:lpstr>Gevallen met de motor..</vt:lpstr>
      <vt:lpstr>Pbm’s in orde?</vt:lpstr>
      <vt:lpstr>5. Persoonlijke beschermingsmiddelen 5.1 Persoonlijke bescherming</vt:lpstr>
      <vt:lpstr>Pbm?</vt:lpstr>
      <vt:lpstr>Gebruik pbm’s!</vt:lpstr>
      <vt:lpstr>5. Persoonlijke beschermingsmiddelen 5.1 Persoonlijke bescherming</vt:lpstr>
      <vt:lpstr>Anti statisch….</vt:lpstr>
      <vt:lpstr>PowerPoint-presentatie</vt:lpstr>
      <vt:lpstr>5. Persoonlijke beschermingsmiddelen 5.2 PBM voor hoofd, handen en voeten</vt:lpstr>
      <vt:lpstr>hoofdbescherming</vt:lpstr>
      <vt:lpstr>5. Persoonlijke beschermingsmiddelen 5.3 Oogbescherming</vt:lpstr>
      <vt:lpstr>Ruimzichtbril</vt:lpstr>
      <vt:lpstr>Rondvliegende delen</vt:lpstr>
      <vt:lpstr>5. Persoonlijke beschermingsmiddelen 5.4 Gehoorbescherming</vt:lpstr>
      <vt:lpstr>geluid</vt:lpstr>
      <vt:lpstr>5. Persoonlijke beschermingsmiddelen 5.5 Valbeveiliging</vt:lpstr>
      <vt:lpstr>Snoei 1869…</vt:lpstr>
      <vt:lpstr>Werkbak. Valbeveiliging</vt:lpstr>
      <vt:lpstr>5. Persoonlijke beschermingsmiddelen 5.6 Adembescherming</vt:lpstr>
      <vt:lpstr>adembescherming</vt:lpstr>
      <vt:lpstr>Filtermasker: kleurcodering</vt:lpstr>
      <vt:lpstr>Onafhankelijke adembescherming</vt:lpstr>
      <vt:lpstr>6. Arbeidsmiddelen 6.1 Werken met vast opgestelde machines (1)</vt:lpstr>
      <vt:lpstr>6. Arbeidsmiddelen 6.2 Werken met vast opgestelde machines (2)</vt:lpstr>
      <vt:lpstr>circelzaag</vt:lpstr>
      <vt:lpstr>circelzaag</vt:lpstr>
      <vt:lpstr>Andere kant…</vt:lpstr>
      <vt:lpstr>6. Arbeidsmiddelen 6.3 Aangedreven handgereedschap</vt:lpstr>
      <vt:lpstr>spouwmes</vt:lpstr>
      <vt:lpstr>6. Arbeidsmiddelen 6.4 Werken met handgereedschap</vt:lpstr>
      <vt:lpstr>schoffelen</vt:lpstr>
      <vt:lpstr>6. Arbeidsmiddelen 6.5 Werken met hijswerktuigen</vt:lpstr>
      <vt:lpstr>Geen personen vervoeren!</vt:lpstr>
      <vt:lpstr>6. Arbeidsmiddelen 6.6 Werken met hijstoebehoren en handtakels</vt:lpstr>
      <vt:lpstr>Labels en kleurcodering hijsband</vt:lpstr>
      <vt:lpstr>6. Arbeidsmiddelen 6.6 Werken met hijstoebehoren en handtakels</vt:lpstr>
      <vt:lpstr>Hijsjuk</vt:lpstr>
      <vt:lpstr>Hijshoek</vt:lpstr>
      <vt:lpstr>6. Arbeidsmiddelen 6.7 Vorkheftrucks en palletwagens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VOL-VCA / VIL-VCU</dc:title>
  <dc:creator>UMD</dc:creator>
  <cp:lastModifiedBy>Johan Schuppert</cp:lastModifiedBy>
  <cp:revision>238</cp:revision>
  <cp:lastPrinted>2017-08-31T11:27:20Z</cp:lastPrinted>
  <dcterms:created xsi:type="dcterms:W3CDTF">2017-08-18T09:52:27Z</dcterms:created>
  <dcterms:modified xsi:type="dcterms:W3CDTF">2023-01-14T15:36:33Z</dcterms:modified>
</cp:coreProperties>
</file>