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79" r:id="rId6"/>
    <p:sldId id="280" r:id="rId7"/>
    <p:sldId id="361" r:id="rId8"/>
    <p:sldId id="281" r:id="rId9"/>
    <p:sldId id="290" r:id="rId10"/>
    <p:sldId id="362" r:id="rId11"/>
    <p:sldId id="292" r:id="rId12"/>
    <p:sldId id="293" r:id="rId13"/>
    <p:sldId id="339" r:id="rId14"/>
    <p:sldId id="294" r:id="rId15"/>
    <p:sldId id="340" r:id="rId16"/>
    <p:sldId id="342" r:id="rId17"/>
    <p:sldId id="323" r:id="rId18"/>
    <p:sldId id="351" r:id="rId19"/>
    <p:sldId id="326" r:id="rId20"/>
    <p:sldId id="329" r:id="rId21"/>
    <p:sldId id="343" r:id="rId22"/>
    <p:sldId id="333" r:id="rId23"/>
    <p:sldId id="334" r:id="rId24"/>
    <p:sldId id="352" r:id="rId25"/>
    <p:sldId id="289" r:id="rId26"/>
    <p:sldId id="285" r:id="rId27"/>
    <p:sldId id="288" r:id="rId28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.M. Dykstra" initials="UD" lastIdx="1" clrIdx="0">
    <p:extLst>
      <p:ext uri="{19B8F6BF-5375-455C-9EA6-DF929625EA0E}">
        <p15:presenceInfo xmlns:p15="http://schemas.microsoft.com/office/powerpoint/2012/main" userId="5283fb920351fab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99"/>
    <a:srgbClr val="328E57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8"/>
        <p:guide pos="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Schuppert" userId="cf2e5fa7-3dc2-4999-a54e-48bf69e6beec" providerId="ADAL" clId="{F6DF8AF7-1A97-48ED-B68E-E0C978D4F766}"/>
    <pc:docChg chg="delSld">
      <pc:chgData name="Johan Schuppert" userId="cf2e5fa7-3dc2-4999-a54e-48bf69e6beec" providerId="ADAL" clId="{F6DF8AF7-1A97-48ED-B68E-E0C978D4F766}" dt="2023-01-14T13:59:18.630" v="0" actId="2696"/>
      <pc:docMkLst>
        <pc:docMk/>
      </pc:docMkLst>
      <pc:sldChg chg="del">
        <pc:chgData name="Johan Schuppert" userId="cf2e5fa7-3dc2-4999-a54e-48bf69e6beec" providerId="ADAL" clId="{F6DF8AF7-1A97-48ED-B68E-E0C978D4F766}" dt="2023-01-14T13:59:18.630" v="0" actId="2696"/>
        <pc:sldMkLst>
          <pc:docMk/>
          <pc:sldMk cId="0" sldId="25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2090A-2CAC-44DB-BDF9-18C183EE3969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EEDCF-E78D-457D-88E4-2E145385671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10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F5A76-11BF-4FCE-B700-2B0675237A3B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D1D21-D301-4A59-8E60-492FF4FA46A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17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Basisveiligheid VCA</a:t>
            </a:r>
          </a:p>
        </p:txBody>
      </p:sp>
      <p:sp>
        <p:nvSpPr>
          <p:cNvPr id="190467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6652_705</a:t>
            </a:r>
          </a:p>
        </p:txBody>
      </p:sp>
      <p:sp>
        <p:nvSpPr>
          <p:cNvPr id="19456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10ADF1-B53E-43D5-A4A7-BCD37AC42ECF}" type="slidenum">
              <a:rPr lang="nl-NL" smtClean="0">
                <a:latin typeface="Arial" charset="0"/>
              </a:rPr>
              <a:pPr/>
              <a:t>13</a:t>
            </a:fld>
            <a:endParaRPr lang="nl-NL">
              <a:latin typeface="Arial" charset="0"/>
            </a:endParaRPr>
          </a:p>
        </p:txBody>
      </p:sp>
      <p:sp>
        <p:nvSpPr>
          <p:cNvPr id="1945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091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MSIPCMContentMarking" descr="{&quot;HashCode&quot;:2121939413,&quot;Placement&quot;:&quot;Footer&quot;,&quot;Top&quot;:523.380066,&quot;Left&quot;:0.0,&quot;SlideWidth&quot;:720,&quot;SlideHeight&quot;:540}"/>
          <p:cNvSpPr txBox="1"/>
          <p:nvPr userDrawn="1"/>
        </p:nvSpPr>
        <p:spPr>
          <a:xfrm>
            <a:off x="0" y="6646927"/>
            <a:ext cx="1067676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nl-NL" sz="700">
                <a:solidFill>
                  <a:srgbClr val="000000"/>
                </a:solidFill>
                <a:latin typeface="Calibri" panose="020F0502020204030204" pitchFamily="34" charset="0"/>
              </a:rPr>
              <a:t>Classificatie: Corporate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esign.hsdev.com/main.php?g2_itemId=173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sign.hsdev.com/main.php?g2_itemId=27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2996952"/>
            <a:ext cx="4140288" cy="289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764705"/>
            <a:ext cx="7772400" cy="1152128"/>
          </a:xfrm>
        </p:spPr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B-VCA / VOL-VCA / VIL-VCU 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5" name="Afbeelding 4" descr="C:\Users\Ulli\Documents\praktijkgids arbeidsveiligheid 2011\kluwer\images\81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39100" y="2132856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 descr="C:\Users\Ulli\Documents\praktijkgids arbeidsveiligheid 2011\kluwer\images\811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85670" y="2132856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 descr="C:\Users\Ulli\Documents\praktijkgids arbeidsveiligheid 2011\kluwer\images\811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2132856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0" y="6597352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800" dirty="0">
                <a:latin typeface="Arial Narrow" panose="020B0606020202030204" pitchFamily="34" charset="0"/>
              </a:rPr>
              <a:t>© PBNA. </a:t>
            </a:r>
            <a:r>
              <a:rPr lang="nl-NL" sz="800" dirty="0">
                <a:latin typeface="Arial Narrow" panose="020B0606020202030204" pitchFamily="34" charset="0"/>
              </a:rPr>
              <a:t>Niets uit deze presentatie mag worden verveelvoudigd of openbaar gemaakt, zonder voorafgaande schriftelijke toestemming van PBNA.  </a:t>
            </a:r>
            <a:endParaRPr lang="nl-NL" dirty="0">
              <a:latin typeface="Arial Narrow" panose="020B060602020203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0" y="6237312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versie: November 2022</a:t>
            </a: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02530"/>
            <a:ext cx="2016224" cy="5341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65113" indent="-265113">
              <a:buNone/>
              <a:defRPr/>
            </a:pPr>
            <a:r>
              <a:rPr lang="nl-NL" dirty="0"/>
              <a:t>Comfortabel klimaat wordt bepaald door: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dirty="0"/>
              <a:t>kleding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dirty="0"/>
              <a:t>inspanning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dirty="0"/>
              <a:t>luchtvochtigheid (relatieve luchtvochtigheid 40-60%)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dirty="0"/>
              <a:t>temperatuur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dirty="0"/>
              <a:t>luchtsnelheid</a:t>
            </a:r>
          </a:p>
          <a:p>
            <a:pPr marL="0" indent="0">
              <a:buFont typeface="Arial" charset="0"/>
              <a:buNone/>
            </a:pPr>
            <a:endParaRPr lang="nl-NL" dirty="0"/>
          </a:p>
          <a:p>
            <a:pPr marL="0" indent="0">
              <a:buFont typeface="Arial" charset="0"/>
              <a:buNone/>
            </a:pPr>
            <a:r>
              <a:rPr lang="nl-NL" dirty="0"/>
              <a:t>Maatregelen om het werkcomfort te verbeteren zijn: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dirty="0"/>
              <a:t>temperatuur behaaglijk en </a:t>
            </a:r>
            <a:r>
              <a:rPr lang="nl-NL" sz="2900" dirty="0"/>
              <a:t>gelijkmatig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dirty="0"/>
              <a:t>aangepast aan de fysieke inspanning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dirty="0"/>
              <a:t>geen hinderlijke luchtbeweging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dirty="0"/>
              <a:t>luchtvochtigheid in de ruimte op peil houden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dirty="0" err="1"/>
              <a:t>PBM’s</a:t>
            </a:r>
            <a:endParaRPr lang="nl-NL" dirty="0"/>
          </a:p>
          <a:p>
            <a:pPr lvl="2">
              <a:defRPr/>
            </a:pPr>
            <a:endParaRPr lang="nl-NL" dirty="0"/>
          </a:p>
          <a:p>
            <a:pPr lvl="2">
              <a:defRPr/>
            </a:pP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67393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4. De werkplek</a:t>
            </a:r>
            <a:br>
              <a:rPr lang="nl-NL" sz="18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4.1 Risico’s van de werkomgeving (2)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10" name="Afgeronde rechthoek 9"/>
          <p:cNvSpPr/>
          <p:nvPr/>
        </p:nvSpPr>
        <p:spPr>
          <a:xfrm>
            <a:off x="7956376" y="274819"/>
            <a:ext cx="1187624" cy="100811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B</a:t>
            </a:r>
          </a:p>
        </p:txBody>
      </p:sp>
      <p:sp>
        <p:nvSpPr>
          <p:cNvPr id="11" name="Rechthoek 10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Andere omgevingsfactoren:</a:t>
            </a:r>
          </a:p>
          <a:p>
            <a:r>
              <a:rPr lang="nl-NL" sz="2200" dirty="0"/>
              <a:t>licht (verlichting, daglicht)</a:t>
            </a:r>
          </a:p>
          <a:p>
            <a:r>
              <a:rPr lang="nl-NL" sz="2200" dirty="0"/>
              <a:t>geluid</a:t>
            </a:r>
          </a:p>
          <a:p>
            <a:r>
              <a:rPr lang="nl-NL" sz="2200" dirty="0"/>
              <a:t>trillingen</a:t>
            </a:r>
          </a:p>
          <a:p>
            <a:r>
              <a:rPr lang="nl-NL" sz="2200" dirty="0"/>
              <a:t>afmetingen werkruimte</a:t>
            </a:r>
          </a:p>
          <a:p>
            <a:r>
              <a:rPr lang="nl-NL" sz="2200" dirty="0"/>
              <a:t>ventilatie</a:t>
            </a:r>
          </a:p>
          <a:p>
            <a:r>
              <a:rPr lang="nl-NL" sz="2200" dirty="0"/>
              <a:t>inrichting en meubilair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200" dirty="0"/>
              <a:t>Preventie: programma’s voor timemanagement, omgaan met werkdruk, voorkomen van ziekteverzuim 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74819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4. De werkplek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4.1 Risico’s van de werkomgeving (3)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9441" y="2420888"/>
            <a:ext cx="3040747" cy="15121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6376" y="274819"/>
            <a:ext cx="1187624" cy="100811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B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815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nl-NL" sz="2200" dirty="0">
                <a:ea typeface="ＭＳ Ｐゴシック" charset="0"/>
              </a:rPr>
              <a:t>Langdurig zitten is belastend door statische belasting</a:t>
            </a:r>
          </a:p>
          <a:p>
            <a:pPr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>
              <a:buNone/>
              <a:defRPr/>
            </a:pPr>
            <a:r>
              <a:rPr lang="nl-NL" sz="2200" dirty="0">
                <a:ea typeface="ＭＳ Ｐゴシック" charset="0"/>
              </a:rPr>
              <a:t>Afwisseling voorkomt klachten: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lopen/staan/zitten/verschillende zithoudingen</a:t>
            </a:r>
          </a:p>
          <a:p>
            <a:pPr marL="0" indent="0"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Optimale zithouding: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goede ondersteuning benen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goede stand rug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ontlasting schouders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mogelijkheid kiezen andere houdingen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5362" y="274819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4. De werkplek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4.2 Lichamelijke belasting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6376" y="274819"/>
            <a:ext cx="1187624" cy="100811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B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6615113" y="3700463"/>
            <a:ext cx="2124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dirty="0"/>
              <a:t>reactiviteit</a:t>
            </a:r>
          </a:p>
          <a:p>
            <a:pPr eaLnBrk="0" hangingPunct="0"/>
            <a:r>
              <a:rPr lang="nl-NL" dirty="0"/>
              <a:t>instabiliteit</a:t>
            </a:r>
          </a:p>
        </p:txBody>
      </p:sp>
      <p:sp>
        <p:nvSpPr>
          <p:cNvPr id="67588" name="Text Box 5"/>
          <p:cNvSpPr txBox="1">
            <a:spLocks noChangeArrowheads="1"/>
          </p:cNvSpPr>
          <p:nvPr/>
        </p:nvSpPr>
        <p:spPr bwMode="auto">
          <a:xfrm>
            <a:off x="3973463" y="1971370"/>
            <a:ext cx="189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nl-NL" dirty="0"/>
              <a:t>brandgevaar</a:t>
            </a:r>
          </a:p>
        </p:txBody>
      </p:sp>
      <p:sp>
        <p:nvSpPr>
          <p:cNvPr id="67589" name="Text Box 6"/>
          <p:cNvSpPr txBox="1">
            <a:spLocks noChangeArrowheads="1"/>
          </p:cNvSpPr>
          <p:nvPr/>
        </p:nvSpPr>
        <p:spPr bwMode="auto">
          <a:xfrm>
            <a:off x="1315906" y="3777611"/>
            <a:ext cx="20177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nl-NL" dirty="0" err="1"/>
              <a:t>gezondheids</a:t>
            </a:r>
            <a:r>
              <a:rPr lang="nl-NL" dirty="0"/>
              <a:t>-</a:t>
            </a:r>
          </a:p>
          <a:p>
            <a:pPr eaLnBrk="0" hangingPunct="0"/>
            <a:r>
              <a:rPr lang="nl-NL" dirty="0"/>
              <a:t>gevaar</a:t>
            </a:r>
          </a:p>
        </p:txBody>
      </p:sp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3789543" y="5779804"/>
            <a:ext cx="18625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nl-NL" dirty="0">
                <a:solidFill>
                  <a:srgbClr val="7030A0"/>
                </a:solidFill>
              </a:rPr>
              <a:t>          </a:t>
            </a:r>
            <a:r>
              <a:rPr lang="nl-NL" dirty="0"/>
              <a:t>bijzonderheden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203848" y="2564904"/>
            <a:ext cx="2895600" cy="2908300"/>
            <a:chOff x="1920" y="1672"/>
            <a:chExt cx="1824" cy="1832"/>
          </a:xfrm>
        </p:grpSpPr>
        <p:sp>
          <p:nvSpPr>
            <p:cNvPr id="67599" name="Rectangle 9"/>
            <p:cNvSpPr>
              <a:spLocks noChangeArrowheads="1"/>
            </p:cNvSpPr>
            <p:nvPr/>
          </p:nvSpPr>
          <p:spPr bwMode="auto">
            <a:xfrm rot="-2693669">
              <a:off x="1920" y="2208"/>
              <a:ext cx="768" cy="76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67600" name="Rectangle 10"/>
            <p:cNvSpPr>
              <a:spLocks noChangeArrowheads="1"/>
            </p:cNvSpPr>
            <p:nvPr/>
          </p:nvSpPr>
          <p:spPr bwMode="auto">
            <a:xfrm rot="-2693669">
              <a:off x="2467" y="1672"/>
              <a:ext cx="746" cy="7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67601" name="Rectangle 11"/>
            <p:cNvSpPr>
              <a:spLocks noChangeArrowheads="1"/>
            </p:cNvSpPr>
            <p:nvPr/>
          </p:nvSpPr>
          <p:spPr bwMode="auto">
            <a:xfrm rot="-2693669">
              <a:off x="2976" y="2208"/>
              <a:ext cx="768" cy="76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67602" name="Rectangle 12"/>
            <p:cNvSpPr>
              <a:spLocks noChangeArrowheads="1"/>
            </p:cNvSpPr>
            <p:nvPr/>
          </p:nvSpPr>
          <p:spPr bwMode="auto">
            <a:xfrm rot="-2693669">
              <a:off x="2448" y="2736"/>
              <a:ext cx="768" cy="7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</p:grpSp>
      <p:sp>
        <p:nvSpPr>
          <p:cNvPr id="67592" name="Text Box 13"/>
          <p:cNvSpPr txBox="1">
            <a:spLocks noChangeArrowheads="1"/>
          </p:cNvSpPr>
          <p:nvPr/>
        </p:nvSpPr>
        <p:spPr bwMode="auto">
          <a:xfrm>
            <a:off x="3563888" y="3717032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nl-NL" sz="3200" dirty="0"/>
              <a:t>1</a:t>
            </a:r>
          </a:p>
        </p:txBody>
      </p:sp>
      <p:sp>
        <p:nvSpPr>
          <p:cNvPr id="67593" name="Text Box 14"/>
          <p:cNvSpPr txBox="1">
            <a:spLocks noChangeArrowheads="1"/>
          </p:cNvSpPr>
          <p:nvPr/>
        </p:nvSpPr>
        <p:spPr bwMode="auto">
          <a:xfrm>
            <a:off x="4427984" y="2780928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nl-NL" sz="3200" dirty="0"/>
              <a:t>2</a:t>
            </a:r>
          </a:p>
        </p:txBody>
      </p:sp>
      <p:sp>
        <p:nvSpPr>
          <p:cNvPr id="67594" name="Text Box 15"/>
          <p:cNvSpPr txBox="1">
            <a:spLocks noChangeArrowheads="1"/>
          </p:cNvSpPr>
          <p:nvPr/>
        </p:nvSpPr>
        <p:spPr bwMode="auto">
          <a:xfrm>
            <a:off x="5292080" y="3717032"/>
            <a:ext cx="36004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nl-NL" sz="3200" dirty="0"/>
              <a:t>0</a:t>
            </a:r>
          </a:p>
        </p:txBody>
      </p:sp>
      <p:sp>
        <p:nvSpPr>
          <p:cNvPr id="67595" name="Text Box 16"/>
          <p:cNvSpPr txBox="1">
            <a:spLocks noChangeArrowheads="1"/>
          </p:cNvSpPr>
          <p:nvPr/>
        </p:nvSpPr>
        <p:spPr bwMode="auto">
          <a:xfrm>
            <a:off x="4427984" y="4581128"/>
            <a:ext cx="477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nl-NL" sz="3200" strike="sngStrike" dirty="0"/>
              <a:t>w</a:t>
            </a:r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230369" y="28965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8. Gevaarlijke stoffen</a:t>
            </a:r>
            <a:b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8.1 Gevarendiamant</a:t>
            </a:r>
            <a:endParaRPr kumimoji="0" lang="nl-N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18" name="Afgeronde rechthoek 17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21" name="Rechthoek 20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65212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8. Gevaarlijke stoffen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8.4 Asbest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nl-NL" sz="2000" dirty="0">
                <a:ea typeface="ＭＳ Ｐゴシック" charset="0"/>
              </a:rPr>
              <a:t>Verwerken en bewerken asbest is verboden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nl-NL" sz="2000" dirty="0">
                <a:ea typeface="ＭＳ Ｐゴシック" charset="0"/>
              </a:rPr>
              <a:t>Beroepsmatig omgaan met asbest alleen: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>
                <a:ea typeface="ＭＳ Ｐゴシック" charset="0"/>
              </a:rPr>
              <a:t>bij slopen/verwijderen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>
                <a:ea typeface="ＭＳ Ｐゴシック" charset="0"/>
              </a:rPr>
              <a:t>onderhoud/reparatie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>
                <a:ea typeface="ＭＳ Ｐゴシック" charset="0"/>
              </a:rPr>
              <a:t>vrijstelling/ontheffing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/>
              <a:t>Deskundig Toezichthouder (DTA) aanwezig</a:t>
            </a:r>
          </a:p>
          <a:p>
            <a:pPr marL="265113" indent="-265113">
              <a:spcBef>
                <a:spcPts val="0"/>
              </a:spcBef>
              <a:buNone/>
              <a:defRPr/>
            </a:pPr>
            <a:endParaRPr lang="nl-NL" sz="2000" dirty="0"/>
          </a:p>
          <a:p>
            <a:pPr marL="265113" indent="-265113">
              <a:spcBef>
                <a:spcPts val="0"/>
              </a:spcBef>
              <a:buNone/>
              <a:defRPr/>
            </a:pPr>
            <a:r>
              <a:rPr lang="nl-NL" sz="2000" dirty="0"/>
              <a:t>Vermoeden van asbesthoudend materiaal?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/>
              <a:t>werk stilleggen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/>
              <a:t>monster LATEN nemen door onafhankelijk laboratorium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/>
              <a:t>verwijderen alleen door deskundig bedrijf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 err="1"/>
              <a:t>KOMO-procescertificaat</a:t>
            </a:r>
            <a:r>
              <a:rPr lang="nl-NL" sz="2000" dirty="0"/>
              <a:t> asbest verwijderen voor aannemers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000" dirty="0"/>
              <a:t>medewerkers asbestsaneringswerkzaamheden volgens schriftelijk plan opleiden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nl-NL" sz="2000" dirty="0"/>
          </a:p>
        </p:txBody>
      </p:sp>
      <p:pic>
        <p:nvPicPr>
          <p:cNvPr id="5" name="Picture 12" descr="Asbestwaarschuwi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0312" y="1772816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854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74276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8. Gevaarlijke stoffen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8.7 Toezicht door de leidinggevende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1790700" indent="-1790700">
              <a:lnSpc>
                <a:spcPct val="120000"/>
              </a:lnSpc>
              <a:spcBef>
                <a:spcPts val="0"/>
              </a:spcBef>
              <a:buFont typeface="Arial" charset="0"/>
              <a:buNone/>
              <a:tabLst>
                <a:tab pos="1433513" algn="l"/>
                <a:tab pos="1790700" algn="l"/>
              </a:tabLst>
              <a:defRPr/>
            </a:pPr>
            <a:r>
              <a:rPr lang="nl-NL" sz="2200" dirty="0">
                <a:ea typeface="ＭＳ Ｐゴシック" charset="0"/>
              </a:rPr>
              <a:t>Toxicologie 	=	de leer van de inwerking van schadelijke stoffen op levende wezens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endParaRPr lang="nl-NL" sz="2200" dirty="0">
              <a:ea typeface="ＭＳ Ｐゴシック" charset="0"/>
            </a:endParaRPr>
          </a:p>
          <a:p>
            <a:pPr marL="1433513" indent="-1433513">
              <a:lnSpc>
                <a:spcPct val="120000"/>
              </a:lnSpc>
              <a:spcBef>
                <a:spcPts val="0"/>
              </a:spcBef>
              <a:buFont typeface="Arial" charset="0"/>
              <a:buNone/>
              <a:tabLst>
                <a:tab pos="1790700" algn="l"/>
              </a:tabLst>
              <a:defRPr/>
            </a:pPr>
            <a:r>
              <a:rPr lang="nl-NL" sz="2200" dirty="0">
                <a:ea typeface="ＭＳ Ｐゴシック" charset="0"/>
              </a:rPr>
              <a:t>Toxiciteit 	=	giftigheid (eigenschap van een stof)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giftig voor alle levende organismen;</a:t>
            </a:r>
          </a:p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individuele gevoeligheid.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nl-NL" sz="22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nl-NL" sz="2200" dirty="0"/>
          </a:p>
          <a:p>
            <a:pPr marL="355600" indent="-355600">
              <a:spcBef>
                <a:spcPts val="0"/>
              </a:spcBef>
              <a:buNone/>
              <a:defRPr/>
            </a:pPr>
            <a:r>
              <a:rPr lang="nl-NL" sz="2200" dirty="0"/>
              <a:t>Maatregelen om risico’</a:t>
            </a:r>
            <a:r>
              <a:rPr lang="nl-NL" altLang="ja-JP" sz="2200" dirty="0"/>
              <a:t>s te beperken:</a:t>
            </a:r>
          </a:p>
          <a:p>
            <a:pPr lvl="1">
              <a:spcBef>
                <a:spcPts val="0"/>
              </a:spcBef>
              <a:buFont typeface="Arial" pitchFamily="34" charset="0"/>
              <a:buAutoNum type="arabicPeriod"/>
              <a:defRPr/>
            </a:pPr>
            <a:r>
              <a:rPr lang="nl-NL" sz="2200" dirty="0"/>
              <a:t>aan de bron;</a:t>
            </a:r>
          </a:p>
          <a:p>
            <a:pPr lvl="1">
              <a:spcBef>
                <a:spcPts val="0"/>
              </a:spcBef>
              <a:buFont typeface="Arial" pitchFamily="34" charset="0"/>
              <a:buAutoNum type="arabicPeriod"/>
              <a:defRPr/>
            </a:pPr>
            <a:r>
              <a:rPr lang="nl-NL" sz="2200" dirty="0"/>
              <a:t>technische, collectieve en organisatorische maatregelen.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nl-NL" sz="2600" dirty="0"/>
          </a:p>
          <a:p>
            <a:pPr>
              <a:spcBef>
                <a:spcPts val="0"/>
              </a:spcBef>
              <a:buNone/>
            </a:pPr>
            <a:endParaRPr lang="nl-NL" sz="2200" dirty="0"/>
          </a:p>
        </p:txBody>
      </p:sp>
      <p:sp>
        <p:nvSpPr>
          <p:cNvPr id="5" name="Rechthoek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>
              <a:defRPr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566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67503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8. Gevaarlijke stoffen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8.7 Toezicht door de leidinggevende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nl-NL" sz="2200" dirty="0"/>
              <a:t>De leidinggevende maakt en houdt de medewerker bewust van: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de gevaren;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belang (persoonlijke) hygiëne;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het voorkomen van risico’</a:t>
            </a:r>
            <a:r>
              <a:rPr lang="nl-NL" altLang="ja-JP" sz="2200" dirty="0"/>
              <a:t>s.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nl-NL" sz="2200" dirty="0"/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nl-NL" sz="2200" dirty="0"/>
              <a:t>Extra toezicht houden op: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nl-NL" sz="2200" dirty="0"/>
              <a:t>juiste toepassing en gebruik van gevaarlijke stoffen;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nl-NL" sz="2200" dirty="0"/>
              <a:t>juist gebruik </a:t>
            </a:r>
            <a:r>
              <a:rPr lang="nl-NL" sz="2200" dirty="0" err="1"/>
              <a:t>PBM’</a:t>
            </a:r>
            <a:r>
              <a:rPr lang="nl-NL" altLang="ja-JP" sz="2200" dirty="0" err="1"/>
              <a:t>s</a:t>
            </a:r>
            <a:r>
              <a:rPr lang="nl-NL" altLang="ja-JP" sz="2200" dirty="0"/>
              <a:t>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nl-NL" sz="2200" dirty="0"/>
              <a:t>orde en netheid;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nl-NL" sz="2200" dirty="0"/>
              <a:t>reinigingen gereedschap en andere middelen;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nl-NL" sz="2200" dirty="0"/>
              <a:t>afvoeren afval.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nl-NL" sz="2200" dirty="0"/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nl-NL" sz="2200" dirty="0"/>
          </a:p>
          <a:p>
            <a:pPr>
              <a:spcBef>
                <a:spcPts val="0"/>
              </a:spcBef>
              <a:buNone/>
            </a:pPr>
            <a:endParaRPr lang="nl-NL" sz="22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6" name="Afgeronde rechthoek 5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7" name="Rechthoek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566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06613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9. Elektriciteit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9.4 Straling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Ioniserende straling: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genoeg energie om bestraalde materiaal te veranderen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afhankelijk van sterkte, dosis en blootstelling schadelijk voor mens en omgeving 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Bijvoorbeeld: geneeskunde, kerncentrales,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meet/detectieapparatuur, aardgaswinning en ertsverwerking</a:t>
            </a:r>
          </a:p>
          <a:p>
            <a:pPr>
              <a:spcBef>
                <a:spcPts val="0"/>
              </a:spcBef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Niet-ioniserende straling: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niet van invloed op materiaalstructuur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hoge dosis / langdurige blootstelling wel schadelijk (letsel)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Bijvoorbeeld zonlicht, ultraviolet/infrarood straling, laserstralen, radio- 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of microgolven</a:t>
            </a:r>
          </a:p>
          <a:p>
            <a:pPr>
              <a:spcBef>
                <a:spcPts val="0"/>
              </a:spcBef>
            </a:pPr>
            <a:endParaRPr lang="nl-NL" sz="22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6" name="Afgeronde rechthoek 5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7" name="Rechthoek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074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65113" indent="-265113">
              <a:spcBef>
                <a:spcPts val="0"/>
              </a:spcBef>
              <a:defRPr/>
            </a:pPr>
            <a:r>
              <a:rPr lang="nl-NL" sz="2200" dirty="0"/>
              <a:t>Veiligheidsmaatregelen bij het werken met straling zijn: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afstand houden;</a:t>
            </a:r>
            <a:r>
              <a:rPr lang="nl-NL" sz="2400" b="1" dirty="0">
                <a:solidFill>
                  <a:srgbClr val="FF0000"/>
                </a:solidFill>
              </a:rPr>
              <a:t> </a:t>
            </a:r>
            <a:r>
              <a:rPr lang="nl-NL" sz="2200" b="1" dirty="0">
                <a:solidFill>
                  <a:srgbClr val="FF0000"/>
                </a:solidFill>
              </a:rPr>
              <a:t>afstand 4x groter </a:t>
            </a:r>
            <a:r>
              <a:rPr lang="nl-NL" sz="22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nl-NL" sz="2200" b="1" dirty="0">
                <a:solidFill>
                  <a:srgbClr val="FF0000"/>
                </a:solidFill>
              </a:rPr>
              <a:t> stralingsdosis 16x kleiner</a:t>
            </a:r>
            <a:endParaRPr lang="nl-NL" sz="2200" b="1" dirty="0"/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verpakkingen van de materialen niet beschadigen;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gebied rond de bron afzetten,waarschuwingsborden plaatsen;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altLang="ja-JP" sz="2200" dirty="0" err="1"/>
              <a:t>PBM’s</a:t>
            </a:r>
            <a:r>
              <a:rPr lang="nl-NL" altLang="ja-JP" sz="2200" dirty="0"/>
              <a:t> gebruiken;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permanent meten;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stralingsdeskundige aanwezig.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nl-NL" sz="2200" dirty="0"/>
          </a:p>
          <a:p>
            <a:pPr marL="265113" indent="-265113">
              <a:spcBef>
                <a:spcPts val="0"/>
              </a:spcBef>
              <a:defRPr/>
            </a:pPr>
            <a:r>
              <a:rPr lang="nl-NL" sz="2200" dirty="0"/>
              <a:t>Medewerkers zijn verplicht om: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de persoonlijke dosis straling te laten meten;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nauwkeurig alle voorschriften te volgen;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nl-NL" sz="2200" dirty="0"/>
              <a:t>een medische keuring te ondergaan.</a:t>
            </a:r>
          </a:p>
          <a:p>
            <a:pPr>
              <a:spcBef>
                <a:spcPts val="0"/>
              </a:spcBef>
            </a:pPr>
            <a:endParaRPr lang="nl-NL" sz="2200" dirty="0"/>
          </a:p>
        </p:txBody>
      </p:sp>
      <p:pic>
        <p:nvPicPr>
          <p:cNvPr id="4" name="Picture 5" descr="radioactie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6296" y="4898584"/>
            <a:ext cx="1233065" cy="106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54092" y="274638"/>
            <a:ext cx="8229600" cy="106613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9. Elektriciteit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9.4 Straling</a:t>
            </a:r>
            <a:endParaRPr lang="nl-NL" sz="28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7228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10. Brand en explosie</a:t>
            </a:r>
            <a:r>
              <a:rPr lang="nl-NL" sz="1800" b="1" dirty="0"/>
              <a:t>	</a:t>
            </a:r>
            <a:br>
              <a:rPr lang="nl-NL" sz="1800" b="1" dirty="0"/>
            </a:br>
            <a:r>
              <a:rPr lang="nl-NL" sz="2800" b="1" dirty="0"/>
              <a:t>10.5 Explosiegevaarlijke werkomgeving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</a:rPr>
              <a:t>In explosiegevaarlijke omgevingen is het streng verboden om: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zonder toestemming te betreden;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zonder toestemming materialen en middelen mee te nemen die een gevaar kunnen opleveren;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zonder werkvergunning werkzaamheden uit te voeren.</a:t>
            </a:r>
          </a:p>
          <a:p>
            <a:pPr>
              <a:spcBef>
                <a:spcPts val="0"/>
              </a:spcBef>
              <a:defRPr/>
            </a:pPr>
            <a:endParaRPr lang="nl-NL" sz="2200" dirty="0">
              <a:ea typeface="ＭＳ Ｐゴシック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Bij werkzaamheden brandwacht of </a:t>
            </a:r>
            <a:r>
              <a:rPr lang="nl-NL" sz="2200" dirty="0" err="1">
                <a:ea typeface="ＭＳ Ｐゴシック" charset="0"/>
              </a:rPr>
              <a:t>heetwerkwacht</a:t>
            </a:r>
            <a:r>
              <a:rPr lang="nl-NL" sz="2200" dirty="0">
                <a:ea typeface="ＭＳ Ｐゴシック" charset="0"/>
              </a:rPr>
              <a:t> aanwezig</a:t>
            </a:r>
          </a:p>
          <a:p>
            <a:pPr>
              <a:spcBef>
                <a:spcPts val="0"/>
              </a:spcBef>
              <a:defRPr/>
            </a:pPr>
            <a:endParaRPr lang="nl-NL" sz="2200" dirty="0">
              <a:ea typeface="ＭＳ Ｐゴシック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Zoneaanduiding: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gas/damp:	zone 0, 1 of 2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stof:		zone 20, 21 of 22</a:t>
            </a:r>
          </a:p>
          <a:p>
            <a:pPr>
              <a:spcBef>
                <a:spcPts val="0"/>
              </a:spcBef>
              <a:defRPr/>
            </a:pPr>
            <a:endParaRPr lang="nl-NL" sz="2200" dirty="0">
              <a:ea typeface="ＭＳ Ｐゴシック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nl-NL" sz="2200" dirty="0">
              <a:ea typeface="ＭＳ Ｐゴシック" charset="0"/>
            </a:endParaRPr>
          </a:p>
        </p:txBody>
      </p:sp>
      <p:pic>
        <p:nvPicPr>
          <p:cNvPr id="6" name="Picture 9" descr="W00344_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328" y="4725144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6376" y="332656"/>
            <a:ext cx="1187624" cy="100811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C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25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/>
              <a:t>Algemene veiligheidsregels: </a:t>
            </a:r>
          </a:p>
          <a:p>
            <a:r>
              <a:rPr lang="nl-NL" sz="2400" dirty="0"/>
              <a:t>voor gehele organisatie</a:t>
            </a:r>
          </a:p>
          <a:p>
            <a:r>
              <a:rPr lang="nl-NL" sz="2400" dirty="0"/>
              <a:t>duidelijk en eenduidig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/>
              <a:t>Specifieke veiligheidsregels: </a:t>
            </a:r>
          </a:p>
          <a:p>
            <a:r>
              <a:rPr lang="nl-NL" sz="2400" dirty="0"/>
              <a:t>aanvulling op algemene veiligheidsregels</a:t>
            </a:r>
          </a:p>
          <a:p>
            <a:r>
              <a:rPr lang="nl-NL" sz="2400" dirty="0"/>
              <a:t>voor specifieke taken en functies</a:t>
            </a:r>
          </a:p>
          <a:p>
            <a:endParaRPr lang="nl-NL" sz="2400" dirty="0"/>
          </a:p>
          <a:p>
            <a:pPr>
              <a:buNone/>
            </a:pPr>
            <a:r>
              <a:rPr lang="nl-NL" sz="2400" dirty="0"/>
              <a:t>Procedures: </a:t>
            </a:r>
          </a:p>
          <a:p>
            <a:r>
              <a:rPr lang="nl-NL" sz="2400" dirty="0"/>
              <a:t>puntsgewijze beschrijving van taken en werkwijzen</a:t>
            </a:r>
          </a:p>
          <a:p>
            <a:r>
              <a:rPr lang="nl-NL" sz="2400" dirty="0"/>
              <a:t>belangrijk onderdeel bij veiligheidsinstructies op de werkvloer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8031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nl-NL" sz="2000" b="1" dirty="0">
                <a:solidFill>
                  <a:schemeClr val="bg1">
                    <a:lumMod val="65000"/>
                  </a:schemeClr>
                </a:solidFill>
              </a:rPr>
              <a:t>1. Regelgeving en veiligheidsregels</a:t>
            </a:r>
            <a:br>
              <a:rPr lang="nl-NL" sz="20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3100" b="1" dirty="0"/>
              <a:t>1.6 Richtlijnen voor algemene en </a:t>
            </a:r>
            <a:br>
              <a:rPr lang="nl-NL" sz="3100" b="1" dirty="0"/>
            </a:br>
            <a:r>
              <a:rPr lang="nl-NL" sz="3100" b="1" dirty="0"/>
              <a:t>	specifieke veiligheidsmaatregelen</a:t>
            </a:r>
            <a:endParaRPr lang="nl-NL" sz="3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486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11. Ongevallen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11.2 Ongevalsonderzoek en registratie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nl-NL" sz="2200" dirty="0"/>
              <a:t>Registratie van: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/>
              <a:t>ongevallen en bijna ongevallen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/>
              <a:t>milieu incidenten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/>
              <a:t>brand en explosie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nl-NL" sz="22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nl-NL" sz="2200" dirty="0"/>
              <a:t>Registratie is belangrijk: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/>
              <a:t>vastleggen gegevens voor </a:t>
            </a:r>
            <a:r>
              <a:rPr lang="nl-NL" sz="2200" dirty="0" err="1"/>
              <a:t>arbobeleid</a:t>
            </a:r>
            <a:endParaRPr lang="nl-NL" sz="2200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/>
              <a:t>voldoen aan wettelijke eisen en aan </a:t>
            </a:r>
            <a:r>
              <a:rPr lang="nl-NL" sz="2200" dirty="0" err="1"/>
              <a:t>VCA-eisen</a:t>
            </a:r>
            <a:endParaRPr lang="nl-NL" sz="2200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r>
              <a:rPr lang="nl-NL" sz="2200" dirty="0"/>
              <a:t>maatregelen om ongevallen te voorkomen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nl-NL" sz="2200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defRPr/>
            </a:pPr>
            <a:endParaRPr lang="nl-NL" sz="2200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nl-NL" sz="2200" dirty="0"/>
          </a:p>
          <a:p>
            <a:pPr marL="0" indent="0">
              <a:buFont typeface="Arial" charset="0"/>
              <a:buNone/>
              <a:defRPr/>
            </a:pPr>
            <a:endParaRPr lang="nl-NL" sz="2400" dirty="0">
              <a:ea typeface="ＭＳ Ｐゴシック" charset="0"/>
            </a:endParaRPr>
          </a:p>
          <a:p>
            <a:pPr marL="0" indent="0">
              <a:spcBef>
                <a:spcPts val="0"/>
              </a:spcBef>
              <a:defRPr/>
            </a:pPr>
            <a:endParaRPr lang="nl-NL" sz="2200" dirty="0"/>
          </a:p>
          <a:p>
            <a:pPr>
              <a:buNone/>
            </a:pPr>
            <a:endParaRPr lang="nl-NL" sz="22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6" name="Afgeronde rechthoek 5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  <p:sp>
        <p:nvSpPr>
          <p:cNvPr id="7" name="Rechthoek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046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</a:rPr>
              <a:t>Doelen ongevallenonderzoek: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welke factoren zijn oorzaak van het ongeval?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gericht op voorkomen ongevallen </a:t>
            </a:r>
          </a:p>
          <a:p>
            <a:pPr marL="457200" indent="-457200">
              <a:spcBef>
                <a:spcPts val="0"/>
              </a:spcBef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 marL="457200" indent="-457200">
              <a:spcBef>
                <a:spcPts val="0"/>
              </a:spcBef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nl-NL" sz="2200" dirty="0">
                <a:ea typeface="ＭＳ Ｐゴシック" charset="0"/>
              </a:rPr>
              <a:t>Onderdelen ongevalsonderzoek: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nl-NL" sz="2200" dirty="0">
                <a:ea typeface="ＭＳ Ｐゴシック" charset="0"/>
              </a:rPr>
              <a:t>onderzoek ter plekke van ongeval 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nl-NL" sz="2200" dirty="0">
                <a:ea typeface="ＭＳ Ｐゴシック" charset="0"/>
              </a:rPr>
              <a:t>bewijsmateriaal bewaren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nl-NL" sz="2200" dirty="0">
                <a:ea typeface="ＭＳ Ｐゴシック" charset="0"/>
              </a:rPr>
              <a:t>interviewen getuigen/betrokkenen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nl-NL" sz="2200" dirty="0">
                <a:ea typeface="ＭＳ Ｐゴシック" charset="0"/>
              </a:rPr>
              <a:t>analyse onderzoeksresultaten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nl-NL" sz="2200" dirty="0">
                <a:ea typeface="ＭＳ Ｐゴシック" charset="0"/>
              </a:rPr>
              <a:t>eindrapport (conclusies/aanbevelingen)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82599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11. Ongevallen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11.2 Ongevalsonderzoek en registratie</a:t>
            </a:r>
            <a:endParaRPr lang="nl-NL" sz="28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br>
              <a:rPr lang="nl-NL" sz="3200" b="1" dirty="0"/>
            </a:br>
            <a:r>
              <a:rPr lang="nl-NL" sz="2800" b="1" dirty="0"/>
              <a:t>12.2 Bedrijfshulpverlening (BHV)</a:t>
            </a:r>
            <a:endParaRPr lang="nl-NL" sz="2800" dirty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idx="1"/>
          </p:nvPr>
        </p:nvSpPr>
        <p:spPr>
          <a:xfrm>
            <a:off x="462191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  <a:cs typeface="+mn-cs"/>
              </a:rPr>
              <a:t>Arbowetverplichting: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i</a:t>
            </a:r>
            <a:r>
              <a:rPr lang="nl-NL" sz="2200" dirty="0">
                <a:ea typeface="ＭＳ Ｐゴシック" charset="0"/>
                <a:cs typeface="+mn-cs"/>
              </a:rPr>
              <a:t>n elk bedrijf voldoende bedrijfshulpverleners of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d</a:t>
            </a:r>
            <a:r>
              <a:rPr lang="nl-NL" sz="2200" dirty="0">
                <a:ea typeface="ＭＳ Ｐゴシック" charset="0"/>
                <a:cs typeface="+mn-cs"/>
              </a:rPr>
              <a:t>e bedrijfshulpverlening geregeld met bv. buurbedrijven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m</a:t>
            </a:r>
            <a:r>
              <a:rPr lang="nl-NL" sz="2200" dirty="0">
                <a:ea typeface="ＭＳ Ｐゴシック" charset="0"/>
                <a:cs typeface="+mn-cs"/>
              </a:rPr>
              <a:t>ede op basis van RI&amp;E wordt invulling BHV-organisatie bepaald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e</a:t>
            </a:r>
            <a:r>
              <a:rPr lang="nl-NL" sz="2200" dirty="0">
                <a:ea typeface="ＭＳ Ｐゴシック" charset="0"/>
                <a:cs typeface="+mn-cs"/>
              </a:rPr>
              <a:t>isen van deskundigheid </a:t>
            </a:r>
            <a:r>
              <a:rPr lang="nl-NL" sz="2200" dirty="0" err="1">
                <a:ea typeface="ＭＳ Ｐゴシック" charset="0"/>
                <a:cs typeface="+mn-cs"/>
              </a:rPr>
              <a:t>BHV-ers</a:t>
            </a:r>
            <a:endParaRPr lang="nl-NL" sz="2200" dirty="0">
              <a:ea typeface="ＭＳ Ｐゴシック" charset="0"/>
              <a:cs typeface="+mn-cs"/>
            </a:endParaRP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o</a:t>
            </a:r>
            <a:r>
              <a:rPr lang="nl-NL" sz="2200" dirty="0">
                <a:ea typeface="ＭＳ Ｐゴシック" charset="0"/>
                <a:cs typeface="+mn-cs"/>
              </a:rPr>
              <a:t>ntruimingsoefening tenminste eenmaal per jaar</a:t>
            </a:r>
          </a:p>
        </p:txBody>
      </p:sp>
      <p:pic>
        <p:nvPicPr>
          <p:cNvPr id="63492" name="Picture 4" descr="ehb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7138" y="4725144"/>
            <a:ext cx="154305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43" y="282599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br>
              <a:rPr lang="nl-NL" sz="18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12.2 Bedrijfshulpverlening (BHV)</a:t>
            </a:r>
            <a:endParaRPr lang="nl-NL" sz="2800" dirty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nl-NL" sz="2400" dirty="0">
                <a:ea typeface="ＭＳ Ｐゴシック" charset="0"/>
              </a:rPr>
              <a:t>Voor bedrijfshulpverlening geldt: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moet in ieder organisatie geregeld en gewaarborgd zijn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BHV-</a:t>
            </a:r>
            <a:r>
              <a:rPr lang="nl-NL" sz="2400" dirty="0" err="1">
                <a:ea typeface="ＭＳ Ｐゴシック" charset="0"/>
              </a:rPr>
              <a:t>ers</a:t>
            </a:r>
            <a:r>
              <a:rPr lang="nl-NL" sz="2400" dirty="0">
                <a:ea typeface="ＭＳ Ｐゴシック" charset="0"/>
              </a:rPr>
              <a:t> moeten voldoende opgeleid zijn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er is een vastgesteld takenpakket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vastleggen waarschuwings- en alarmeringsprocedures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nl-NL" sz="2400" dirty="0">
              <a:ea typeface="ＭＳ Ｐゴシック" charset="0"/>
            </a:endParaRPr>
          </a:p>
          <a:p>
            <a:pPr marL="0" indent="0">
              <a:buNone/>
              <a:defRPr/>
            </a:pPr>
            <a:endParaRPr lang="nl-NL" sz="2400" dirty="0">
              <a:ea typeface="ＭＳ Ｐゴシック" charset="0"/>
            </a:endParaRPr>
          </a:p>
          <a:p>
            <a:pPr marL="0" indent="0">
              <a:buNone/>
              <a:defRPr/>
            </a:pPr>
            <a:r>
              <a:rPr lang="nl-NL" sz="2400" dirty="0">
                <a:ea typeface="ＭＳ Ｐゴシック" charset="0"/>
              </a:rPr>
              <a:t>Taken van de BHV-er zijn: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verlenen eerste hulp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bestrijden beginnende brand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evacuatie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communicatie met hulpdiensten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preventie</a:t>
            </a:r>
          </a:p>
          <a:p>
            <a:pPr marL="0" indent="0" algn="ctr">
              <a:buFont typeface="Arial" charset="0"/>
              <a:buNone/>
              <a:defRPr/>
            </a:pPr>
            <a:endParaRPr lang="nl-NL" dirty="0">
              <a:ea typeface="ＭＳ Ｐゴシック" charset="0"/>
              <a:cs typeface="+mn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9293" y="3789041"/>
            <a:ext cx="26560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8037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br>
              <a:rPr lang="nl-NL" sz="3200" b="1" dirty="0"/>
            </a:br>
            <a:r>
              <a:rPr lang="nl-NL" sz="2800" b="1" dirty="0"/>
              <a:t>12.2 Bedrijfshulpverlening (BHV)</a:t>
            </a:r>
            <a:endParaRPr lang="nl-NL" sz="2800" dirty="0"/>
          </a:p>
        </p:txBody>
      </p:sp>
      <p:sp>
        <p:nvSpPr>
          <p:cNvPr id="5837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84325"/>
            <a:ext cx="7715200" cy="491172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nl-NL" sz="2200" dirty="0">
                <a:ea typeface="ＭＳ Ｐゴシック" charset="0"/>
                <a:cs typeface="+mn-cs"/>
              </a:rPr>
              <a:t>Opleiding oefening en training: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nodig voor testen van BHV-plan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om medewerkers en BHV-</a:t>
            </a:r>
            <a:r>
              <a:rPr lang="nl-NL" sz="2200" dirty="0" err="1">
                <a:ea typeface="ＭＳ Ｐゴシック" charset="0"/>
              </a:rPr>
              <a:t>ers</a:t>
            </a:r>
            <a:r>
              <a:rPr lang="nl-NL" sz="2200" dirty="0">
                <a:ea typeface="ＭＳ Ｐゴシック" charset="0"/>
              </a:rPr>
              <a:t> voor te bereiden op incidenten</a:t>
            </a:r>
          </a:p>
          <a:p>
            <a:pPr>
              <a:spcBef>
                <a:spcPts val="0"/>
              </a:spcBef>
              <a:defRPr/>
            </a:pPr>
            <a:r>
              <a:rPr lang="nl-NL" sz="2200" dirty="0">
                <a:ea typeface="ＭＳ Ｐゴシック" charset="0"/>
              </a:rPr>
              <a:t>oefeningen/herhaling van bedrijfsnoodplan:</a:t>
            </a:r>
          </a:p>
          <a:p>
            <a:pPr lvl="1">
              <a:spcBef>
                <a:spcPts val="0"/>
              </a:spcBef>
              <a:defRPr/>
            </a:pPr>
            <a:r>
              <a:rPr lang="nl-NL" sz="2000" dirty="0">
                <a:ea typeface="ＭＳ Ｐゴシック" charset="0"/>
              </a:rPr>
              <a:t>intern</a:t>
            </a:r>
          </a:p>
          <a:p>
            <a:pPr lvl="1">
              <a:spcBef>
                <a:spcPts val="0"/>
              </a:spcBef>
              <a:defRPr/>
            </a:pPr>
            <a:r>
              <a:rPr lang="nl-NL" sz="2000" dirty="0">
                <a:ea typeface="ＭＳ Ｐゴシック" charset="0"/>
              </a:rPr>
              <a:t>in combinatie met hulpdiensten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</a:rPr>
              <a:t>Ten minste eenmaal per jaar een ontruimingsoefening!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556792"/>
            <a:ext cx="8892480" cy="4817938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Arial" charset="0"/>
              <a:buNone/>
            </a:pPr>
            <a:endParaRPr lang="nl-NL" dirty="0"/>
          </a:p>
          <a:p>
            <a:pPr marL="0" indent="0">
              <a:buFont typeface="Arial" charset="0"/>
              <a:buNone/>
            </a:pPr>
            <a:r>
              <a:rPr lang="nl-NL" dirty="0"/>
              <a:t>VCA**	algemene goedkeuring </a:t>
            </a:r>
          </a:p>
          <a:p>
            <a:pPr marL="0" indent="0">
              <a:buFont typeface="Arial" charset="0"/>
              <a:buNone/>
            </a:pPr>
            <a:r>
              <a:rPr lang="nl-NL" dirty="0"/>
              <a:t>	(voor bedrijven met 35 of meer medewerkers en hoofdaannemers)</a:t>
            </a:r>
          </a:p>
          <a:p>
            <a:pPr marL="0" indent="0">
              <a:buFont typeface="Arial" charset="0"/>
              <a:buNone/>
            </a:pPr>
            <a:r>
              <a:rPr lang="nl-NL" dirty="0"/>
              <a:t>VCA*	beperkte goedkeuring </a:t>
            </a:r>
          </a:p>
          <a:p>
            <a:pPr marL="0" indent="0">
              <a:buFont typeface="Arial" charset="0"/>
              <a:buNone/>
            </a:pPr>
            <a:r>
              <a:rPr lang="nl-NL" dirty="0"/>
              <a:t>	(voor bedrijven met minder dan 35 werknemers)</a:t>
            </a:r>
          </a:p>
          <a:p>
            <a:pPr marL="0" indent="0">
              <a:buFont typeface="Arial" charset="0"/>
              <a:buNone/>
            </a:pPr>
            <a:endParaRPr lang="nl-NL" dirty="0"/>
          </a:p>
          <a:p>
            <a:pPr marL="0" indent="0">
              <a:buFont typeface="Arial" charset="0"/>
              <a:buNone/>
            </a:pPr>
            <a:r>
              <a:rPr lang="nl-NL" dirty="0"/>
              <a:t>VCA 	petrochemie  aanvullende eisen op VCA**</a:t>
            </a:r>
          </a:p>
          <a:p>
            <a:pPr marL="0" indent="0">
              <a:buFont typeface="Arial" charset="0"/>
              <a:buNone/>
            </a:pPr>
            <a:r>
              <a:rPr lang="nl-NL" dirty="0"/>
              <a:t>	(voor bedrijven, die risicovolle werkzaamheden in de 	petrochemische industrie uitvoeren)</a:t>
            </a:r>
          </a:p>
          <a:p>
            <a:pPr marL="0" indent="0">
              <a:buFont typeface="Arial" charset="0"/>
              <a:buNone/>
            </a:pPr>
            <a:endParaRPr lang="nl-NL" dirty="0"/>
          </a:p>
          <a:p>
            <a:pPr marL="0" indent="0">
              <a:buFont typeface="Arial" charset="0"/>
              <a:buNone/>
            </a:pPr>
            <a:r>
              <a:rPr lang="nl-NL" dirty="0"/>
              <a:t>VCU	goedkeuring voor detachering- en uitzendbureaus</a:t>
            </a:r>
          </a:p>
          <a:p>
            <a:pPr marL="0" indent="0">
              <a:buFont typeface="Arial" charset="0"/>
              <a:buNone/>
            </a:pPr>
            <a:endParaRPr lang="nl-NL" dirty="0"/>
          </a:p>
          <a:p>
            <a:pPr marL="0" indent="0">
              <a:buFont typeface="Arial" charset="0"/>
              <a:buNone/>
            </a:pPr>
            <a:r>
              <a:rPr lang="nl-NL" dirty="0"/>
              <a:t>VCO	voor opdrachtgevers van VCA-/VCU gecertificeerde bedrijven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79425" y="280191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1. Regelgeving en veiligheidsregels</a:t>
            </a:r>
            <a:br>
              <a:rPr lang="nl-NL" sz="18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1.7 VCA en certificeren</a:t>
            </a:r>
            <a:endParaRPr lang="nl-NL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556792"/>
            <a:ext cx="8892480" cy="4817938"/>
          </a:xfrm>
        </p:spPr>
        <p:txBody>
          <a:bodyPr>
            <a:normAutofit fontScale="92500"/>
          </a:bodyPr>
          <a:lstStyle/>
          <a:p>
            <a:pPr marL="0" indent="0">
              <a:buFont typeface="Arial" charset="0"/>
              <a:buNone/>
            </a:pPr>
            <a:r>
              <a:rPr lang="nl-NL" sz="2200" b="1" dirty="0"/>
              <a:t>Inlener</a:t>
            </a:r>
            <a:r>
              <a:rPr lang="nl-NL" sz="2200" dirty="0"/>
              <a:t>: </a:t>
            </a:r>
          </a:p>
          <a:p>
            <a:r>
              <a:rPr lang="nl-NL" sz="2200" dirty="0"/>
              <a:t>Verantwoordelijkheden</a:t>
            </a:r>
          </a:p>
          <a:p>
            <a:r>
              <a:rPr lang="nl-NL" sz="2200" dirty="0"/>
              <a:t>Informatievoorziening</a:t>
            </a:r>
          </a:p>
          <a:p>
            <a:r>
              <a:rPr lang="nl-NL" sz="2200" dirty="0"/>
              <a:t>Risico-inventarisatie</a:t>
            </a:r>
          </a:p>
          <a:p>
            <a:pPr marL="0" indent="0">
              <a:buNone/>
            </a:pPr>
            <a:r>
              <a:rPr lang="nl-NL" sz="2200" b="1" dirty="0"/>
              <a:t>Doorgeleidingsplicht:</a:t>
            </a:r>
          </a:p>
          <a:p>
            <a:r>
              <a:rPr lang="nl-NL" sz="2200" dirty="0"/>
              <a:t>Instructie en voorlichting</a:t>
            </a:r>
          </a:p>
          <a:p>
            <a:r>
              <a:rPr lang="nl-NL" sz="2200" dirty="0"/>
              <a:t>Aandachtspunten bij aanvraag inlener</a:t>
            </a:r>
          </a:p>
          <a:p>
            <a:r>
              <a:rPr lang="nl-NL" sz="2200" dirty="0"/>
              <a:t>Aandachtspunten bij selectie</a:t>
            </a:r>
          </a:p>
          <a:p>
            <a:pPr marL="0" indent="0">
              <a:buNone/>
            </a:pPr>
            <a:r>
              <a:rPr lang="nl-NL" sz="2200" b="1" dirty="0"/>
              <a:t>Dossier uitzendkracht:</a:t>
            </a:r>
          </a:p>
          <a:p>
            <a:r>
              <a:rPr lang="nl-NL" sz="2200" dirty="0"/>
              <a:t>Wat moet aanwezig zijn in het dossier</a:t>
            </a:r>
          </a:p>
          <a:p>
            <a:pPr marL="0" indent="0">
              <a:buNone/>
            </a:pPr>
            <a:r>
              <a:rPr lang="nl-NL" sz="2200" b="1" dirty="0"/>
              <a:t>Evaluatie:</a:t>
            </a:r>
          </a:p>
          <a:p>
            <a:r>
              <a:rPr lang="nl-NL" sz="2200" dirty="0"/>
              <a:t>Met inlener</a:t>
            </a:r>
          </a:p>
          <a:p>
            <a:r>
              <a:rPr lang="nl-NL" sz="2200" dirty="0"/>
              <a:t>Met uitzendkracht</a:t>
            </a:r>
          </a:p>
          <a:p>
            <a:pPr marL="0" indent="0">
              <a:buNone/>
            </a:pPr>
            <a:endParaRPr lang="nl-NL" sz="2200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79425" y="280191"/>
            <a:ext cx="8229600" cy="1143000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1. Regelgeving en veiligheidsregels</a:t>
            </a:r>
            <a:br>
              <a:rPr lang="nl-NL" sz="18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1.8 Taken en verantwoordelijkheden inlener en uitzendorganisatie</a:t>
            </a:r>
            <a:endParaRPr lang="nl-NL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9" name="Rechthoek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847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764" y="269776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2. Veilig werken en overleg</a:t>
            </a:r>
            <a:br>
              <a:rPr lang="nl-NL" sz="3200" b="1" dirty="0"/>
            </a:br>
            <a:r>
              <a:rPr lang="nl-NL" sz="2800" b="1" dirty="0"/>
              <a:t>2.2 Overleg en voorlichting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l-NL" sz="2200" dirty="0"/>
              <a:t>Voorlichting en instructie:</a:t>
            </a:r>
          </a:p>
          <a:p>
            <a:r>
              <a:rPr lang="nl-NL" sz="2200" dirty="0"/>
              <a:t>introductie nieuwe medewerkers</a:t>
            </a:r>
          </a:p>
          <a:p>
            <a:r>
              <a:rPr lang="nl-NL" sz="2200" dirty="0"/>
              <a:t>start werk, kick </a:t>
            </a:r>
            <a:r>
              <a:rPr lang="nl-NL" sz="2200" dirty="0" err="1"/>
              <a:t>off</a:t>
            </a:r>
            <a:r>
              <a:rPr lang="nl-NL" sz="2200" dirty="0"/>
              <a:t> meeting </a:t>
            </a:r>
          </a:p>
          <a:p>
            <a:r>
              <a:rPr lang="nl-NL" sz="2200" dirty="0" err="1"/>
              <a:t>toolboxmeeting</a:t>
            </a:r>
            <a:r>
              <a:rPr lang="nl-NL" sz="2200" dirty="0"/>
              <a:t>: k</a:t>
            </a:r>
            <a:r>
              <a:rPr lang="nl-NL" sz="2200" dirty="0">
                <a:ea typeface="ＭＳ Ｐゴシック" charset="0"/>
              </a:rPr>
              <a:t>orte vergadering over veiligheid in informele sfeer</a:t>
            </a:r>
          </a:p>
          <a:p>
            <a:pPr>
              <a:buNone/>
            </a:pPr>
            <a:endParaRPr lang="nl-NL" sz="2200" dirty="0">
              <a:ea typeface="ＭＳ Ｐゴシック" charset="0"/>
            </a:endParaRPr>
          </a:p>
          <a:p>
            <a:pPr>
              <a:buNone/>
            </a:pPr>
            <a:r>
              <a:rPr lang="nl-NL" sz="2200" dirty="0" err="1">
                <a:ea typeface="ＭＳ Ｐゴシック" charset="0"/>
              </a:rPr>
              <a:t>VGM-bijeenkomst</a:t>
            </a:r>
            <a:r>
              <a:rPr lang="nl-NL" sz="2200" dirty="0">
                <a:ea typeface="ＭＳ Ｐゴシック" charset="0"/>
              </a:rPr>
              <a:t>: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overleg met medewerkers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motiveren van medewerkers</a:t>
            </a:r>
          </a:p>
          <a:p>
            <a:pPr marL="0" indent="0">
              <a:buFont typeface="Arial" charset="0"/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</a:rPr>
              <a:t>Aandachtspunten voor een goede </a:t>
            </a:r>
            <a:r>
              <a:rPr lang="nl-NL" sz="2200" dirty="0" err="1">
                <a:ea typeface="ＭＳ Ｐゴシック" charset="0"/>
              </a:rPr>
              <a:t>VGM-bijeenkomst</a:t>
            </a:r>
            <a:r>
              <a:rPr lang="nl-NL" sz="2200" dirty="0">
                <a:ea typeface="ＭＳ Ｐゴシック" charset="0"/>
              </a:rPr>
              <a:t>: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duidelijke vastgelegde afspraken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toets of de boodschappen zijn begrepen</a:t>
            </a:r>
            <a:endParaRPr lang="nl-NL" sz="22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92346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2. Veilig werken en overleg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2.3 Werkplekinspectie en observatieronden</a:t>
            </a:r>
            <a:endParaRPr lang="nl-NL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  <a:defRPr/>
            </a:pPr>
            <a:r>
              <a:rPr lang="nl-NL" sz="2200" dirty="0">
                <a:ea typeface="ＭＳ Ｐゴシック" charset="0"/>
              </a:rPr>
              <a:t>Veiligheidsobservatieronde: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door leidinggevenden (objectief)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gericht op:</a:t>
            </a:r>
          </a:p>
          <a:p>
            <a:pPr lvl="1">
              <a:defRPr/>
            </a:pPr>
            <a:r>
              <a:rPr lang="nl-NL" sz="2200" dirty="0">
                <a:ea typeface="ＭＳ Ｐゴシック" charset="0"/>
              </a:rPr>
              <a:t>onveilige handelingen</a:t>
            </a:r>
          </a:p>
          <a:p>
            <a:pPr lvl="1">
              <a:defRPr/>
            </a:pPr>
            <a:r>
              <a:rPr lang="nl-NL" sz="2200" dirty="0">
                <a:ea typeface="ＭＳ Ｐゴシック" charset="0"/>
              </a:rPr>
              <a:t>onveilige situaties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verhogen veiligheidsbewustzijn groep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leidinggevenden komen op werkplek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krijgen inzicht in de werkplek en medewerkers</a:t>
            </a:r>
          </a:p>
          <a:p>
            <a:pPr>
              <a:lnSpc>
                <a:spcPct val="150000"/>
              </a:lnSpc>
              <a:buNone/>
              <a:defRPr/>
            </a:pPr>
            <a:r>
              <a:rPr lang="nl-NL" sz="2200" dirty="0">
                <a:ea typeface="ＭＳ Ｐゴシック" charset="0"/>
              </a:rPr>
              <a:t>Maak een jaarplan voor observatieronden en werkplekinspecties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92346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2. Veilig werken en overleg</a:t>
            </a:r>
            <a:br>
              <a:rPr lang="nl-NL" sz="32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2.4 Veilig gedrag van uitzendkrachten bevorderen</a:t>
            </a:r>
            <a:endParaRPr lang="nl-NL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  <a:defRPr/>
            </a:pPr>
            <a:r>
              <a:rPr lang="nl-NL" sz="2200" dirty="0">
                <a:ea typeface="ＭＳ Ｐゴシック" charset="0"/>
              </a:rPr>
              <a:t>Veilig werken en mentaliteit van de uitzendkracht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Met betrekking tot veilig werken: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Met betrekking tot mentaliteit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Doorgeleidingsplicht</a:t>
            </a:r>
          </a:p>
          <a:p>
            <a:pPr>
              <a:lnSpc>
                <a:spcPct val="150000"/>
              </a:lnSpc>
              <a:defRPr/>
            </a:pPr>
            <a:r>
              <a:rPr lang="nl-NL" sz="2200" dirty="0">
                <a:ea typeface="ＭＳ Ｐゴシック" charset="0"/>
              </a:rPr>
              <a:t>Bovenstaande informatie wordt veelal vastgelegd in een zogenaamd Arbo-document of V&amp;G-document. Hierin staan relevante zaken over arbeidsomstandigheden.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675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nl-NL" sz="2200" dirty="0">
                <a:ea typeface="ＭＳ Ｐゴシック" charset="0"/>
              </a:rPr>
              <a:t>Rol leidinggevende belangrijk voor de veiligheid: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toezicht houden, werkplekinspecties en veiligheidsronden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organiseren van overleg, instructie en voorlichting</a:t>
            </a:r>
          </a:p>
          <a:p>
            <a:pPr marL="0" indent="0">
              <a:buFont typeface="Arial" charset="0"/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</a:rPr>
              <a:t>Veiligheid bevorderen door goede motivatie: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Beoordeel objectief en geef uw mening aan betreffende persoon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Laat iemand in zijn waarde als mens/vakman bij correctie</a:t>
            </a:r>
          </a:p>
          <a:p>
            <a:pPr>
              <a:defRPr/>
            </a:pPr>
            <a:r>
              <a:rPr lang="nl-NL" sz="2200" dirty="0">
                <a:ea typeface="ＭＳ Ｐゴシック" charset="0"/>
              </a:rPr>
              <a:t>Vertel niet alleen hoe maar ook waarom </a:t>
            </a:r>
          </a:p>
          <a:p>
            <a:pPr>
              <a:defRPr/>
            </a:pPr>
            <a:endParaRPr lang="nl-NL" sz="2200" dirty="0">
              <a:ea typeface="ＭＳ Ｐゴシック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nl-NL" sz="2200" dirty="0">
                <a:ea typeface="ＭＳ Ｐゴシック" charset="0"/>
              </a:rPr>
              <a:t>Leidinggevende heeft voorbeeldfunctie</a:t>
            </a:r>
          </a:p>
          <a:p>
            <a:pPr>
              <a:defRPr/>
            </a:pPr>
            <a:endParaRPr lang="nl-NL" sz="2000" dirty="0">
              <a:ea typeface="ＭＳ Ｐゴシック" charset="0"/>
            </a:endParaRPr>
          </a:p>
          <a:p>
            <a:endParaRPr lang="nl-NL" sz="20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78336" y="260350"/>
            <a:ext cx="8229600" cy="922114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sz="2000" b="1" dirty="0">
                <a:solidFill>
                  <a:schemeClr val="bg1">
                    <a:lumMod val="65000"/>
                  </a:schemeClr>
                </a:solidFill>
              </a:rPr>
              <a:t>3. Preventie</a:t>
            </a:r>
            <a:br>
              <a:rPr lang="nl-NL" sz="3200" b="1" dirty="0"/>
            </a:br>
            <a:r>
              <a:rPr lang="nl-NL" sz="3100" b="1" dirty="0"/>
              <a:t>3.4 Preventie en de rol van de leidinggevende</a:t>
            </a:r>
            <a:r>
              <a:rPr lang="nl-NL" sz="3200" b="1" dirty="0"/>
              <a:t>	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  <a:defRPr/>
            </a:pPr>
            <a:r>
              <a:rPr lang="nl-NL" sz="2400" dirty="0"/>
              <a:t>Ris</a:t>
            </a:r>
            <a:r>
              <a:rPr lang="nl-NL" sz="2600" dirty="0"/>
              <a:t>ico-inventarisatie en Evaluatie (RI&amp;E)</a:t>
            </a:r>
          </a:p>
          <a:p>
            <a:pPr marL="355600" indent="-355600">
              <a:lnSpc>
                <a:spcPct val="110000"/>
              </a:lnSpc>
              <a:defRPr/>
            </a:pPr>
            <a:r>
              <a:rPr lang="nl-NL" sz="2600" dirty="0"/>
              <a:t>verplicht voor alle bedrijven met (ingeleend) personeel</a:t>
            </a:r>
          </a:p>
          <a:p>
            <a:pPr marL="355600" indent="-355600">
              <a:lnSpc>
                <a:spcPct val="110000"/>
              </a:lnSpc>
              <a:defRPr/>
            </a:pPr>
            <a:r>
              <a:rPr lang="nl-NL" sz="2600" dirty="0"/>
              <a:t>inventarisatie van gevaren bij het werk en de kans op negatieve effecten</a:t>
            </a:r>
          </a:p>
          <a:p>
            <a:pPr marL="355600" indent="-355600">
              <a:lnSpc>
                <a:spcPct val="110000"/>
              </a:lnSpc>
              <a:defRPr/>
            </a:pPr>
            <a:r>
              <a:rPr lang="nl-NL" sz="2600" dirty="0"/>
              <a:t>actieve rol leidinggevende bij opstellen RI&amp;E</a:t>
            </a:r>
          </a:p>
          <a:p>
            <a:pPr marL="355600" indent="-355600">
              <a:lnSpc>
                <a:spcPct val="110000"/>
              </a:lnSpc>
              <a:defRPr/>
            </a:pPr>
            <a:endParaRPr lang="nl-NL" sz="2600" dirty="0"/>
          </a:p>
          <a:p>
            <a:pPr marL="355600" indent="-355600">
              <a:lnSpc>
                <a:spcPct val="110000"/>
              </a:lnSpc>
              <a:buNone/>
              <a:defRPr/>
            </a:pPr>
            <a:r>
              <a:rPr lang="nl-NL" sz="2600" dirty="0"/>
              <a:t>Evaluatie en plan van aanpak (V&amp;G- jaarplan)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nl-NL" sz="2600" dirty="0"/>
              <a:t>concrete preventieve maatregelen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nl-NL" sz="2600" dirty="0"/>
              <a:t>middelen (organisatorisch, financieel)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nl-NL" sz="2600" dirty="0"/>
              <a:t>verantwoordelijken en termijn voor uitvoering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  <a:defRPr/>
            </a:pPr>
            <a:endParaRPr lang="nl-NL" sz="2600" dirty="0"/>
          </a:p>
          <a:p>
            <a:pPr lvl="1">
              <a:lnSpc>
                <a:spcPct val="110000"/>
              </a:lnSpc>
              <a:buNone/>
              <a:defRPr/>
            </a:pPr>
            <a:r>
              <a:rPr lang="nl-NL" sz="2600" b="1" dirty="0"/>
              <a:t>RI&amp;E en V&amp;G jaarplan: regelmatig bijstellen</a:t>
            </a:r>
            <a:endParaRPr lang="nl-NL" sz="2600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7760" y="275271"/>
            <a:ext cx="8229600" cy="922114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3. Preventie</a:t>
            </a:r>
            <a:br>
              <a:rPr lang="nl-NL" sz="1800" b="1" dirty="0"/>
            </a:br>
            <a:r>
              <a:rPr lang="nl-NL" sz="2800" b="1" dirty="0"/>
              <a:t>3.5 RI&amp;E, V&amp;G-jaarplan en plan van aanpak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284536"/>
            <a:ext cx="1187624" cy="100811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/>
              <a:t>thema</a:t>
            </a:r>
          </a:p>
          <a:p>
            <a:pPr algn="ctr"/>
            <a:r>
              <a:rPr lang="nl-NL" sz="3200" b="1" dirty="0"/>
              <a:t>A</a:t>
            </a:r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rgbClr val="328E57"/>
          </a:solidFill>
          <a:ln>
            <a:solidFill>
              <a:srgbClr val="328E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5E23601347FD46BD8B56B42497B060" ma:contentTypeVersion="10" ma:contentTypeDescription="Een nieuw document maken." ma:contentTypeScope="" ma:versionID="a7c46043a7cd4d5ed39322146e2b8f72">
  <xsd:schema xmlns:xsd="http://www.w3.org/2001/XMLSchema" xmlns:xs="http://www.w3.org/2001/XMLSchema" xmlns:p="http://schemas.microsoft.com/office/2006/metadata/properties" xmlns:ns3="b07f3740-6e46-44f0-9f42-03001a113bcf" targetNamespace="http://schemas.microsoft.com/office/2006/metadata/properties" ma:root="true" ma:fieldsID="c14835971f1cfa0c2c048378bc1e52c0" ns3:_="">
    <xsd:import namespace="b07f3740-6e46-44f0-9f42-03001a113bc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f3740-6e46-44f0-9f42-03001a113b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D5E4FB7-860C-4B8F-A9C1-01680633D6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4808DC-7F9A-4E82-BA7C-59B7A03DEF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7f3740-6e46-44f0-9f42-03001a113b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297BA0-BEF4-42AE-8FDD-F82680A1127C}">
  <ds:schemaRefs>
    <ds:schemaRef ds:uri="b07f3740-6e46-44f0-9f42-03001a113bcf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1369</Words>
  <Application>Microsoft Office PowerPoint</Application>
  <PresentationFormat>Diavoorstelling (4:3)</PresentationFormat>
  <Paragraphs>320</Paragraphs>
  <Slides>24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Arial Narrow</vt:lpstr>
      <vt:lpstr>Calibri</vt:lpstr>
      <vt:lpstr>Office-thema</vt:lpstr>
      <vt:lpstr>B-VCA / VOL-VCA / VIL-VCU </vt:lpstr>
      <vt:lpstr>1. Regelgeving en veiligheidsregels 1.6 Richtlijnen voor algemene en   specifieke veiligheidsmaatregelen</vt:lpstr>
      <vt:lpstr>1. Regelgeving en veiligheidsregels 1.7 VCA en certificeren</vt:lpstr>
      <vt:lpstr>1. Regelgeving en veiligheidsregels 1.8 Taken en verantwoordelijkheden inlener en uitzendorganisatie</vt:lpstr>
      <vt:lpstr>2. Veilig werken en overleg 2.2 Overleg en voorlichting</vt:lpstr>
      <vt:lpstr>2. Veilig werken en overleg 2.3 Werkplekinspectie en observatieronden</vt:lpstr>
      <vt:lpstr>2. Veilig werken en overleg 2.4 Veilig gedrag van uitzendkrachten bevorderen</vt:lpstr>
      <vt:lpstr>3. Preventie 3.4 Preventie en de rol van de leidinggevende </vt:lpstr>
      <vt:lpstr>3. Preventie 3.5 RI&amp;E, V&amp;G-jaarplan en plan van aanpak</vt:lpstr>
      <vt:lpstr>4. De werkplek 4.1 Risico’s van de werkomgeving (2)</vt:lpstr>
      <vt:lpstr>4. De werkplek 4.1 Risico’s van de werkomgeving (3)</vt:lpstr>
      <vt:lpstr>4. De werkplek 4.2 Lichamelijke belasting</vt:lpstr>
      <vt:lpstr>PowerPoint-presentatie</vt:lpstr>
      <vt:lpstr>8. Gevaarlijke stoffen 8.4 Asbest</vt:lpstr>
      <vt:lpstr>8. Gevaarlijke stoffen 8.7 Toezicht door de leidinggevende</vt:lpstr>
      <vt:lpstr>8. Gevaarlijke stoffen 8.7 Toezicht door de leidinggevende</vt:lpstr>
      <vt:lpstr>9. Elektriciteit 9.4 Straling</vt:lpstr>
      <vt:lpstr>9. Elektriciteit 9.4 Straling</vt:lpstr>
      <vt:lpstr>10. Brand en explosie  10.5 Explosiegevaarlijke werkomgeving</vt:lpstr>
      <vt:lpstr>11. Ongevallen 11.2 Ongevalsonderzoek en registratie</vt:lpstr>
      <vt:lpstr>11. Ongevallen 11.2 Ongevalsonderzoek en registratie</vt:lpstr>
      <vt:lpstr>12. Noodsituaties 12.2 Bedrijfshulpverlening (BHV)</vt:lpstr>
      <vt:lpstr>12. Noodsituaties 12.2 Bedrijfshulpverlening (BHV)</vt:lpstr>
      <vt:lpstr>12. Noodsituaties 12.2 Bedrijfshulpverlening (BHV)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VOL-VCA / VIL-VCU</dc:title>
  <dc:creator>UMD</dc:creator>
  <cp:lastModifiedBy>Johan Schuppert</cp:lastModifiedBy>
  <cp:revision>270</cp:revision>
  <cp:lastPrinted>2017-08-31T11:27:20Z</cp:lastPrinted>
  <dcterms:created xsi:type="dcterms:W3CDTF">2017-08-18T09:52:27Z</dcterms:created>
  <dcterms:modified xsi:type="dcterms:W3CDTF">2023-01-14T13:59:29Z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0x010100725E23601347FD46BD8B56B42497B060</vt:lpwstr>
  </property>
  <property fmtid="{D5CDD505-2E9C-101B-9397-08002B2CF9AE}" pid="3" name="MSIP_Label_94086e73-b190-4b84-b59f-38c75e45d1cf_Enabled">
    <vt:lpwstr>true</vt:lpwstr>
  </property>
  <property fmtid="{D5CDD505-2E9C-101B-9397-08002B2CF9AE}" pid="4" name="MSIP_Label_94086e73-b190-4b84-b59f-38c75e45d1cf_SetDate">
    <vt:lpwstr>2022-11-15T15:09:38Z</vt:lpwstr>
  </property>
  <property fmtid="{D5CDD505-2E9C-101B-9397-08002B2CF9AE}" pid="5" name="MSIP_Label_94086e73-b190-4b84-b59f-38c75e45d1cf_Method">
    <vt:lpwstr>Standard</vt:lpwstr>
  </property>
  <property fmtid="{D5CDD505-2E9C-101B-9397-08002B2CF9AE}" pid="6" name="MSIP_Label_94086e73-b190-4b84-b59f-38c75e45d1cf_Name">
    <vt:lpwstr>General</vt:lpwstr>
  </property>
  <property fmtid="{D5CDD505-2E9C-101B-9397-08002B2CF9AE}" pid="7" name="MSIP_Label_94086e73-b190-4b84-b59f-38c75e45d1cf_SiteId">
    <vt:lpwstr>de1fb6ee-54ae-40a2-8c2a-0cfdee0c7a03</vt:lpwstr>
  </property>
  <property fmtid="{D5CDD505-2E9C-101B-9397-08002B2CF9AE}" pid="8" name="MSIP_Label_94086e73-b190-4b84-b59f-38c75e45d1cf_ActionId">
    <vt:lpwstr>256a0765-4e63-4647-b0c7-9cce364731a0</vt:lpwstr>
  </property>
  <property fmtid="{D5CDD505-2E9C-101B-9397-08002B2CF9AE}" pid="9" name="MSIP_Label_94086e73-b190-4b84-b59f-38c75e45d1cf_ContentBits">
    <vt:lpwstr>2</vt:lpwstr>
  </property>
</Properties>
</file>