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59513-B70D-446E-9113-04C12B639F15}" type="datetimeFigureOut">
              <a:rPr lang="nl-NL"/>
              <a:t>15-11-2017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30D803-5C70-4DAF-A508-E015DEB6C396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0D803-5C70-4DAF-A508-E015DEB6C396}" type="slidenum">
              <a:rPr lang="nl-NL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8626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0D803-5C70-4DAF-A508-E015DEB6C396}" type="slidenum">
              <a:rPr lang="nl-NL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081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0D803-5C70-4DAF-A508-E015DEB6C396}" type="slidenum">
              <a:rPr lang="nl-NL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7291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353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88317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97908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390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4527811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1671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2905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611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990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859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579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339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338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760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461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896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482E8-6E0E-1B4F-B1FD-C69DB9E858D9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808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youtu.be/91N6Ml-qan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Phys_-AyF-U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/>
              <a:t>Kwaliteitszorg les 3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25964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0B3AA6-3079-4D5B-ABF8-963D78249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22F142-DCE7-4EC3-9ACB-02B41AB80C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De methodische manier om kwaliteitszorg op te zetten, noem je een kwaliteitszorgsysteem.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 basis van elk kwaliteitszorgsysteem:</a:t>
            </a:r>
          </a:p>
          <a:p>
            <a:pPr>
              <a:buFontTx/>
              <a:buChar char="-"/>
            </a:pPr>
            <a:r>
              <a:rPr lang="nl-NL" dirty="0"/>
              <a:t>Kwaliteitseisen</a:t>
            </a:r>
          </a:p>
          <a:p>
            <a:pPr>
              <a:buFontTx/>
              <a:buChar char="-"/>
            </a:pPr>
            <a:r>
              <a:rPr lang="nl-NL" dirty="0"/>
              <a:t>Kwaliteitsborging</a:t>
            </a:r>
          </a:p>
          <a:p>
            <a:pPr>
              <a:buFontTx/>
              <a:buChar char="-"/>
            </a:pPr>
            <a:r>
              <a:rPr lang="nl-NL" dirty="0"/>
              <a:t>Kwaliteitscontrole</a:t>
            </a:r>
          </a:p>
          <a:p>
            <a:pPr>
              <a:buFontTx/>
              <a:buChar char="-"/>
            </a:pPr>
            <a:r>
              <a:rPr lang="nl-NL" dirty="0"/>
              <a:t>Instrumenten</a:t>
            </a:r>
          </a:p>
        </p:txBody>
      </p:sp>
    </p:spTree>
    <p:extLst>
      <p:ext uri="{BB962C8B-B14F-4D97-AF65-F5344CB8AC3E}">
        <p14:creationId xmlns:p14="http://schemas.microsoft.com/office/powerpoint/2010/main" val="23729736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F5D9DF-1879-4DEC-BEAA-64A7CE429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44CD53D-7D12-488C-BA23-4116C329A1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Kwaliteitscontrole – middels een audit wordt gecheckt of een proces voldoet aan kwaliteitseisen.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Instrumenten:</a:t>
            </a:r>
          </a:p>
          <a:p>
            <a:pPr>
              <a:buFontTx/>
              <a:buChar char="-"/>
            </a:pPr>
            <a:r>
              <a:rPr lang="nl-NL" dirty="0"/>
              <a:t>Deskundigheidbevordering</a:t>
            </a:r>
          </a:p>
          <a:p>
            <a:pPr>
              <a:buFontTx/>
              <a:buChar char="-"/>
            </a:pPr>
            <a:r>
              <a:rPr lang="nl-NL" dirty="0"/>
              <a:t>Digitale enquête</a:t>
            </a:r>
          </a:p>
          <a:p>
            <a:pPr>
              <a:buFontTx/>
              <a:buChar char="-"/>
            </a:pPr>
            <a:r>
              <a:rPr lang="nl-NL" dirty="0"/>
              <a:t>Duidelijke organisatie structuur</a:t>
            </a:r>
          </a:p>
          <a:p>
            <a:pPr>
              <a:buFontTx/>
              <a:buChar char="-"/>
            </a:pPr>
            <a:r>
              <a:rPr lang="nl-NL" dirty="0"/>
              <a:t>Intervisie</a:t>
            </a:r>
          </a:p>
          <a:p>
            <a:pPr>
              <a:buFontTx/>
              <a:buChar char="-"/>
            </a:pPr>
            <a:r>
              <a:rPr lang="nl-NL" dirty="0"/>
              <a:t>Handboek kwaliteit</a:t>
            </a:r>
          </a:p>
          <a:p>
            <a:pPr>
              <a:buFontTx/>
              <a:buChar char="-"/>
            </a:pPr>
            <a:r>
              <a:rPr lang="nl-NL" dirty="0"/>
              <a:t>Digitaal platform</a:t>
            </a:r>
          </a:p>
          <a:p>
            <a:pPr>
              <a:buFontTx/>
              <a:buChar char="-"/>
            </a:pPr>
            <a:r>
              <a:rPr lang="nl-NL" dirty="0"/>
              <a:t>Klachtenregeling</a:t>
            </a:r>
          </a:p>
        </p:txBody>
      </p:sp>
    </p:spTree>
    <p:extLst>
      <p:ext uri="{BB962C8B-B14F-4D97-AF65-F5344CB8AC3E}">
        <p14:creationId xmlns:p14="http://schemas.microsoft.com/office/powerpoint/2010/main" val="3689965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Lesprogramma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  <p:extLst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/>
              <a:t>Behandelen van thema 18.1,18.2 en 18.3</a:t>
            </a:r>
            <a:endParaRPr dirty="0">
              <a:solidFill>
                <a:schemeClr val="tx1"/>
              </a:solidFill>
            </a:endParaRPr>
          </a:p>
          <a:p>
            <a:r>
              <a:rPr lang="nl-NL" dirty="0"/>
              <a:t>Opdrachten wiki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3641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18.1 Eisen aan kwaliteit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504950"/>
            <a:ext cx="8596668" cy="388077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/>
              <a:t>Net zoals jullie vorige week de school hebben geïnspecteerd, zijn er kwaliteitseisen die geïnspecteerd worden. De overheid heeft vier eisen vastgelegd waaraan alle zorginstellingen moeten voldoen.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 u="sng"/>
              <a:t>Kwaliteitswet zorginstelling:</a:t>
            </a:r>
          </a:p>
          <a:p>
            <a:r>
              <a:rPr lang="nl-NL"/>
              <a:t>De zorgaanbieder biedt verantwoorde zorg, dus doeltreffende, doelmatige en vraaggerichte zorg.</a:t>
            </a:r>
          </a:p>
          <a:p>
            <a:r>
              <a:rPr lang="nl-NL"/>
              <a:t>De zorgaanbieder heeft beleid dat op kwaliteit gericht is.</a:t>
            </a:r>
          </a:p>
          <a:p>
            <a:r>
              <a:rPr lang="nl-NL"/>
              <a:t>De zorgaanbieder heeft een kwaliteitszorgsysteem voor het borgen, bewaken en verbeteren van de kwaliteit van zorg.</a:t>
            </a:r>
          </a:p>
          <a:p>
            <a:r>
              <a:rPr lang="nl-NL"/>
              <a:t>De zorgaanbieder maakt een jaarverslag, waarin zij laat zien hoe ze de kwaliteit heeft geborgd, bewaakt en verbeterd.</a:t>
            </a:r>
          </a:p>
        </p:txBody>
      </p:sp>
    </p:spTree>
    <p:extLst>
      <p:ext uri="{BB962C8B-B14F-4D97-AF65-F5344CB8AC3E}">
        <p14:creationId xmlns:p14="http://schemas.microsoft.com/office/powerpoint/2010/main" val="2270862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  <p:extLst/>
          </p:nvPr>
        </p:nvSpPr>
        <p:spPr>
          <a:xfrm>
            <a:off x="676275" y="1228725"/>
            <a:ext cx="8596668" cy="388077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nl-NL"/>
              <a:t>Branches in de zorg hebben de kwaliteitswet vertaald naar kwaliteitsnormen voor de eigen branche. Dit noem je het kwaliteitskader.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 u="sng"/>
              <a:t>Voorbeelden kwaliteitskader:</a:t>
            </a:r>
          </a:p>
          <a:p>
            <a:r>
              <a:rPr lang="nl-NL"/>
              <a:t>Kwaliteitskader Jeugdzorg</a:t>
            </a:r>
          </a:p>
          <a:p>
            <a:r>
              <a:rPr lang="nl-NL"/>
              <a:t>Kwaliteitskader voorkomen seksueel misbruik in de jeugdzorg</a:t>
            </a:r>
          </a:p>
          <a:p>
            <a:r>
              <a:rPr lang="nl-NL"/>
              <a:t>Kwaliteitskader verantwoorde zorg verpleging, verzorging en thuiszorg</a:t>
            </a:r>
          </a:p>
          <a:p>
            <a:r>
              <a:rPr lang="nl-NL"/>
              <a:t>Kwaliteitskader gehandicaptenzorg</a:t>
            </a:r>
          </a:p>
          <a:p>
            <a:r>
              <a:rPr lang="nl-NL"/>
              <a:t>Pedagogisch kwaliteitskader</a:t>
            </a:r>
          </a:p>
          <a:p>
            <a:r>
              <a:rPr lang="nl-NL"/>
              <a:t>Kwaliteitskader passend onderwijs</a:t>
            </a:r>
          </a:p>
        </p:txBody>
      </p:sp>
    </p:spTree>
    <p:extLst>
      <p:ext uri="{BB962C8B-B14F-4D97-AF65-F5344CB8AC3E}">
        <p14:creationId xmlns:p14="http://schemas.microsoft.com/office/powerpoint/2010/main" val="955161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18.2 Controleerde instanties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  <p:extLst/>
          </p:nvPr>
        </p:nvSpPr>
        <p:spPr>
          <a:xfrm>
            <a:off x="733425" y="1543050"/>
            <a:ext cx="8596313" cy="4715324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>
              <a:buNone/>
            </a:pPr>
            <a:r>
              <a:rPr lang="nl-NL"/>
              <a:t>De overheid maakt wet- en regelgeving om te zorgen dat organisaties voor zorg en welzijn goed werk leveren en veilig zijn voor cliënten. De overheid controleert ook of organisaties zich houden aan wet- en regelgeving. Dit heet </a:t>
            </a:r>
            <a:r>
              <a:rPr lang="nl-NL">
                <a:solidFill>
                  <a:srgbClr val="BC356F"/>
                </a:solidFill>
              </a:rPr>
              <a:t>toezicht en handhaving</a:t>
            </a:r>
            <a:r>
              <a:rPr lang="nl-NL"/>
              <a:t>.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/>
              <a:t>Het toezicht op de kwaliteitswet zorginstellingen is een taak van de </a:t>
            </a:r>
            <a:r>
              <a:rPr lang="nl-NL">
                <a:solidFill>
                  <a:srgbClr val="BC356F"/>
                </a:solidFill>
              </a:rPr>
              <a:t>inspectie voor de gezondheidszorg</a:t>
            </a:r>
            <a:r>
              <a:rPr lang="nl-NL"/>
              <a:t> (IGZ).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/>
              <a:t>Het IGZ onderzoekt meldingen van incidenten of misstanden.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/>
              <a:t>IGZ legt een inspectiebezoek af bij een aantal willekeurig gekozen instellingen. Het doel is om te kijken of de kwaliteit, die op papier voldoet, ook in de praktijk goed is.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/>
              <a:t>Als blijkt dat de kwaliteit van een zorgaanbieder niet voldoende is, dan beslist de inspectie welke maatregelen nodig zijn.</a:t>
            </a:r>
          </a:p>
        </p:txBody>
      </p:sp>
    </p:spTree>
    <p:extLst>
      <p:ext uri="{BB962C8B-B14F-4D97-AF65-F5344CB8AC3E}">
        <p14:creationId xmlns:p14="http://schemas.microsoft.com/office/powerpoint/2010/main" val="1037085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sosceles Tri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0916" y="3822970"/>
            <a:ext cx="496112" cy="2918298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Afbeelding 4" descr="brandon.jpg"/>
          <p:cNvPicPr>
            <a:picLocks noChangeAspect="1"/>
          </p:cNvPicPr>
          <p:nvPr/>
        </p:nvPicPr>
        <p:blipFill rotWithShape="1">
          <a:blip r:embed="rId3"/>
          <a:srcRect l="44663" r="32912"/>
          <a:stretch/>
        </p:blipFill>
        <p:spPr>
          <a:xfrm>
            <a:off x="20" y="1"/>
            <a:ext cx="2734036" cy="6858000"/>
          </a:xfrm>
          <a:custGeom>
            <a:avLst/>
            <a:gdLst>
              <a:gd name="connsiteX0" fmla="*/ 0 w 2734056"/>
              <a:gd name="connsiteY0" fmla="*/ 0 h 6858000"/>
              <a:gd name="connsiteX1" fmla="*/ 1674254 w 2734056"/>
              <a:gd name="connsiteY1" fmla="*/ 0 h 6858000"/>
              <a:gd name="connsiteX2" fmla="*/ 2734056 w 2734056"/>
              <a:gd name="connsiteY2" fmla="*/ 6850199 h 6858000"/>
              <a:gd name="connsiteX3" fmla="*/ 2734056 w 2734056"/>
              <a:gd name="connsiteY3" fmla="*/ 6858000 h 6858000"/>
              <a:gd name="connsiteX4" fmla="*/ 461457 w 2734056"/>
              <a:gd name="connsiteY4" fmla="*/ 6858000 h 6858000"/>
              <a:gd name="connsiteX5" fmla="*/ 0 w 2734056"/>
              <a:gd name="connsiteY5" fmla="*/ 413411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34056" h="6858000">
                <a:moveTo>
                  <a:pt x="0" y="0"/>
                </a:moveTo>
                <a:lnTo>
                  <a:pt x="1674254" y="0"/>
                </a:lnTo>
                <a:lnTo>
                  <a:pt x="2734056" y="6850199"/>
                </a:lnTo>
                <a:lnTo>
                  <a:pt x="2734056" y="6858000"/>
                </a:lnTo>
                <a:lnTo>
                  <a:pt x="461457" y="6858000"/>
                </a:lnTo>
                <a:lnTo>
                  <a:pt x="0" y="4134118"/>
                </a:lnTo>
                <a:close/>
              </a:path>
            </a:pathLst>
          </a:custGeom>
        </p:spPr>
      </p:pic>
      <p:sp>
        <p:nvSpPr>
          <p:cNvPr id="11" name="Isosceles Triangle 1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13201"/>
            <a:ext cx="476655" cy="2844800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  <p:extLst/>
          </p:nvPr>
        </p:nvSpPr>
        <p:spPr>
          <a:xfrm>
            <a:off x="2849562" y="609600"/>
            <a:ext cx="6424440" cy="1320800"/>
          </a:xfrm>
        </p:spPr>
        <p:txBody>
          <a:bodyPr>
            <a:normAutofit/>
          </a:bodyPr>
          <a:lstStyle/>
          <a:p>
            <a:r>
              <a:rPr lang="nl-NL"/>
              <a:t>Voorbeeld IGZ meldingen van incidenten of misstanden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  <p:extLst/>
          </p:nvPr>
        </p:nvSpPr>
        <p:spPr>
          <a:xfrm>
            <a:off x="2849562" y="2160589"/>
            <a:ext cx="6424440" cy="3880773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/>
              <a:t>Melding in 2011 van de ouders van de gehandicapte jongen Brandon.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>
                <a:hlinkClick r:id="rId4"/>
              </a:rPr>
              <a:t>Video Brandon 24 minuten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6670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  <p:extLst/>
          </p:nvPr>
        </p:nvSpPr>
        <p:spPr>
          <a:xfrm>
            <a:off x="564793" y="2667738"/>
            <a:ext cx="8596668" cy="388077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nl-NL">
                <a:solidFill>
                  <a:srgbClr val="BC356F"/>
                </a:solidFill>
              </a:rPr>
              <a:t>Onderwijsinspectie</a:t>
            </a:r>
            <a:r>
              <a:rPr lang="nl-NL"/>
              <a:t>:</a:t>
            </a:r>
          </a:p>
          <a:p>
            <a:pPr marL="0" indent="0">
              <a:buNone/>
            </a:pPr>
            <a:r>
              <a:rPr lang="nl-NL"/>
              <a:t>Houdt toezicht op de kwaliteit van het onderwijs in Nederland.</a:t>
            </a:r>
          </a:p>
          <a:p>
            <a:pPr marL="0" indent="0">
              <a:buNone/>
            </a:pPr>
            <a:r>
              <a:rPr lang="nl-NL"/>
              <a:t>Voor elk onderwijstype heeft de inspectie een zogenoemde toezichtkader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/>
              <a:t>Als de kwaliteit van het onderwijs onder de maat is, dan neemt de onderwijsinspectie maatregelen.</a:t>
            </a:r>
          </a:p>
          <a:p>
            <a:pPr marL="0" indent="0">
              <a:buNone/>
            </a:pPr>
            <a:r>
              <a:rPr lang="nl-NL">
                <a:solidFill>
                  <a:srgbClr val="BC356F"/>
                </a:solidFill>
                <a:hlinkClick r:id="rId3"/>
              </a:rPr>
              <a:t>Het werk van de onderwijsinspectie in 3 minuten</a:t>
            </a:r>
            <a:endParaRPr lang="nl-NL">
              <a:solidFill>
                <a:srgbClr val="BC356F"/>
              </a:solidFill>
            </a:endParaRPr>
          </a:p>
          <a:p>
            <a:pPr marL="0" indent="0">
              <a:buNone/>
            </a:pPr>
            <a:endParaRPr lang="nl-NL" b="1">
              <a:solidFill>
                <a:srgbClr val="BC356F"/>
              </a:solidFill>
            </a:endParaRPr>
          </a:p>
          <a:p>
            <a:pPr marL="0" indent="0">
              <a:buNone/>
            </a:pPr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1586" y="38764"/>
            <a:ext cx="4263201" cy="2628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270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  <p:extLst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nl-NL">
                <a:solidFill>
                  <a:srgbClr val="BC356F"/>
                </a:solidFill>
              </a:rPr>
              <a:t>GGD Nederland</a:t>
            </a:r>
            <a:r>
              <a:rPr lang="nl-NL"/>
              <a:t>:</a:t>
            </a:r>
          </a:p>
          <a:p>
            <a:pPr marL="0" indent="0">
              <a:buNone/>
            </a:pPr>
            <a:r>
              <a:rPr lang="nl-NL"/>
              <a:t>De gemeente in Nederland zijn verantwoordelijk voor de kwaliteit van de kinderopvang. De </a:t>
            </a:r>
            <a:r>
              <a:rPr lang="nl-NL">
                <a:solidFill>
                  <a:srgbClr val="BC356F"/>
                </a:solidFill>
              </a:rPr>
              <a:t>Gemeenschappelijke Gezondheidsdienst </a:t>
            </a:r>
            <a:r>
              <a:rPr lang="nl-NL"/>
              <a:t>(</a:t>
            </a:r>
            <a:r>
              <a:rPr lang="nl-NL">
                <a:solidFill>
                  <a:srgbClr val="BC356F"/>
                </a:solidFill>
              </a:rPr>
              <a:t>GGD</a:t>
            </a:r>
            <a:r>
              <a:rPr lang="nl-NL"/>
              <a:t>) houdt namens de gemeente toezicht op de kwaliteit van de kinderdagverblijven, BSO, voorzieningen voor gastouderopvang en peuterspeelzalen.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/>
              <a:t>GGD controleert of de organisaties voor kinderopvang voldoen aan wettelijke kwaliteitseisen. Ze controleren o.a.</a:t>
            </a:r>
          </a:p>
          <a:p>
            <a:pPr marL="0" indent="0">
              <a:buNone/>
            </a:pPr>
            <a:r>
              <a:rPr lang="nl-NL"/>
              <a:t>- Het pedagogisch beleidsplan</a:t>
            </a:r>
          </a:p>
          <a:p>
            <a:pPr marL="0" indent="0">
              <a:buNone/>
            </a:pPr>
            <a:r>
              <a:rPr lang="nl-NL"/>
              <a:t>- Bevoegdheid groepsleiders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6620" y="268526"/>
            <a:ext cx="6438095" cy="1892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1923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C8C7E7-B8E4-4331-995C-E4FFB6921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18.3 Kwaliteitszorg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0B21FD0-30EF-44C3-B857-039E626480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400" dirty="0"/>
              <a:t>“Alle systematische en geplande activiteiten die gericht zijn op continue beheersing, bewaking en verbetering van de kwaliteit van zorg”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dirty="0"/>
              <a:t>Deze definitie bevat drie kenmerken:</a:t>
            </a:r>
          </a:p>
          <a:p>
            <a:pPr marL="0" indent="0">
              <a:buNone/>
            </a:pPr>
            <a:r>
              <a:rPr lang="nl-NL" dirty="0"/>
              <a:t>1:Systematische en geplande activiteiten verwerkt in het kwaliteitsplan.</a:t>
            </a:r>
          </a:p>
          <a:p>
            <a:pPr marL="0" indent="0">
              <a:buNone/>
            </a:pPr>
            <a:r>
              <a:rPr lang="nl-NL" dirty="0"/>
              <a:t>2: Het is een continu proces.</a:t>
            </a:r>
          </a:p>
          <a:p>
            <a:pPr marL="0" indent="0">
              <a:buNone/>
            </a:pPr>
            <a:r>
              <a:rPr lang="nl-NL" dirty="0"/>
              <a:t>3: De acties zijn gericht op het beheersen (borgen), bewaken (controleren) en verbeteren van kwaliteit.</a:t>
            </a:r>
          </a:p>
        </p:txBody>
      </p:sp>
    </p:spTree>
    <p:extLst>
      <p:ext uri="{BB962C8B-B14F-4D97-AF65-F5344CB8AC3E}">
        <p14:creationId xmlns:p14="http://schemas.microsoft.com/office/powerpoint/2010/main" val="345845789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300</Words>
  <Application>Microsoft Office PowerPoint</Application>
  <PresentationFormat>Breedbeeld</PresentationFormat>
  <Paragraphs>75</Paragraphs>
  <Slides>11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Trebuchet MS</vt:lpstr>
      <vt:lpstr>Wingdings 3</vt:lpstr>
      <vt:lpstr>Facet</vt:lpstr>
      <vt:lpstr>Kwaliteitszorg les 3</vt:lpstr>
      <vt:lpstr>Lesprogramma</vt:lpstr>
      <vt:lpstr>18.1 Eisen aan kwaliteit</vt:lpstr>
      <vt:lpstr>PowerPoint-presentatie</vt:lpstr>
      <vt:lpstr>18.2 Controleerde instanties</vt:lpstr>
      <vt:lpstr>Voorbeeld IGZ meldingen van incidenten of misstanden</vt:lpstr>
      <vt:lpstr>PowerPoint-presentatie</vt:lpstr>
      <vt:lpstr>PowerPoint-presentatie</vt:lpstr>
      <vt:lpstr>18.3 Kwaliteitszorg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Kwaliteitszorg les 3</dc:title>
  <dc:creator>Denise Dobber</dc:creator>
  <cp:lastModifiedBy>Denise Dobber</cp:lastModifiedBy>
  <cp:revision>4</cp:revision>
  <dcterms:modified xsi:type="dcterms:W3CDTF">2017-11-15T13:36:41Z</dcterms:modified>
</cp:coreProperties>
</file>