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61" r:id="rId5"/>
    <p:sldId id="259" r:id="rId6"/>
    <p:sldId id="260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84" y="1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11/15/2017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11/15/2017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2839AEF-4CAC-4E39-97D6-66E0974D166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Kwaliteitszorg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A53DCBAC-149C-49B2-840A-203E05196AF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Les 6</a:t>
            </a:r>
          </a:p>
        </p:txBody>
      </p:sp>
    </p:spTree>
    <p:extLst>
      <p:ext uri="{BB962C8B-B14F-4D97-AF65-F5344CB8AC3E}">
        <p14:creationId xmlns:p14="http://schemas.microsoft.com/office/powerpoint/2010/main" val="27930442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04F67C8-C3A1-49F0-90DB-E7B7E37EC1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Lesprogramma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25061BE-6E77-4E96-955F-9D920FF2B9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Protocollen op verschillende gebieden</a:t>
            </a:r>
          </a:p>
          <a:p>
            <a:r>
              <a:rPr lang="nl-NL" dirty="0"/>
              <a:t>Afwijken van een protocol</a:t>
            </a:r>
          </a:p>
          <a:p>
            <a:r>
              <a:rPr lang="nl-NL" dirty="0"/>
              <a:t>Wetenschap en protocollen</a:t>
            </a:r>
          </a:p>
        </p:txBody>
      </p:sp>
    </p:spTree>
    <p:extLst>
      <p:ext uri="{BB962C8B-B14F-4D97-AF65-F5344CB8AC3E}">
        <p14:creationId xmlns:p14="http://schemas.microsoft.com/office/powerpoint/2010/main" val="4451407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31643E4-9C00-4614-9499-AD9DED4CB7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19.4 Protocollen op verschillende gebieden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BF18FB8-67D7-4D20-B104-4018A83674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Protocollen kunnen betrekking hebben op verschillende gebieden: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Universele protocollen</a:t>
            </a:r>
          </a:p>
          <a:p>
            <a:pPr>
              <a:buFontTx/>
              <a:buChar char="-"/>
            </a:pPr>
            <a:r>
              <a:rPr lang="nl-NL" dirty="0"/>
              <a:t>Gebeurtenis gebonden protocollen</a:t>
            </a:r>
          </a:p>
          <a:p>
            <a:pPr>
              <a:buFontTx/>
              <a:buChar char="-"/>
            </a:pPr>
            <a:r>
              <a:rPr lang="nl-NL" dirty="0"/>
              <a:t>Cliëntgebonden protocollen</a:t>
            </a:r>
          </a:p>
          <a:p>
            <a:pPr>
              <a:buFontTx/>
              <a:buChar char="-"/>
            </a:pPr>
            <a:r>
              <a:rPr lang="nl-NL" dirty="0"/>
              <a:t>Functie gebonden protocollen</a:t>
            </a:r>
          </a:p>
          <a:p>
            <a:pPr>
              <a:buFontTx/>
              <a:buChar char="-"/>
            </a:pPr>
            <a:r>
              <a:rPr lang="nl-NL" dirty="0"/>
              <a:t>Discipline gebonden protocollen</a:t>
            </a:r>
          </a:p>
        </p:txBody>
      </p:sp>
    </p:spTree>
    <p:extLst>
      <p:ext uri="{BB962C8B-B14F-4D97-AF65-F5344CB8AC3E}">
        <p14:creationId xmlns:p14="http://schemas.microsoft.com/office/powerpoint/2010/main" val="35963333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76F44F5-5DB1-48B9-86F9-AFC40442CF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61930E9-979E-4BFE-9D09-148CEEF2DA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Je kunt protocollen ook onderverdelen naar het gebied waarop ze betrekking hebben.</a:t>
            </a:r>
          </a:p>
          <a:p>
            <a:pPr>
              <a:buFontTx/>
              <a:buChar char="-"/>
            </a:pPr>
            <a:r>
              <a:rPr lang="nl-NL" dirty="0"/>
              <a:t>Veiligheidsprotocollen</a:t>
            </a:r>
          </a:p>
          <a:p>
            <a:pPr>
              <a:buFontTx/>
              <a:buChar char="-"/>
            </a:pPr>
            <a:r>
              <a:rPr lang="nl-NL" dirty="0"/>
              <a:t>Meldingsprotocollen</a:t>
            </a:r>
          </a:p>
          <a:p>
            <a:pPr>
              <a:buFontTx/>
              <a:buChar char="-"/>
            </a:pPr>
            <a:r>
              <a:rPr lang="nl-NL" dirty="0"/>
              <a:t>Communicatieprotocollen</a:t>
            </a:r>
          </a:p>
          <a:p>
            <a:pPr>
              <a:buFontTx/>
              <a:buChar char="-"/>
            </a:pPr>
            <a:r>
              <a:rPr lang="nl-NL" dirty="0"/>
              <a:t>Arboprotocollen</a:t>
            </a:r>
          </a:p>
          <a:p>
            <a:pPr>
              <a:buFontTx/>
              <a:buChar char="-"/>
            </a:pPr>
            <a:r>
              <a:rPr lang="nl-NL" dirty="0"/>
              <a:t>Hygiëneprotocollen</a:t>
            </a:r>
          </a:p>
          <a:p>
            <a:pPr>
              <a:buFontTx/>
              <a:buChar char="-"/>
            </a:pPr>
            <a:r>
              <a:rPr lang="nl-NL" dirty="0"/>
              <a:t>Begeleidings- en zorgprotocollen</a:t>
            </a:r>
          </a:p>
          <a:p>
            <a:pPr>
              <a:buFontTx/>
              <a:buChar char="-"/>
            </a:pPr>
            <a:r>
              <a:rPr lang="nl-NL" dirty="0"/>
              <a:t>Kwaliteitszorgprotocollen</a:t>
            </a:r>
          </a:p>
        </p:txBody>
      </p:sp>
    </p:spTree>
    <p:extLst>
      <p:ext uri="{BB962C8B-B14F-4D97-AF65-F5344CB8AC3E}">
        <p14:creationId xmlns:p14="http://schemas.microsoft.com/office/powerpoint/2010/main" val="11252960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22CCE5C-D5E0-4815-9187-5602DCE7C8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19.5 Afwijken van een protocol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55F5274-94ED-4182-BB9C-C85DC59EA48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Een protocol moet je opvolgen. Mag je nooit van een protocol afwijken?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Als je alleen moet beslissen of je van het protocol afwijkt, denk dan hieraan: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Wat is de impact van het protocol?</a:t>
            </a:r>
          </a:p>
          <a:p>
            <a:pPr>
              <a:buFontTx/>
              <a:buChar char="-"/>
            </a:pPr>
            <a:r>
              <a:rPr lang="nl-NL" dirty="0"/>
              <a:t>Als je afwijkt van het protocol, welke risico’s en gevolgen kan dat hebben?</a:t>
            </a:r>
          </a:p>
          <a:p>
            <a:pPr>
              <a:buFontTx/>
              <a:buChar char="-"/>
            </a:pPr>
            <a:r>
              <a:rPr lang="nl-NL" dirty="0"/>
              <a:t>Heb je genoeg kennis en ervaring om van het protocol af te wijken?</a:t>
            </a:r>
          </a:p>
        </p:txBody>
      </p:sp>
    </p:spTree>
    <p:extLst>
      <p:ext uri="{BB962C8B-B14F-4D97-AF65-F5344CB8AC3E}">
        <p14:creationId xmlns:p14="http://schemas.microsoft.com/office/powerpoint/2010/main" val="37001422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>
            <a:extLst>
              <a:ext uri="{FF2B5EF4-FFF2-40B4-BE49-F238E27FC236}">
                <a16:creationId xmlns:a16="http://schemas.microsoft.com/office/drawing/2014/main" id="{170F99A2-2A96-4A77-81CB-FB795C960D2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rcRect l="9091" t="7970" b="9552"/>
          <a:stretch/>
        </p:blipFill>
        <p:spPr>
          <a:xfrm>
            <a:off x="1" y="10"/>
            <a:ext cx="12191999" cy="6857990"/>
          </a:xfrm>
          <a:prstGeom prst="rect">
            <a:avLst/>
          </a:prstGeom>
        </p:spPr>
      </p:pic>
      <p:sp>
        <p:nvSpPr>
          <p:cNvPr id="10" name="Parallelogram 9">
            <a:extLst>
              <a:ext uri="{FF2B5EF4-FFF2-40B4-BE49-F238E27FC236}">
                <a16:creationId xmlns:a16="http://schemas.microsoft.com/office/drawing/2014/main" id="{69B6D7B3-8A73-4CE7-9D82-A9312B6DE735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24188" y="0"/>
            <a:ext cx="9372600" cy="6858000"/>
          </a:xfrm>
          <a:prstGeom prst="parallelogram">
            <a:avLst>
              <a:gd name="adj" fmla="val 14937"/>
            </a:avLst>
          </a:prstGeom>
          <a:solidFill>
            <a:schemeClr val="bg1">
              <a:alpha val="89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A37C6E0A-19F2-48C1-B88F-0F2849A677D5}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9371012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E0BA7D5E-5E6F-484C-B359-CAEF62FE3499}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flipH="1">
            <a:off x="7425267" y="3681413"/>
            <a:ext cx="4763558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Rectangle 23">
            <a:extLst>
              <a:ext uri="{FF2B5EF4-FFF2-40B4-BE49-F238E27FC236}">
                <a16:creationId xmlns:a16="http://schemas.microsoft.com/office/drawing/2014/main" id="{7F9686A1-9C17-4B90-B38A-760DA1E3EF2B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181476" y="-8467"/>
            <a:ext cx="3007349" cy="6866467"/>
          </a:xfrm>
          <a:custGeom>
            <a:avLst/>
            <a:gdLst/>
            <a:ahLst/>
            <a:cxnLst/>
            <a:rect l="l" t="t" r="r" b="b"/>
            <a:pathLst>
              <a:path w="3007349" h="6866467">
                <a:moveTo>
                  <a:pt x="2045532" y="0"/>
                </a:moveTo>
                <a:lnTo>
                  <a:pt x="3007349" y="0"/>
                </a:lnTo>
                <a:lnTo>
                  <a:pt x="3007349" y="6866467"/>
                </a:lnTo>
                <a:lnTo>
                  <a:pt x="0" y="6866467"/>
                </a:lnTo>
                <a:lnTo>
                  <a:pt x="2045532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8" name="Rectangle 25">
            <a:extLst>
              <a:ext uri="{FF2B5EF4-FFF2-40B4-BE49-F238E27FC236}">
                <a16:creationId xmlns:a16="http://schemas.microsoft.com/office/drawing/2014/main" id="{811FEE30-B0B5-4736-99E3-4BC1F53F902E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603442" y="-8467"/>
            <a:ext cx="2588558" cy="6866467"/>
          </a:xfrm>
          <a:custGeom>
            <a:avLst/>
            <a:gdLst/>
            <a:ahLst/>
            <a:cxnLst/>
            <a:rect l="l" t="t" r="r" b="b"/>
            <a:pathLst>
              <a:path w="2573311" h="6866467">
                <a:moveTo>
                  <a:pt x="0" y="0"/>
                </a:moveTo>
                <a:lnTo>
                  <a:pt x="2573311" y="0"/>
                </a:lnTo>
                <a:lnTo>
                  <a:pt x="2573311" y="6866467"/>
                </a:lnTo>
                <a:lnTo>
                  <a:pt x="1202336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0" name="Isosceles Triangle 19">
            <a:extLst>
              <a:ext uri="{FF2B5EF4-FFF2-40B4-BE49-F238E27FC236}">
                <a16:creationId xmlns:a16="http://schemas.microsoft.com/office/drawing/2014/main" id="{7BA6B1FF-4902-4794-ABA5-0705822E28A2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932333" y="3048000"/>
            <a:ext cx="3259667" cy="3810000"/>
          </a:xfrm>
          <a:prstGeom prst="triangle">
            <a:avLst>
              <a:gd name="adj" fmla="val 100000"/>
            </a:avLst>
          </a:pr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2" name="Rectangle 27">
            <a:extLst>
              <a:ext uri="{FF2B5EF4-FFF2-40B4-BE49-F238E27FC236}">
                <a16:creationId xmlns:a16="http://schemas.microsoft.com/office/drawing/2014/main" id="{0290B932-76F5-4A94-874A-B0A4A013991A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334500" y="-8467"/>
            <a:ext cx="2854326" cy="6866467"/>
          </a:xfrm>
          <a:custGeom>
            <a:avLst/>
            <a:gdLst/>
            <a:ahLst/>
            <a:cxnLst/>
            <a:rect l="l" t="t" r="r" b="b"/>
            <a:pathLst>
              <a:path w="2858013" h="6866467">
                <a:moveTo>
                  <a:pt x="0" y="0"/>
                </a:moveTo>
                <a:lnTo>
                  <a:pt x="2858013" y="0"/>
                </a:lnTo>
                <a:lnTo>
                  <a:pt x="2858013" y="6866467"/>
                </a:lnTo>
                <a:lnTo>
                  <a:pt x="2473942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47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4" name="Rectangle 28">
            <a:extLst>
              <a:ext uri="{FF2B5EF4-FFF2-40B4-BE49-F238E27FC236}">
                <a16:creationId xmlns:a16="http://schemas.microsoft.com/office/drawing/2014/main" id="{ACCB8186-BD51-4014-9556-C8A664C1966D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898730" y="-8467"/>
            <a:ext cx="1290094" cy="6866467"/>
          </a:xfrm>
          <a:custGeom>
            <a:avLst/>
            <a:gdLst/>
            <a:ahLst/>
            <a:cxnLst/>
            <a:rect l="l" t="t" r="r" b="b"/>
            <a:pathLst>
              <a:path w="1290094" h="6858000">
                <a:moveTo>
                  <a:pt x="1019735" y="0"/>
                </a:moveTo>
                <a:lnTo>
                  <a:pt x="1290094" y="0"/>
                </a:lnTo>
                <a:lnTo>
                  <a:pt x="1290094" y="6858000"/>
                </a:lnTo>
                <a:lnTo>
                  <a:pt x="0" y="6858000"/>
                </a:lnTo>
                <a:lnTo>
                  <a:pt x="1019735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6" name="Rectangle 29">
            <a:extLst>
              <a:ext uri="{FF2B5EF4-FFF2-40B4-BE49-F238E27FC236}">
                <a16:creationId xmlns:a16="http://schemas.microsoft.com/office/drawing/2014/main" id="{46DF8276-ED1E-46CA-8639-EAE565AEAA60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938999" y="-8467"/>
            <a:ext cx="1249825" cy="6866467"/>
          </a:xfrm>
          <a:custGeom>
            <a:avLst/>
            <a:gdLst/>
            <a:ahLst/>
            <a:cxnLst/>
            <a:rect l="l" t="t" r="r" b="b"/>
            <a:pathLst>
              <a:path w="1249825" h="6858000">
                <a:moveTo>
                  <a:pt x="0" y="0"/>
                </a:moveTo>
                <a:lnTo>
                  <a:pt x="1249825" y="0"/>
                </a:lnTo>
                <a:lnTo>
                  <a:pt x="1249825" y="6858000"/>
                </a:lnTo>
                <a:lnTo>
                  <a:pt x="1109382" y="685800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8" name="Isosceles Triangle 27">
            <a:extLst>
              <a:ext uri="{FF2B5EF4-FFF2-40B4-BE49-F238E27FC236}">
                <a16:creationId xmlns:a16="http://schemas.microsoft.com/office/drawing/2014/main" id="{EA75AF29-0276-41BE-A836-9F8F7DFD19E5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371666" y="3589867"/>
            <a:ext cx="1817159" cy="3268133"/>
          </a:xfrm>
          <a:prstGeom prst="triangle">
            <a:avLst>
              <a:gd name="adj" fmla="val 100000"/>
            </a:avLst>
          </a:pr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0" name="Isosceles Triangle 29">
            <a:extLst>
              <a:ext uri="{FF2B5EF4-FFF2-40B4-BE49-F238E27FC236}">
                <a16:creationId xmlns:a16="http://schemas.microsoft.com/office/drawing/2014/main" id="{1BA07DAC-0828-4E8A-89B0-C91571DA296F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0" y="0"/>
            <a:ext cx="842596" cy="5666154"/>
          </a:xfrm>
          <a:prstGeom prst="triangle">
            <a:avLst>
              <a:gd name="adj" fmla="val 100000"/>
            </a:avLst>
          </a:pr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22A2A443-5341-4136-987A-C7F9487FC6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786047" y="609600"/>
            <a:ext cx="6487955" cy="1320800"/>
          </a:xfrm>
        </p:spPr>
        <p:txBody>
          <a:bodyPr anchor="t">
            <a:normAutofit/>
          </a:bodyPr>
          <a:lstStyle/>
          <a:p>
            <a:r>
              <a:rPr lang="nl-NL" sz="3300"/>
              <a:t>19.6 Wetenschap en protocollen</a:t>
            </a:r>
            <a:br>
              <a:rPr lang="nl-NL" sz="3300"/>
            </a:br>
            <a:endParaRPr lang="nl-NL" sz="330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9B5F918-FDB6-4CF1-BC1C-C8C9D16AA7F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786047" y="2159000"/>
            <a:ext cx="6487955" cy="388236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Voordat medicijnen op de markt komen: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Laboratoriumtesten</a:t>
            </a:r>
          </a:p>
          <a:p>
            <a:pPr>
              <a:buFontTx/>
              <a:buChar char="-"/>
            </a:pPr>
            <a:r>
              <a:rPr lang="nl-NL" dirty="0"/>
              <a:t>Trial-fasen 1 t/m 4</a:t>
            </a:r>
          </a:p>
          <a:p>
            <a:pPr>
              <a:buFontTx/>
              <a:buChar char="-"/>
            </a:pPr>
            <a:r>
              <a:rPr lang="nl-NL" dirty="0"/>
              <a:t>Wetenschappelijke aanpak</a:t>
            </a:r>
          </a:p>
          <a:p>
            <a:pPr>
              <a:buFontTx/>
              <a:buChar char="-"/>
            </a:pPr>
            <a:r>
              <a:rPr lang="nl-NL" dirty="0"/>
              <a:t>Protocollen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6661916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24</TotalTime>
  <Words>156</Words>
  <Application>Microsoft Office PowerPoint</Application>
  <PresentationFormat>Breedbeeld</PresentationFormat>
  <Paragraphs>37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Trebuchet MS</vt:lpstr>
      <vt:lpstr>Wingdings 3</vt:lpstr>
      <vt:lpstr>Facet</vt:lpstr>
      <vt:lpstr>Kwaliteitszorg</vt:lpstr>
      <vt:lpstr>Lesprogramma</vt:lpstr>
      <vt:lpstr>19.4 Protocollen op verschillende gebieden </vt:lpstr>
      <vt:lpstr>PowerPoint-presentatie</vt:lpstr>
      <vt:lpstr>19.5 Afwijken van een protocol </vt:lpstr>
      <vt:lpstr>19.6 Wetenschap en protocollen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Kwaliteitszorg</dc:title>
  <dc:creator>Denise Dobber</dc:creator>
  <cp:lastModifiedBy>Denise Dobber</cp:lastModifiedBy>
  <cp:revision>3</cp:revision>
  <dcterms:created xsi:type="dcterms:W3CDTF">2017-11-15T14:23:22Z</dcterms:created>
  <dcterms:modified xsi:type="dcterms:W3CDTF">2017-11-15T14:47:32Z</dcterms:modified>
</cp:coreProperties>
</file>

<file path=docProps/thumbnail.jpeg>
</file>