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256" r:id="rId2"/>
    <p:sldId id="312" r:id="rId3"/>
    <p:sldId id="424" r:id="rId4"/>
    <p:sldId id="433" r:id="rId5"/>
    <p:sldId id="421" r:id="rId6"/>
    <p:sldId id="407" r:id="rId7"/>
    <p:sldId id="408" r:id="rId8"/>
    <p:sldId id="411" r:id="rId9"/>
    <p:sldId id="409" r:id="rId10"/>
    <p:sldId id="434" r:id="rId11"/>
    <p:sldId id="427" r:id="rId12"/>
    <p:sldId id="435" r:id="rId13"/>
    <p:sldId id="426" r:id="rId14"/>
    <p:sldId id="436" r:id="rId15"/>
    <p:sldId id="437" r:id="rId16"/>
    <p:sldId id="432" r:id="rId17"/>
  </p:sldIdLst>
  <p:sldSz cx="9144000" cy="6858000" type="screen4x3"/>
  <p:notesSz cx="6865938" cy="9540875"/>
  <p:custDataLst>
    <p:tags r:id="rId2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lange Sommeling" initials="SS" lastIdx="1" clrIdx="0">
    <p:extLst>
      <p:ext uri="{19B8F6BF-5375-455C-9EA6-DF929625EA0E}">
        <p15:presenceInfo xmlns:p15="http://schemas.microsoft.com/office/powerpoint/2012/main" userId="S-1-5-21-988299426-728374078-612134452-12935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Stijl, gemiddeld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3C2FFA5D-87B4-456A-9821-1D502468CF0F}" styleName="Stijl, thema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Stijl, thema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Stijl, thema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DBED569-4797-4DF1-A0F4-6AAB3CD982D8}" styleName="Stijl, licht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Stijl, licht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Stijl, licht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Stijl, licht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94660"/>
  </p:normalViewPr>
  <p:slideViewPr>
    <p:cSldViewPr>
      <p:cViewPr varScale="1">
        <p:scale>
          <a:sx n="69" d="100"/>
          <a:sy n="69" d="100"/>
        </p:scale>
        <p:origin x="1380"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1"/>
            <a:ext cx="2975240" cy="478701"/>
          </a:xfrm>
          <a:prstGeom prst="rect">
            <a:avLst/>
          </a:prstGeom>
        </p:spPr>
        <p:txBody>
          <a:bodyPr vert="horz" lIns="93733" tIns="46866" rIns="93733" bIns="46866" rtlCol="0"/>
          <a:lstStyle>
            <a:lvl1pPr algn="l">
              <a:defRPr sz="1200"/>
            </a:lvl1pPr>
          </a:lstStyle>
          <a:p>
            <a:endParaRPr lang="nl-NL"/>
          </a:p>
        </p:txBody>
      </p:sp>
      <p:sp>
        <p:nvSpPr>
          <p:cNvPr id="3" name="Tijdelijke aanduiding voor datum 2"/>
          <p:cNvSpPr>
            <a:spLocks noGrp="1"/>
          </p:cNvSpPr>
          <p:nvPr>
            <p:ph type="dt" sz="quarter" idx="1"/>
          </p:nvPr>
        </p:nvSpPr>
        <p:spPr>
          <a:xfrm>
            <a:off x="3889109" y="1"/>
            <a:ext cx="2975240" cy="478701"/>
          </a:xfrm>
          <a:prstGeom prst="rect">
            <a:avLst/>
          </a:prstGeom>
        </p:spPr>
        <p:txBody>
          <a:bodyPr vert="horz" lIns="93733" tIns="46866" rIns="93733" bIns="46866" rtlCol="0"/>
          <a:lstStyle>
            <a:lvl1pPr algn="r">
              <a:defRPr sz="1200"/>
            </a:lvl1pPr>
          </a:lstStyle>
          <a:p>
            <a:fld id="{13272FD7-0456-4147-AEE5-B6F903C39937}" type="datetimeFigureOut">
              <a:rPr lang="nl-NL" smtClean="0"/>
              <a:t>26-11-2018</a:t>
            </a:fld>
            <a:endParaRPr lang="nl-NL"/>
          </a:p>
        </p:txBody>
      </p:sp>
      <p:sp>
        <p:nvSpPr>
          <p:cNvPr id="4" name="Tijdelijke aanduiding voor voettekst 3"/>
          <p:cNvSpPr>
            <a:spLocks noGrp="1"/>
          </p:cNvSpPr>
          <p:nvPr>
            <p:ph type="ftr" sz="quarter" idx="2"/>
          </p:nvPr>
        </p:nvSpPr>
        <p:spPr>
          <a:xfrm>
            <a:off x="0" y="9062177"/>
            <a:ext cx="2975240" cy="478700"/>
          </a:xfrm>
          <a:prstGeom prst="rect">
            <a:avLst/>
          </a:prstGeom>
        </p:spPr>
        <p:txBody>
          <a:bodyPr vert="horz" lIns="93733" tIns="46866" rIns="93733" bIns="46866"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9109" y="9062177"/>
            <a:ext cx="2975240" cy="478700"/>
          </a:xfrm>
          <a:prstGeom prst="rect">
            <a:avLst/>
          </a:prstGeom>
        </p:spPr>
        <p:txBody>
          <a:bodyPr vert="horz" lIns="93733" tIns="46866" rIns="93733" bIns="46866" rtlCol="0" anchor="b"/>
          <a:lstStyle>
            <a:lvl1pPr algn="r">
              <a:defRPr sz="1200"/>
            </a:lvl1pPr>
          </a:lstStyle>
          <a:p>
            <a:fld id="{15D46942-FCD7-4061-8058-219CA4D37ED7}" type="slidenum">
              <a:rPr lang="nl-NL" smtClean="0"/>
              <a:t>‹nr.›</a:t>
            </a:fld>
            <a:endParaRPr lang="nl-NL"/>
          </a:p>
        </p:txBody>
      </p:sp>
    </p:spTree>
    <p:extLst>
      <p:ext uri="{BB962C8B-B14F-4D97-AF65-F5344CB8AC3E}">
        <p14:creationId xmlns:p14="http://schemas.microsoft.com/office/powerpoint/2010/main" val="30958533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4975" cy="47783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9375" y="0"/>
            <a:ext cx="2974975" cy="477838"/>
          </a:xfrm>
          <a:prstGeom prst="rect">
            <a:avLst/>
          </a:prstGeom>
        </p:spPr>
        <p:txBody>
          <a:bodyPr vert="horz" lIns="91440" tIns="45720" rIns="91440" bIns="45720" rtlCol="0"/>
          <a:lstStyle>
            <a:lvl1pPr algn="r">
              <a:defRPr sz="1200"/>
            </a:lvl1pPr>
          </a:lstStyle>
          <a:p>
            <a:fld id="{93B1A1CF-7C80-4219-8FFE-04909DF93A89}" type="datetimeFigureOut">
              <a:rPr lang="nl-NL" smtClean="0"/>
              <a:t>26-11-2018</a:t>
            </a:fld>
            <a:endParaRPr lang="nl-NL"/>
          </a:p>
        </p:txBody>
      </p:sp>
      <p:sp>
        <p:nvSpPr>
          <p:cNvPr id="4" name="Tijdelijke aanduiding voor dia-afbeelding 3"/>
          <p:cNvSpPr>
            <a:spLocks noGrp="1" noRot="1" noChangeAspect="1"/>
          </p:cNvSpPr>
          <p:nvPr>
            <p:ph type="sldImg" idx="2"/>
          </p:nvPr>
        </p:nvSpPr>
        <p:spPr>
          <a:xfrm>
            <a:off x="1285875" y="1192213"/>
            <a:ext cx="4295775" cy="322103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7388" y="4591050"/>
            <a:ext cx="5492750" cy="3757613"/>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063038"/>
            <a:ext cx="2974975" cy="47783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9375" y="9063038"/>
            <a:ext cx="2974975" cy="477837"/>
          </a:xfrm>
          <a:prstGeom prst="rect">
            <a:avLst/>
          </a:prstGeom>
        </p:spPr>
        <p:txBody>
          <a:bodyPr vert="horz" lIns="91440" tIns="45720" rIns="91440" bIns="45720" rtlCol="0" anchor="b"/>
          <a:lstStyle>
            <a:lvl1pPr algn="r">
              <a:defRPr sz="1200"/>
            </a:lvl1pPr>
          </a:lstStyle>
          <a:p>
            <a:fld id="{694E2A13-F1A0-4511-B536-72D16F417826}" type="slidenum">
              <a:rPr lang="nl-NL" smtClean="0"/>
              <a:t>‹nr.›</a:t>
            </a:fld>
            <a:endParaRPr lang="nl-NL"/>
          </a:p>
        </p:txBody>
      </p:sp>
    </p:spTree>
    <p:extLst>
      <p:ext uri="{BB962C8B-B14F-4D97-AF65-F5344CB8AC3E}">
        <p14:creationId xmlns:p14="http://schemas.microsoft.com/office/powerpoint/2010/main" val="3876235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Herhaling theorie</a:t>
            </a:r>
            <a:r>
              <a:rPr lang="nl-NL" baseline="0" dirty="0" smtClean="0"/>
              <a:t> van vorige les. Je kunt over het tegeltje gaan discussiëren met elkaar</a:t>
            </a:r>
            <a:endParaRPr lang="nl-NL" dirty="0"/>
          </a:p>
        </p:txBody>
      </p:sp>
      <p:sp>
        <p:nvSpPr>
          <p:cNvPr id="4" name="Tijdelijke aanduiding voor dianummer 3"/>
          <p:cNvSpPr>
            <a:spLocks noGrp="1"/>
          </p:cNvSpPr>
          <p:nvPr>
            <p:ph type="sldNum" sz="quarter" idx="10"/>
          </p:nvPr>
        </p:nvSpPr>
        <p:spPr/>
        <p:txBody>
          <a:bodyPr/>
          <a:lstStyle/>
          <a:p>
            <a:fld id="{694E2A13-F1A0-4511-B536-72D16F417826}" type="slidenum">
              <a:rPr lang="nl-NL" smtClean="0"/>
              <a:t>4</a:t>
            </a:fld>
            <a:endParaRPr lang="nl-NL"/>
          </a:p>
        </p:txBody>
      </p:sp>
    </p:spTree>
    <p:extLst>
      <p:ext uri="{BB962C8B-B14F-4D97-AF65-F5344CB8AC3E}">
        <p14:creationId xmlns:p14="http://schemas.microsoft.com/office/powerpoint/2010/main" val="2258964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Laat de</a:t>
            </a:r>
            <a:r>
              <a:rPr lang="nl-NL" baseline="0" dirty="0" smtClean="0"/>
              <a:t> studenten uit het boek </a:t>
            </a:r>
            <a:r>
              <a:rPr lang="nl-NL" baseline="0" dirty="0" err="1" smtClean="0"/>
              <a:t>blz</a:t>
            </a:r>
            <a:r>
              <a:rPr lang="nl-NL" baseline="0" dirty="0" smtClean="0"/>
              <a:t> 136 , 137 en 138 lezen. Laat drie studenten vertellen wat ze hebben gelezen en vul zelf aan waar nodig. Laat klasgenoten corrigeren en aanvullen</a:t>
            </a:r>
            <a:endParaRPr lang="nl-NL" dirty="0"/>
          </a:p>
        </p:txBody>
      </p:sp>
      <p:sp>
        <p:nvSpPr>
          <p:cNvPr id="4" name="Tijdelijke aanduiding voor dianummer 3"/>
          <p:cNvSpPr>
            <a:spLocks noGrp="1"/>
          </p:cNvSpPr>
          <p:nvPr>
            <p:ph type="sldNum" sz="quarter" idx="10"/>
          </p:nvPr>
        </p:nvSpPr>
        <p:spPr/>
        <p:txBody>
          <a:bodyPr/>
          <a:lstStyle/>
          <a:p>
            <a:fld id="{694E2A13-F1A0-4511-B536-72D16F417826}" type="slidenum">
              <a:rPr lang="nl-NL" smtClean="0"/>
              <a:t>5</a:t>
            </a:fld>
            <a:endParaRPr lang="nl-NL"/>
          </a:p>
        </p:txBody>
      </p:sp>
    </p:spTree>
    <p:extLst>
      <p:ext uri="{BB962C8B-B14F-4D97-AF65-F5344CB8AC3E}">
        <p14:creationId xmlns:p14="http://schemas.microsoft.com/office/powerpoint/2010/main" val="13380786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effectLst/>
              </a:rPr>
              <a:t>Het biologische perspectief kijkt alleen naar biologische aspecten van gedrag en zoekt de oorzaken van gedrag in het functioneren van: </a:t>
            </a:r>
            <a:br>
              <a:rPr lang="nl-NL" dirty="0" smtClean="0">
                <a:effectLst/>
              </a:rPr>
            </a:br>
            <a:r>
              <a:rPr lang="nl-NL" dirty="0" smtClean="0">
                <a:effectLst/>
              </a:rPr>
              <a:t>1) de genen</a:t>
            </a:r>
            <a:br>
              <a:rPr lang="nl-NL" dirty="0" smtClean="0">
                <a:effectLst/>
              </a:rPr>
            </a:br>
            <a:r>
              <a:rPr lang="nl-NL" dirty="0" smtClean="0">
                <a:effectLst/>
              </a:rPr>
              <a:t>2) de hersenen</a:t>
            </a:r>
            <a:br>
              <a:rPr lang="nl-NL" dirty="0" smtClean="0">
                <a:effectLst/>
              </a:rPr>
            </a:br>
            <a:r>
              <a:rPr lang="nl-NL" dirty="0" smtClean="0">
                <a:effectLst/>
              </a:rPr>
              <a:t>3) het zenuwstelsel</a:t>
            </a:r>
            <a:br>
              <a:rPr lang="nl-NL" dirty="0" smtClean="0">
                <a:effectLst/>
              </a:rPr>
            </a:br>
            <a:r>
              <a:rPr lang="nl-NL" dirty="0" smtClean="0">
                <a:effectLst/>
              </a:rPr>
              <a:t>4) het hormoonstelsel </a:t>
            </a:r>
          </a:p>
          <a:p>
            <a:r>
              <a:rPr lang="nl-NL" dirty="0" smtClean="0">
                <a:effectLst/>
              </a:rPr>
              <a:t>Psychologisch perspectief is een psychische aandoening</a:t>
            </a:r>
            <a:r>
              <a:rPr lang="nl-NL" baseline="0" dirty="0" smtClean="0">
                <a:effectLst/>
              </a:rPr>
              <a:t> door gedachten, emoties, wensen en doelen. Ervaringen, natuurlijke aanleg en omgeving.</a:t>
            </a:r>
            <a:endParaRPr lang="nl-NL" dirty="0"/>
          </a:p>
        </p:txBody>
      </p:sp>
      <p:sp>
        <p:nvSpPr>
          <p:cNvPr id="4" name="Tijdelijke aanduiding voor dianummer 3"/>
          <p:cNvSpPr>
            <a:spLocks noGrp="1"/>
          </p:cNvSpPr>
          <p:nvPr>
            <p:ph type="sldNum" sz="quarter" idx="10"/>
          </p:nvPr>
        </p:nvSpPr>
        <p:spPr/>
        <p:txBody>
          <a:bodyPr/>
          <a:lstStyle/>
          <a:p>
            <a:fld id="{694E2A13-F1A0-4511-B536-72D16F417826}" type="slidenum">
              <a:rPr lang="nl-NL" smtClean="0"/>
              <a:t>6</a:t>
            </a:fld>
            <a:endParaRPr lang="nl-NL"/>
          </a:p>
        </p:txBody>
      </p:sp>
    </p:spTree>
    <p:extLst>
      <p:ext uri="{BB962C8B-B14F-4D97-AF65-F5344CB8AC3E}">
        <p14:creationId xmlns:p14="http://schemas.microsoft.com/office/powerpoint/2010/main" val="16951298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Hierin wordt gedrag beschouwd als uitdrukking van onderbewuste behoeften, verlangens en conflicten. Deze verlangens zijn afkomstig uit onze duistere kant, waar onze onbewuste agressieve en seksuele impulsen en onze psychische conflicten huizen</a:t>
            </a:r>
            <a:endParaRPr lang="nl-NL" dirty="0"/>
          </a:p>
        </p:txBody>
      </p:sp>
      <p:sp>
        <p:nvSpPr>
          <p:cNvPr id="4" name="Tijdelijke aanduiding voor dianummer 3"/>
          <p:cNvSpPr>
            <a:spLocks noGrp="1"/>
          </p:cNvSpPr>
          <p:nvPr>
            <p:ph type="sldNum" sz="quarter" idx="10"/>
          </p:nvPr>
        </p:nvSpPr>
        <p:spPr/>
        <p:txBody>
          <a:bodyPr/>
          <a:lstStyle/>
          <a:p>
            <a:fld id="{694E2A13-F1A0-4511-B536-72D16F417826}" type="slidenum">
              <a:rPr lang="nl-NL" smtClean="0"/>
              <a:t>8</a:t>
            </a:fld>
            <a:endParaRPr lang="nl-NL"/>
          </a:p>
        </p:txBody>
      </p:sp>
    </p:spTree>
    <p:extLst>
      <p:ext uri="{BB962C8B-B14F-4D97-AF65-F5344CB8AC3E}">
        <p14:creationId xmlns:p14="http://schemas.microsoft.com/office/powerpoint/2010/main" val="8021116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smtClean="0"/>
              <a:t>Het </a:t>
            </a:r>
            <a:r>
              <a:rPr lang="nl-NL" b="1" dirty="0" err="1" smtClean="0"/>
              <a:t>bahaviorisme</a:t>
            </a:r>
            <a:r>
              <a:rPr lang="nl-NL" b="1" dirty="0" smtClean="0"/>
              <a:t> stelt dat alles wat men doet, denkt en voelt, een gedrag is en dat al deze gedragingen beschreven kunnen worden aan de hand van externe factoren. Daarbij hoeft een </a:t>
            </a:r>
            <a:r>
              <a:rPr lang="nl-NL" b="1" dirty="0" err="1" smtClean="0"/>
              <a:t>bahaviorist</a:t>
            </a:r>
            <a:r>
              <a:rPr lang="nl-NL" b="1" dirty="0" smtClean="0"/>
              <a:t> nooit naar het innerlijk van zijn onderwerp te kijken, maar enkel naar observaties van gedrag</a:t>
            </a:r>
          </a:p>
          <a:p>
            <a:r>
              <a:rPr lang="nl-NL" b="1" dirty="0" smtClean="0"/>
              <a:t>Kijk </a:t>
            </a:r>
            <a:r>
              <a:rPr lang="nl-NL" b="1" dirty="0" err="1" smtClean="0"/>
              <a:t>filpm</a:t>
            </a:r>
            <a:endParaRPr lang="nl-NL" dirty="0"/>
          </a:p>
        </p:txBody>
      </p:sp>
      <p:sp>
        <p:nvSpPr>
          <p:cNvPr id="4" name="Tijdelijke aanduiding voor dianummer 3"/>
          <p:cNvSpPr>
            <a:spLocks noGrp="1"/>
          </p:cNvSpPr>
          <p:nvPr>
            <p:ph type="sldNum" sz="quarter" idx="10"/>
          </p:nvPr>
        </p:nvSpPr>
        <p:spPr/>
        <p:txBody>
          <a:bodyPr/>
          <a:lstStyle/>
          <a:p>
            <a:fld id="{694E2A13-F1A0-4511-B536-72D16F417826}" type="slidenum">
              <a:rPr lang="nl-NL" smtClean="0"/>
              <a:t>9</a:t>
            </a:fld>
            <a:endParaRPr lang="nl-NL"/>
          </a:p>
        </p:txBody>
      </p:sp>
    </p:spTree>
    <p:extLst>
      <p:ext uri="{BB962C8B-B14F-4D97-AF65-F5344CB8AC3E}">
        <p14:creationId xmlns:p14="http://schemas.microsoft.com/office/powerpoint/2010/main" val="1440696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De</a:t>
            </a:r>
            <a:r>
              <a:rPr lang="nl-NL" baseline="0" dirty="0" smtClean="0"/>
              <a:t> mens staat centraal, hij schenkt aandacht aan zijn eigen gewaarwordingen en emoties en handelt vanuit zelfinzicht. Iedereen is uniek en geeft op zijn manier betekenis aan ervaringen. Wanneer iemand zichzelf accepteert zoals hij is, kan hij groeien als persoonlijkheid</a:t>
            </a:r>
          </a:p>
          <a:p>
            <a:r>
              <a:rPr lang="nl-NL" baseline="0" dirty="0" smtClean="0"/>
              <a:t>Kijk filmpje onder de link</a:t>
            </a:r>
            <a:endParaRPr lang="nl-NL" dirty="0"/>
          </a:p>
        </p:txBody>
      </p:sp>
      <p:sp>
        <p:nvSpPr>
          <p:cNvPr id="4" name="Tijdelijke aanduiding voor dianummer 3"/>
          <p:cNvSpPr>
            <a:spLocks noGrp="1"/>
          </p:cNvSpPr>
          <p:nvPr>
            <p:ph type="sldNum" sz="quarter" idx="10"/>
          </p:nvPr>
        </p:nvSpPr>
        <p:spPr/>
        <p:txBody>
          <a:bodyPr/>
          <a:lstStyle/>
          <a:p>
            <a:fld id="{694E2A13-F1A0-4511-B536-72D16F417826}" type="slidenum">
              <a:rPr lang="nl-NL" smtClean="0"/>
              <a:t>10</a:t>
            </a:fld>
            <a:endParaRPr lang="nl-NL"/>
          </a:p>
        </p:txBody>
      </p:sp>
    </p:spTree>
    <p:extLst>
      <p:ext uri="{BB962C8B-B14F-4D97-AF65-F5344CB8AC3E}">
        <p14:creationId xmlns:p14="http://schemas.microsoft.com/office/powerpoint/2010/main" val="36969111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Zowel</a:t>
            </a:r>
            <a:r>
              <a:rPr lang="nl-NL" baseline="0" dirty="0" smtClean="0"/>
              <a:t> biologische als psychologische en sociale factoren bepalen het psychisch functioneren. Het is een combinatie van factoren. Behandeling is gericht op drie genoemde factoren  en kan bestaan uit medicatie en gesprekstherapie</a:t>
            </a:r>
            <a:endParaRPr lang="nl-NL" dirty="0"/>
          </a:p>
        </p:txBody>
      </p:sp>
      <p:sp>
        <p:nvSpPr>
          <p:cNvPr id="4" name="Tijdelijke aanduiding voor dianummer 3"/>
          <p:cNvSpPr>
            <a:spLocks noGrp="1"/>
          </p:cNvSpPr>
          <p:nvPr>
            <p:ph type="sldNum" sz="quarter" idx="10"/>
          </p:nvPr>
        </p:nvSpPr>
        <p:spPr/>
        <p:txBody>
          <a:bodyPr/>
          <a:lstStyle/>
          <a:p>
            <a:fld id="{694E2A13-F1A0-4511-B536-72D16F417826}" type="slidenum">
              <a:rPr lang="nl-NL" smtClean="0"/>
              <a:t>12</a:t>
            </a:fld>
            <a:endParaRPr lang="nl-NL"/>
          </a:p>
        </p:txBody>
      </p:sp>
    </p:spTree>
    <p:extLst>
      <p:ext uri="{BB962C8B-B14F-4D97-AF65-F5344CB8AC3E}">
        <p14:creationId xmlns:p14="http://schemas.microsoft.com/office/powerpoint/2010/main" val="32576977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E52C3335-EA77-423F-A73D-D7F703F83A12}" type="slidenum">
              <a:rPr lang="nl-NL" smtClean="0"/>
              <a:t>15</a:t>
            </a:fld>
            <a:endParaRPr lang="nl-NL"/>
          </a:p>
        </p:txBody>
      </p:sp>
    </p:spTree>
    <p:extLst>
      <p:ext uri="{BB962C8B-B14F-4D97-AF65-F5344CB8AC3E}">
        <p14:creationId xmlns:p14="http://schemas.microsoft.com/office/powerpoint/2010/main" val="16594317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nl-NL" smtClean="0"/>
              <a:t>Klik om de stijl te bewerken</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60620BD-F02D-4DF7-8610-4A993D444501}" type="slidenum">
              <a:rPr lang="nl-NL" smtClean="0"/>
              <a:t>‹nr.›</a:t>
            </a:fld>
            <a:endParaRPr lang="nl-NL"/>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9267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D8DF160-1221-42F8-971A-15E478E90C20}" type="slidenum">
              <a:rPr lang="nl-NL" smtClean="0"/>
              <a:t>‹nr.›</a:t>
            </a:fld>
            <a:endParaRPr lang="nl-NL"/>
          </a:p>
        </p:txBody>
      </p:sp>
    </p:spTree>
    <p:extLst>
      <p:ext uri="{BB962C8B-B14F-4D97-AF65-F5344CB8AC3E}">
        <p14:creationId xmlns:p14="http://schemas.microsoft.com/office/powerpoint/2010/main" val="486441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nl-NL" smtClean="0"/>
              <a:t>Klik om de stijl te bewerken</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4989C7-DE1E-4BBA-BFE6-781F565BC8ED}" type="slidenum">
              <a:rPr lang="nl-NL" smtClean="0"/>
              <a:t>‹nr.›</a:t>
            </a:fld>
            <a:endParaRPr lang="nl-NL"/>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1467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B09C1D7-3C6A-4C94-9824-C58A30616E71}" type="slidenum">
              <a:rPr lang="nl-NL" smtClean="0"/>
              <a:t>‹nr.›</a:t>
            </a:fld>
            <a:endParaRPr lang="nl-NL"/>
          </a:p>
        </p:txBody>
      </p:sp>
    </p:spTree>
    <p:extLst>
      <p:ext uri="{BB962C8B-B14F-4D97-AF65-F5344CB8AC3E}">
        <p14:creationId xmlns:p14="http://schemas.microsoft.com/office/powerpoint/2010/main" val="1991000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nl-NL" smtClean="0"/>
              <a:t>Klik om de stijl te bewerken</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9AC08DE-7444-4FFB-B797-1C7492829D07}" type="slidenum">
              <a:rPr lang="nl-NL" smtClean="0"/>
              <a:t>‹nr.›</a:t>
            </a:fld>
            <a:endParaRPr lang="nl-NL"/>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6584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E650E80-37A4-43A7-934C-DD486BAC2C3C}" type="slidenum">
              <a:rPr lang="nl-NL" smtClean="0"/>
              <a:t>‹nr.›</a:t>
            </a:fld>
            <a:endParaRPr lang="nl-NL"/>
          </a:p>
        </p:txBody>
      </p:sp>
    </p:spTree>
    <p:extLst>
      <p:ext uri="{BB962C8B-B14F-4D97-AF65-F5344CB8AC3E}">
        <p14:creationId xmlns:p14="http://schemas.microsoft.com/office/powerpoint/2010/main" val="20588920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768096" y="2967788"/>
            <a:ext cx="3566160" cy="33415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smtClean="0"/>
              <a:t>Tekststijl van het model bewerken</a:t>
            </a:r>
          </a:p>
        </p:txBody>
      </p:sp>
      <p:sp>
        <p:nvSpPr>
          <p:cNvPr id="6" name="Content Placeholder 5"/>
          <p:cNvSpPr>
            <a:spLocks noGrp="1"/>
          </p:cNvSpPr>
          <p:nvPr>
            <p:ph sz="quarter" idx="4"/>
          </p:nvPr>
        </p:nvSpPr>
        <p:spPr>
          <a:xfrm>
            <a:off x="4491990" y="2967788"/>
            <a:ext cx="3566160" cy="33415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32C2824-CFB4-4B59-8258-864EABF4ED96}" type="slidenum">
              <a:rPr lang="nl-NL" smtClean="0"/>
              <a:t>‹nr.›</a:t>
            </a:fld>
            <a:endParaRPr lang="nl-NL"/>
          </a:p>
        </p:txBody>
      </p:sp>
    </p:spTree>
    <p:extLst>
      <p:ext uri="{BB962C8B-B14F-4D97-AF65-F5344CB8AC3E}">
        <p14:creationId xmlns:p14="http://schemas.microsoft.com/office/powerpoint/2010/main" val="556178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C995F650-EE3B-4E2F-956F-D4657757308F}" type="slidenum">
              <a:rPr lang="nl-NL" smtClean="0"/>
              <a:t>‹nr.›</a:t>
            </a:fld>
            <a:endParaRPr lang="nl-NL"/>
          </a:p>
        </p:txBody>
      </p:sp>
    </p:spTree>
    <p:extLst>
      <p:ext uri="{BB962C8B-B14F-4D97-AF65-F5344CB8AC3E}">
        <p14:creationId xmlns:p14="http://schemas.microsoft.com/office/powerpoint/2010/main" val="34200884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98241436-D104-4D03-A584-FD96F4EE5969}" type="slidenum">
              <a:rPr lang="nl-NL" smtClean="0"/>
              <a:t>‹nr.›</a:t>
            </a:fld>
            <a:endParaRPr lang="nl-NL"/>
          </a:p>
        </p:txBody>
      </p:sp>
    </p:spTree>
    <p:extLst>
      <p:ext uri="{BB962C8B-B14F-4D97-AF65-F5344CB8AC3E}">
        <p14:creationId xmlns:p14="http://schemas.microsoft.com/office/powerpoint/2010/main" val="317785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nl-NL" smtClean="0"/>
              <a:t>Klik om de stijl te bewerken</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7376EE2-6328-4587-9C2C-6FDD37D97C1F}" type="slidenum">
              <a:rPr lang="nl-NL" smtClean="0"/>
              <a:t>‹nr.›</a:t>
            </a:fld>
            <a:endParaRPr lang="nl-NL"/>
          </a:p>
        </p:txBody>
      </p:sp>
    </p:spTree>
    <p:extLst>
      <p:ext uri="{BB962C8B-B14F-4D97-AF65-F5344CB8AC3E}">
        <p14:creationId xmlns:p14="http://schemas.microsoft.com/office/powerpoint/2010/main" val="4209476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Tekststijl van het model bewerken</a:t>
            </a:r>
          </a:p>
        </p:txBody>
      </p:sp>
      <p:sp>
        <p:nvSpPr>
          <p:cNvPr id="5" name="Date Placeholder 4"/>
          <p:cNvSpPr>
            <a:spLocks noGrp="1"/>
          </p:cNvSpPr>
          <p:nvPr>
            <p:ph type="dt" sz="half" idx="10"/>
          </p:nvPr>
        </p:nvSpPr>
        <p:spPr/>
        <p:txBody>
          <a:bodyPr/>
          <a:lstStyle/>
          <a:p>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8AC3AB0-0C84-4270-8F03-48668392F507}" type="slidenum">
              <a:rPr lang="nl-NL" smtClean="0"/>
              <a:t>‹nr.›</a:t>
            </a:fld>
            <a:endParaRPr lang="nl-NL"/>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5352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endParaRPr lang="nl-NL"/>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7A49AA59-F8CA-46F8-A8E4-A5044C485AD1}" type="slidenum">
              <a:rPr lang="nl-NL" smtClean="0"/>
              <a:t>‹nr.›</a:t>
            </a:fld>
            <a:endParaRPr lang="nl-NL"/>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12226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MFhiQMRCHQ4"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jpe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YcxeYnpVRC4"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gif"/></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hhqumfpxuzI"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a:blip r:embed="rId2"/>
          <a:stretch/>
        </a:blipFill>
        <a:effectLst/>
      </p:bgPr>
    </p:bg>
    <p:spTree>
      <p:nvGrpSpPr>
        <p:cNvPr id="1" name=""/>
        <p:cNvGrpSpPr/>
        <p:nvPr/>
      </p:nvGrpSpPr>
      <p:grpSpPr>
        <a:xfrm>
          <a:off x="0" y="0"/>
          <a:ext cx="0" cy="0"/>
          <a:chOff x="0" y="0"/>
          <a:chExt cx="0" cy="0"/>
        </a:xfrm>
      </p:grpSpPr>
      <p:sp>
        <p:nvSpPr>
          <p:cNvPr id="2050" name="Titelvak" descr="PresentatieTitel" title="PresentatieTitel"/>
          <p:cNvSpPr>
            <a:spLocks noGrp="1" noChangeArrowheads="1"/>
          </p:cNvSpPr>
          <p:nvPr>
            <p:ph type="ctrTitle"/>
          </p:nvPr>
        </p:nvSpPr>
        <p:spPr>
          <a:xfrm>
            <a:off x="2159000" y="3500438"/>
            <a:ext cx="5938838" cy="1054100"/>
          </a:xfrm>
        </p:spPr>
        <p:txBody>
          <a:bodyPr>
            <a:normAutofit fontScale="90000"/>
          </a:bodyPr>
          <a:lstStyle/>
          <a:p>
            <a:r>
              <a:rPr lang="nl-NL" dirty="0"/>
              <a:t>Gedragsproblemen en stoornissen</a:t>
            </a:r>
          </a:p>
        </p:txBody>
      </p:sp>
      <p:sp>
        <p:nvSpPr>
          <p:cNvPr id="2051" name="Datumvak" descr="DOCdatum" title="DOCdatum"/>
          <p:cNvSpPr>
            <a:spLocks noGrp="1" noChangeArrowheads="1"/>
          </p:cNvSpPr>
          <p:nvPr>
            <p:ph type="subTitle" idx="1"/>
          </p:nvPr>
        </p:nvSpPr>
        <p:spPr/>
        <p:txBody>
          <a:bodyPr/>
          <a:lstStyle/>
          <a:p>
            <a:pPr>
              <a:lnSpc>
                <a:spcPts val="2600"/>
              </a:lnSpc>
            </a:pPr>
            <a:r>
              <a:rPr lang="nl-NL" sz="2400" dirty="0" smtClean="0"/>
              <a:t>Les 2</a:t>
            </a:r>
            <a:endParaRPr lang="nl-NL" sz="2400" dirty="0"/>
          </a:p>
        </p:txBody>
      </p:sp>
      <p:sp>
        <p:nvSpPr>
          <p:cNvPr id="2052" name="Spreker" descr="Spreker" title="Spreker"/>
          <p:cNvSpPr txBox="1">
            <a:spLocks noChangeArrowheads="1"/>
          </p:cNvSpPr>
          <p:nvPr/>
        </p:nvSpPr>
        <p:spPr>
          <a:xfrm>
            <a:off x="2159000" y="5084763"/>
            <a:ext cx="593883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endParaRPr lang="nl-NL" sz="1800">
              <a:latin typeface="Arial" panose="020B0604020202020204" pitchFamily="34" charset="0"/>
            </a:endParaRPr>
          </a:p>
        </p:txBody>
      </p:sp>
      <p:sp>
        <p:nvSpPr>
          <p:cNvPr id="2" name="Tekstvak 1" descr="logovast_payoff" title="logovast_payoff"/>
          <p:cNvSpPr txBox="1"/>
          <p:nvPr/>
        </p:nvSpPr>
        <p:spPr>
          <a:xfrm>
            <a:off x="6436800" y="6228000"/>
            <a:ext cx="2592000" cy="154800"/>
          </a:xfrm>
          <a:prstGeom prst="rect">
            <a:avLst/>
          </a:prstGeom>
          <a:noFill/>
        </p:spPr>
        <p:txBody>
          <a:bodyPr wrap="square" rtlCol="0">
            <a:noAutofit/>
          </a:bodyPr>
          <a:lstStyle/>
          <a:p>
            <a:r>
              <a:rPr lang="nl-NL"/>
              <a:t>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smtClean="0">
                <a:hlinkClick r:id="rId3"/>
              </a:rPr>
              <a:t>Humanisme</a:t>
            </a:r>
            <a:endParaRPr lang="nl-NL" dirty="0"/>
          </a:p>
        </p:txBody>
      </p:sp>
      <p:pic>
        <p:nvPicPr>
          <p:cNvPr id="6" name="Tijdelijke aanduiding voor inhoud 5"/>
          <p:cNvPicPr>
            <a:picLocks noGrp="1" noChangeAspect="1"/>
          </p:cNvPicPr>
          <p:nvPr>
            <p:ph idx="1"/>
          </p:nvPr>
        </p:nvPicPr>
        <p:blipFill>
          <a:blip r:embed="rId4"/>
          <a:stretch>
            <a:fillRect/>
          </a:stretch>
        </p:blipFill>
        <p:spPr>
          <a:xfrm>
            <a:off x="1331640" y="1844824"/>
            <a:ext cx="6351661" cy="4763746"/>
          </a:xfrm>
          <a:prstGeom prst="rect">
            <a:avLst/>
          </a:prstGeom>
        </p:spPr>
      </p:pic>
    </p:spTree>
    <p:extLst>
      <p:ext uri="{BB962C8B-B14F-4D97-AF65-F5344CB8AC3E}">
        <p14:creationId xmlns:p14="http://schemas.microsoft.com/office/powerpoint/2010/main" val="33367258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5576" y="585216"/>
            <a:ext cx="7302574" cy="1547640"/>
          </a:xfrm>
        </p:spPr>
        <p:txBody>
          <a:bodyPr/>
          <a:lstStyle/>
          <a:p>
            <a:r>
              <a:rPr lang="nl-NL" dirty="0" smtClean="0"/>
              <a:t>Het Sociaal-culturele perspectief</a:t>
            </a:r>
            <a:endParaRPr lang="nl-NL" dirty="0"/>
          </a:p>
        </p:txBody>
      </p:sp>
      <p:sp>
        <p:nvSpPr>
          <p:cNvPr id="3" name="Tijdelijke aanduiding voor inhoud 2"/>
          <p:cNvSpPr>
            <a:spLocks noGrp="1"/>
          </p:cNvSpPr>
          <p:nvPr>
            <p:ph idx="1"/>
          </p:nvPr>
        </p:nvSpPr>
        <p:spPr>
          <a:xfrm>
            <a:off x="661988" y="1916832"/>
            <a:ext cx="7582420" cy="4248471"/>
          </a:xfrm>
        </p:spPr>
        <p:txBody>
          <a:bodyPr/>
          <a:lstStyle/>
          <a:p>
            <a:r>
              <a:rPr lang="nl-NL" sz="2400" dirty="0">
                <a:solidFill>
                  <a:schemeClr val="accent2">
                    <a:lumMod val="75000"/>
                  </a:schemeClr>
                </a:solidFill>
              </a:rPr>
              <a:t>De kracht van de situatie: sociale en culturele invloeden kunnen de invloed overstemmen van alle andere factoren die gedrag beïnvloeden.</a:t>
            </a:r>
            <a:r>
              <a:rPr lang="nl-NL" dirty="0"/>
              <a:t/>
            </a:r>
            <a:br>
              <a:rPr lang="nl-NL" dirty="0"/>
            </a:br>
            <a:endParaRPr lang="nl-NL" dirty="0" smtClean="0"/>
          </a:p>
          <a:p>
            <a:pPr marL="0" indent="0">
              <a:buNone/>
            </a:pPr>
            <a:r>
              <a:rPr lang="nl-NL" dirty="0" smtClean="0"/>
              <a:t>Het </a:t>
            </a:r>
            <a:r>
              <a:rPr lang="nl-NL" dirty="0"/>
              <a:t>socioculturele perspectief richt zich </a:t>
            </a:r>
            <a:r>
              <a:rPr lang="nl-NL" dirty="0" smtClean="0"/>
              <a:t>op</a:t>
            </a:r>
          </a:p>
          <a:p>
            <a:pPr>
              <a:buFont typeface="Wingdings" panose="05000000000000000000" pitchFamily="2" charset="2"/>
              <a:buChar char="q"/>
            </a:pPr>
            <a:r>
              <a:rPr lang="nl-NL" dirty="0" smtClean="0"/>
              <a:t>Sociale </a:t>
            </a:r>
            <a:r>
              <a:rPr lang="nl-NL" dirty="0"/>
              <a:t>invloeden op gedrag en mentale </a:t>
            </a:r>
            <a:r>
              <a:rPr lang="nl-NL" dirty="0" smtClean="0"/>
              <a:t>processen</a:t>
            </a:r>
          </a:p>
          <a:p>
            <a:pPr>
              <a:buFont typeface="Wingdings" panose="05000000000000000000" pitchFamily="2" charset="2"/>
              <a:buChar char="q"/>
            </a:pPr>
            <a:r>
              <a:rPr lang="nl-NL" dirty="0" smtClean="0"/>
              <a:t>Hoe individuen </a:t>
            </a:r>
            <a:r>
              <a:rPr lang="nl-NL" dirty="0"/>
              <a:t>functioneren in </a:t>
            </a:r>
            <a:r>
              <a:rPr lang="nl-NL" dirty="0" smtClean="0"/>
              <a:t>groepen</a:t>
            </a:r>
          </a:p>
          <a:p>
            <a:pPr>
              <a:buFont typeface="Wingdings" panose="05000000000000000000" pitchFamily="2" charset="2"/>
              <a:buChar char="q"/>
            </a:pPr>
            <a:r>
              <a:rPr lang="nl-NL" dirty="0" smtClean="0"/>
              <a:t> </a:t>
            </a:r>
            <a:r>
              <a:rPr lang="nl-NL" dirty="0"/>
              <a:t>Culturele </a:t>
            </a:r>
            <a:r>
              <a:rPr lang="nl-NL" dirty="0" smtClean="0"/>
              <a:t>verschillen</a:t>
            </a:r>
            <a:endParaRPr lang="nl-NL" dirty="0"/>
          </a:p>
        </p:txBody>
      </p:sp>
    </p:spTree>
    <p:extLst>
      <p:ext uri="{BB962C8B-B14F-4D97-AF65-F5344CB8AC3E}">
        <p14:creationId xmlns:p14="http://schemas.microsoft.com/office/powerpoint/2010/main" val="16820959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BIO-Psychosociaal perspectief</a:t>
            </a:r>
            <a:endParaRPr lang="nl-NL" dirty="0"/>
          </a:p>
        </p:txBody>
      </p:sp>
      <p:pic>
        <p:nvPicPr>
          <p:cNvPr id="4" name="Tijdelijke aanduiding voor inhoud 3"/>
          <p:cNvPicPr>
            <a:picLocks noGrp="1" noChangeAspect="1"/>
          </p:cNvPicPr>
          <p:nvPr>
            <p:ph idx="1"/>
          </p:nvPr>
        </p:nvPicPr>
        <p:blipFill>
          <a:blip r:embed="rId3"/>
          <a:stretch>
            <a:fillRect/>
          </a:stretch>
        </p:blipFill>
        <p:spPr>
          <a:xfrm>
            <a:off x="1736635" y="1844824"/>
            <a:ext cx="5352975" cy="4500869"/>
          </a:xfrm>
          <a:prstGeom prst="rect">
            <a:avLst/>
          </a:prstGeom>
        </p:spPr>
      </p:pic>
    </p:spTree>
    <p:extLst>
      <p:ext uri="{BB962C8B-B14F-4D97-AF65-F5344CB8AC3E}">
        <p14:creationId xmlns:p14="http://schemas.microsoft.com/office/powerpoint/2010/main" val="12879456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6.6 Hulpverleners in de zorg</a:t>
            </a:r>
          </a:p>
        </p:txBody>
      </p:sp>
      <p:sp>
        <p:nvSpPr>
          <p:cNvPr id="3" name="Tijdelijke aanduiding voor inhoud 2"/>
          <p:cNvSpPr>
            <a:spLocks noGrp="1"/>
          </p:cNvSpPr>
          <p:nvPr>
            <p:ph idx="1"/>
          </p:nvPr>
        </p:nvSpPr>
        <p:spPr/>
        <p:txBody>
          <a:bodyPr>
            <a:normAutofit fontScale="92500"/>
          </a:bodyPr>
          <a:lstStyle/>
          <a:p>
            <a:r>
              <a:rPr lang="nl-NL" sz="2400" dirty="0"/>
              <a:t>Psychiater, klinisch psycholoog, HBO psycholoog, pedagoog, orthopedagoog, maatschappelijk werker, sociaalpedagogisch hulpverlener, creatief therapeut, psychomotorisch therapeut, sociaalpsychiatrisch verpleegkundige, ergotherapeut, sociaaljuridisch dienstverlener, nurse practitioner</a:t>
            </a:r>
          </a:p>
          <a:p>
            <a:endParaRPr lang="nl-NL" sz="2400" dirty="0"/>
          </a:p>
          <a:p>
            <a:r>
              <a:rPr lang="nl-NL" sz="2400" dirty="0"/>
              <a:t>Blz. </a:t>
            </a:r>
            <a:r>
              <a:rPr lang="nl-NL" sz="2400" dirty="0" smtClean="0"/>
              <a:t>144-145</a:t>
            </a:r>
            <a:endParaRPr lang="nl-NL" sz="2400" dirty="0"/>
          </a:p>
          <a:p>
            <a:endParaRPr lang="nl-NL" sz="2400" dirty="0"/>
          </a:p>
          <a:p>
            <a:r>
              <a:rPr lang="nl-NL" sz="2400" dirty="0"/>
              <a:t>In tweetallen bekijken welke hulp-</a:t>
            </a:r>
          </a:p>
          <a:p>
            <a:r>
              <a:rPr lang="nl-NL" sz="2400" dirty="0"/>
              <a:t>verleners er zijn.</a:t>
            </a:r>
          </a:p>
          <a:p>
            <a:endParaRPr lang="nl-NL" dirty="0"/>
          </a:p>
          <a:p>
            <a:endParaRPr lang="nl-NL" dirty="0"/>
          </a:p>
          <a:p>
            <a:endParaRPr lang="nl-NL" dirty="0"/>
          </a:p>
        </p:txBody>
      </p:sp>
      <p:pic>
        <p:nvPicPr>
          <p:cNvPr id="8" name="Picture 4" descr="Afbeeldingsresultaat voor stopwatc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3601634"/>
            <a:ext cx="3166800" cy="3256366"/>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9" name="Ovaal 8"/>
          <p:cNvSpPr/>
          <p:nvPr/>
        </p:nvSpPr>
        <p:spPr>
          <a:xfrm>
            <a:off x="6758042" y="5229817"/>
            <a:ext cx="1010940" cy="92829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10 min</a:t>
            </a:r>
          </a:p>
        </p:txBody>
      </p:sp>
    </p:spTree>
    <p:extLst>
      <p:ext uri="{BB962C8B-B14F-4D97-AF65-F5344CB8AC3E}">
        <p14:creationId xmlns:p14="http://schemas.microsoft.com/office/powerpoint/2010/main" val="15128977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 groepen bezig met eindopdracht</a:t>
            </a:r>
            <a:endParaRPr lang="nl-NL" dirty="0"/>
          </a:p>
        </p:txBody>
      </p:sp>
      <p:sp>
        <p:nvSpPr>
          <p:cNvPr id="3" name="Tijdelijke aanduiding voor inhoud 2"/>
          <p:cNvSpPr>
            <a:spLocks noGrp="1"/>
          </p:cNvSpPr>
          <p:nvPr>
            <p:ph idx="1"/>
          </p:nvPr>
        </p:nvSpPr>
        <p:spPr/>
        <p:txBody>
          <a:bodyPr/>
          <a:lstStyle/>
          <a:p>
            <a:pPr>
              <a:buFont typeface="Wingdings" panose="05000000000000000000" pitchFamily="2" charset="2"/>
              <a:buChar char="q"/>
            </a:pPr>
            <a:r>
              <a:rPr lang="nl-NL" dirty="0" smtClean="0"/>
              <a:t>Je bedenkt je onderwerp (in overleg met docent)</a:t>
            </a:r>
          </a:p>
          <a:p>
            <a:pPr>
              <a:buFont typeface="Wingdings" panose="05000000000000000000" pitchFamily="2" charset="2"/>
              <a:buChar char="q"/>
            </a:pPr>
            <a:r>
              <a:rPr lang="nl-NL" dirty="0" smtClean="0"/>
              <a:t>Je maakt een </a:t>
            </a:r>
            <a:r>
              <a:rPr lang="nl-NL" dirty="0" err="1" smtClean="0"/>
              <a:t>mindmap</a:t>
            </a:r>
            <a:r>
              <a:rPr lang="nl-NL" dirty="0" smtClean="0"/>
              <a:t> met belangrijke info over het onderwerp</a:t>
            </a:r>
          </a:p>
          <a:p>
            <a:pPr>
              <a:buFont typeface="Wingdings" panose="05000000000000000000" pitchFamily="2" charset="2"/>
              <a:buChar char="q"/>
            </a:pPr>
            <a:r>
              <a:rPr lang="nl-NL" dirty="0" smtClean="0"/>
              <a:t>Je maakt een globale opzet van de les</a:t>
            </a:r>
          </a:p>
          <a:p>
            <a:endParaRPr lang="nl-NL" dirty="0"/>
          </a:p>
        </p:txBody>
      </p:sp>
    </p:spTree>
    <p:extLst>
      <p:ext uri="{BB962C8B-B14F-4D97-AF65-F5344CB8AC3E}">
        <p14:creationId xmlns:p14="http://schemas.microsoft.com/office/powerpoint/2010/main" val="32689386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Eindopdracht</a:t>
            </a:r>
            <a:endParaRPr lang="nl-NL" dirty="0"/>
          </a:p>
        </p:txBody>
      </p:sp>
      <p:sp>
        <p:nvSpPr>
          <p:cNvPr id="3" name="Tijdelijke aanduiding voor inhoud 2"/>
          <p:cNvSpPr>
            <a:spLocks noGrp="1"/>
          </p:cNvSpPr>
          <p:nvPr>
            <p:ph idx="1"/>
          </p:nvPr>
        </p:nvSpPr>
        <p:spPr/>
        <p:txBody>
          <a:bodyPr>
            <a:normAutofit lnSpcReduction="10000"/>
          </a:bodyPr>
          <a:lstStyle/>
          <a:p>
            <a:r>
              <a:rPr lang="nl-NL" sz="2400" dirty="0" smtClean="0"/>
              <a:t>Zes groepen gaan een ‘les’ voorbereiden en geven over een stoornis of gedragsprobleem</a:t>
            </a:r>
            <a:endParaRPr lang="nl-NL" sz="2400" dirty="0"/>
          </a:p>
          <a:p>
            <a:pPr marL="342900" indent="-342900">
              <a:buFont typeface="Arial" panose="020B0604020202020204" pitchFamily="34" charset="0"/>
              <a:buChar char="•"/>
            </a:pPr>
            <a:r>
              <a:rPr lang="nl-NL" sz="2400" dirty="0" smtClean="0"/>
              <a:t>Met je groepje verzamel je interessante informatie over een  gedragsprobleem of stoornis</a:t>
            </a:r>
          </a:p>
          <a:p>
            <a:pPr marL="342900" indent="-342900">
              <a:buFont typeface="Arial" panose="020B0604020202020204" pitchFamily="34" charset="0"/>
              <a:buChar char="•"/>
            </a:pPr>
            <a:r>
              <a:rPr lang="nl-NL" sz="2400" dirty="0" smtClean="0"/>
              <a:t>Je gaat deze informatie aan de rest van de klas overbrengen</a:t>
            </a:r>
          </a:p>
          <a:p>
            <a:pPr marL="342900" indent="-342900">
              <a:buFont typeface="Arial" panose="020B0604020202020204" pitchFamily="34" charset="0"/>
              <a:buChar char="•"/>
            </a:pPr>
            <a:r>
              <a:rPr lang="nl-NL" sz="2400" dirty="0" smtClean="0"/>
              <a:t>Zorg dat je goede informatie hebt, verschillende mediums gebruikt en dat je klasgenoten positieve feedback geven.</a:t>
            </a:r>
          </a:p>
          <a:p>
            <a:pPr marL="342900" indent="-342900">
              <a:buFont typeface="Arial" panose="020B0604020202020204" pitchFamily="34" charset="0"/>
              <a:buChar char="•"/>
            </a:pPr>
            <a:r>
              <a:rPr lang="nl-NL" sz="2400" dirty="0" smtClean="0"/>
              <a:t>Deze les duurt minimaal 30 maximaal 40 minuten</a:t>
            </a:r>
            <a:endParaRPr lang="nl-NL" dirty="0"/>
          </a:p>
          <a:p>
            <a:pPr marL="342900" indent="-342900">
              <a:buFont typeface="Arial" panose="020B0604020202020204" pitchFamily="34" charset="0"/>
              <a:buChar char="•"/>
            </a:pPr>
            <a:endParaRPr lang="nl-NL" dirty="0"/>
          </a:p>
        </p:txBody>
      </p:sp>
    </p:spTree>
    <p:extLst>
      <p:ext uri="{BB962C8B-B14F-4D97-AF65-F5344CB8AC3E}">
        <p14:creationId xmlns:p14="http://schemas.microsoft.com/office/powerpoint/2010/main" val="2731618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Afsluiting</a:t>
            </a:r>
            <a:endParaRPr lang="nl-NL" dirty="0"/>
          </a:p>
        </p:txBody>
      </p:sp>
      <p:sp>
        <p:nvSpPr>
          <p:cNvPr id="3" name="Tijdelijke aanduiding voor inhoud 2"/>
          <p:cNvSpPr>
            <a:spLocks noGrp="1"/>
          </p:cNvSpPr>
          <p:nvPr>
            <p:ph idx="1"/>
          </p:nvPr>
        </p:nvSpPr>
        <p:spPr/>
        <p:txBody>
          <a:bodyPr/>
          <a:lstStyle/>
          <a:p>
            <a:r>
              <a:rPr lang="nl-NL" dirty="0" smtClean="0"/>
              <a:t>Tot volgende week!</a:t>
            </a:r>
            <a:endParaRPr lang="nl-NL" dirty="0"/>
          </a:p>
        </p:txBody>
      </p:sp>
      <p:pic>
        <p:nvPicPr>
          <p:cNvPr id="4" name="Afbeelding 3"/>
          <p:cNvPicPr>
            <a:picLocks noChangeAspect="1"/>
          </p:cNvPicPr>
          <p:nvPr/>
        </p:nvPicPr>
        <p:blipFill>
          <a:blip r:embed="rId2"/>
          <a:stretch>
            <a:fillRect/>
          </a:stretch>
        </p:blipFill>
        <p:spPr>
          <a:xfrm>
            <a:off x="5004048" y="3573016"/>
            <a:ext cx="2628900" cy="1743075"/>
          </a:xfrm>
          <a:prstGeom prst="rect">
            <a:avLst/>
          </a:prstGeom>
        </p:spPr>
      </p:pic>
    </p:spTree>
    <p:extLst>
      <p:ext uri="{BB962C8B-B14F-4D97-AF65-F5344CB8AC3E}">
        <p14:creationId xmlns:p14="http://schemas.microsoft.com/office/powerpoint/2010/main" val="18422808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2">
              <a:lumMod val="40000"/>
              <a:lumOff val="60000"/>
            </a:schemeClr>
          </a:solidFill>
        </p:spPr>
        <p:txBody>
          <a:bodyPr/>
          <a:lstStyle/>
          <a:p>
            <a:r>
              <a:rPr lang="nl-NL" dirty="0"/>
              <a:t>Lesweek 2 </a:t>
            </a:r>
          </a:p>
        </p:txBody>
      </p:sp>
      <p:sp>
        <p:nvSpPr>
          <p:cNvPr id="3" name="Tijdelijke aanduiding voor inhoud 2"/>
          <p:cNvSpPr>
            <a:spLocks noGrp="1"/>
          </p:cNvSpPr>
          <p:nvPr>
            <p:ph idx="1"/>
          </p:nvPr>
        </p:nvSpPr>
        <p:spPr>
          <a:xfrm>
            <a:off x="647700" y="2204864"/>
            <a:ext cx="7226299" cy="3888432"/>
          </a:xfrm>
        </p:spPr>
        <p:txBody>
          <a:bodyPr>
            <a:normAutofit fontScale="92500" lnSpcReduction="20000"/>
          </a:bodyPr>
          <a:lstStyle/>
          <a:p>
            <a:r>
              <a:rPr lang="nl-NL" sz="2400" dirty="0"/>
              <a:t>Herhaling vorige week</a:t>
            </a:r>
          </a:p>
          <a:p>
            <a:endParaRPr lang="nl-NL" sz="2400" dirty="0"/>
          </a:p>
          <a:p>
            <a:r>
              <a:rPr lang="nl-NL" sz="2400" dirty="0"/>
              <a:t>Theorie:</a:t>
            </a:r>
          </a:p>
          <a:p>
            <a:pPr marL="342900" indent="-342900">
              <a:buFont typeface="Arial" panose="020B0604020202020204" pitchFamily="34" charset="0"/>
              <a:buChar char="•"/>
            </a:pPr>
            <a:endParaRPr lang="nl-NL" sz="2400" dirty="0"/>
          </a:p>
          <a:p>
            <a:pPr marL="342900" indent="-342900">
              <a:buFont typeface="Arial" panose="020B0604020202020204" pitchFamily="34" charset="0"/>
              <a:buChar char="•"/>
            </a:pPr>
            <a:r>
              <a:rPr lang="nl-NL" sz="2400" dirty="0"/>
              <a:t>6.3 Visies op het behandelen van afwijkend gedrag</a:t>
            </a:r>
          </a:p>
          <a:p>
            <a:pPr marL="342900" indent="-342900">
              <a:buFont typeface="Arial" panose="020B0604020202020204" pitchFamily="34" charset="0"/>
              <a:buChar char="•"/>
            </a:pPr>
            <a:endParaRPr lang="nl-NL" sz="2400" dirty="0"/>
          </a:p>
          <a:p>
            <a:pPr marL="342900" indent="-342900">
              <a:buFont typeface="Arial" panose="020B0604020202020204" pitchFamily="34" charset="0"/>
              <a:buChar char="•"/>
            </a:pPr>
            <a:r>
              <a:rPr lang="nl-NL" sz="2400" dirty="0"/>
              <a:t>6.4 Visies op oorzaak en gevolg van afwijkend gedrag</a:t>
            </a:r>
          </a:p>
          <a:p>
            <a:pPr marL="342900" indent="-342900">
              <a:buFont typeface="Arial" panose="020B0604020202020204" pitchFamily="34" charset="0"/>
              <a:buChar char="•"/>
            </a:pPr>
            <a:endParaRPr lang="nl-NL" sz="2400" dirty="0"/>
          </a:p>
          <a:p>
            <a:pPr marL="342900" indent="-342900">
              <a:buFont typeface="Arial" panose="020B0604020202020204" pitchFamily="34" charset="0"/>
              <a:buChar char="•"/>
            </a:pPr>
            <a:r>
              <a:rPr lang="nl-NL" sz="2400" dirty="0"/>
              <a:t>6.6 Hulpverleners binnen de zorg voor mensen met afwijkend gedrag</a:t>
            </a:r>
          </a:p>
          <a:p>
            <a:endParaRPr lang="nl-NL" sz="2400" dirty="0"/>
          </a:p>
          <a:p>
            <a:endParaRPr lang="nl-NL" dirty="0"/>
          </a:p>
        </p:txBody>
      </p:sp>
    </p:spTree>
    <p:extLst>
      <p:ext uri="{BB962C8B-B14F-4D97-AF65-F5344CB8AC3E}">
        <p14:creationId xmlns:p14="http://schemas.microsoft.com/office/powerpoint/2010/main" val="5908742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Herhaling vorige week</a:t>
            </a:r>
          </a:p>
        </p:txBody>
      </p:sp>
      <p:sp>
        <p:nvSpPr>
          <p:cNvPr id="3" name="Tijdelijke aanduiding voor inhoud 2"/>
          <p:cNvSpPr>
            <a:spLocks noGrp="1"/>
          </p:cNvSpPr>
          <p:nvPr>
            <p:ph idx="1"/>
          </p:nvPr>
        </p:nvSpPr>
        <p:spPr/>
        <p:txBody>
          <a:bodyPr/>
          <a:lstStyle/>
          <a:p>
            <a:r>
              <a:rPr lang="nl-NL" sz="2400" dirty="0"/>
              <a:t>Beoordelen afwijkend gedrag:</a:t>
            </a:r>
          </a:p>
          <a:p>
            <a:endParaRPr lang="nl-NL" sz="2400" dirty="0"/>
          </a:p>
          <a:p>
            <a:r>
              <a:rPr lang="nl-NL" sz="2400" dirty="0"/>
              <a:t>6.5.1 Klinisch interview (vragen stellen)</a:t>
            </a:r>
          </a:p>
          <a:p>
            <a:r>
              <a:rPr lang="nl-NL" sz="2400" dirty="0"/>
              <a:t>6.5.2 Psychologische tests</a:t>
            </a:r>
          </a:p>
          <a:p>
            <a:r>
              <a:rPr lang="nl-NL" sz="2400" dirty="0"/>
              <a:t>6.5.3 Neurologische beoordelingen</a:t>
            </a:r>
          </a:p>
          <a:p>
            <a:r>
              <a:rPr lang="nl-NL" sz="2400" dirty="0"/>
              <a:t>6.5.4 Scan met radioactieve stof</a:t>
            </a:r>
          </a:p>
          <a:p>
            <a:r>
              <a:rPr lang="nl-NL" sz="2400" dirty="0"/>
              <a:t>6.5.5 Andere soorten scans</a:t>
            </a:r>
          </a:p>
          <a:p>
            <a:endParaRPr lang="nl-NL" dirty="0"/>
          </a:p>
        </p:txBody>
      </p:sp>
    </p:spTree>
    <p:extLst>
      <p:ext uri="{BB962C8B-B14F-4D97-AF65-F5344CB8AC3E}">
        <p14:creationId xmlns:p14="http://schemas.microsoft.com/office/powerpoint/2010/main" val="30349851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Herhaling vorige week</a:t>
            </a:r>
            <a:endParaRPr lang="nl-NL" dirty="0"/>
          </a:p>
        </p:txBody>
      </p:sp>
      <p:sp>
        <p:nvSpPr>
          <p:cNvPr id="3" name="Tijdelijke aanduiding voor inhoud 2"/>
          <p:cNvSpPr>
            <a:spLocks noGrp="1"/>
          </p:cNvSpPr>
          <p:nvPr>
            <p:ph idx="1"/>
          </p:nvPr>
        </p:nvSpPr>
        <p:spPr/>
        <p:txBody>
          <a:bodyPr/>
          <a:lstStyle/>
          <a:p>
            <a:pPr>
              <a:buFont typeface="Wingdings" panose="05000000000000000000" pitchFamily="2" charset="2"/>
              <a:buChar char="q"/>
            </a:pPr>
            <a:r>
              <a:rPr lang="nl-NL" dirty="0" smtClean="0"/>
              <a:t>Wat is coping?</a:t>
            </a:r>
          </a:p>
          <a:p>
            <a:pPr>
              <a:buFont typeface="Wingdings" panose="05000000000000000000" pitchFamily="2" charset="2"/>
              <a:buChar char="q"/>
            </a:pPr>
            <a:r>
              <a:rPr lang="nl-NL" dirty="0" smtClean="0"/>
              <a:t>Kun je wat voorbeelden noemen?</a:t>
            </a:r>
          </a:p>
          <a:p>
            <a:pPr>
              <a:buFont typeface="Wingdings" panose="05000000000000000000" pitchFamily="2" charset="2"/>
              <a:buChar char="q"/>
            </a:pPr>
            <a:r>
              <a:rPr lang="nl-NL" dirty="0" smtClean="0"/>
              <a:t>Waarom is het belangrijk dat je persoonlijke weegschaal van draaglast en draagkracht in balans is?</a:t>
            </a:r>
          </a:p>
          <a:p>
            <a:pPr>
              <a:buFont typeface="Wingdings" panose="05000000000000000000" pitchFamily="2" charset="2"/>
              <a:buChar char="q"/>
            </a:pPr>
            <a:r>
              <a:rPr lang="nl-NL" dirty="0" smtClean="0"/>
              <a:t>Wat zijn oorzaken van afwijkend gedrag?</a:t>
            </a:r>
            <a:endParaRPr lang="nl-NL" dirty="0"/>
          </a:p>
        </p:txBody>
      </p:sp>
      <p:pic>
        <p:nvPicPr>
          <p:cNvPr id="4" name="Afbeelding 3"/>
          <p:cNvPicPr>
            <a:picLocks noChangeAspect="1"/>
          </p:cNvPicPr>
          <p:nvPr/>
        </p:nvPicPr>
        <p:blipFill>
          <a:blip r:embed="rId3"/>
          <a:stretch>
            <a:fillRect/>
          </a:stretch>
        </p:blipFill>
        <p:spPr>
          <a:xfrm>
            <a:off x="6228184" y="4077072"/>
            <a:ext cx="2143125" cy="2143125"/>
          </a:xfrm>
          <a:prstGeom prst="rect">
            <a:avLst/>
          </a:prstGeom>
        </p:spPr>
      </p:pic>
    </p:spTree>
    <p:extLst>
      <p:ext uri="{BB962C8B-B14F-4D97-AF65-F5344CB8AC3E}">
        <p14:creationId xmlns:p14="http://schemas.microsoft.com/office/powerpoint/2010/main" val="8573640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144000" cy="1790700"/>
          </a:xfrm>
        </p:spPr>
        <p:style>
          <a:lnRef idx="2">
            <a:schemeClr val="accent1">
              <a:shade val="50000"/>
            </a:schemeClr>
          </a:lnRef>
          <a:fillRef idx="1">
            <a:schemeClr val="accent1"/>
          </a:fillRef>
          <a:effectRef idx="0">
            <a:schemeClr val="accent1"/>
          </a:effectRef>
          <a:fontRef idx="minor">
            <a:schemeClr val="lt1"/>
          </a:fontRef>
        </p:style>
        <p:txBody>
          <a:bodyPr/>
          <a:lstStyle/>
          <a:p>
            <a:r>
              <a:rPr lang="nl-NL" dirty="0"/>
              <a:t>6.3 Visie op behandelen van afwijkend gedrag</a:t>
            </a:r>
          </a:p>
        </p:txBody>
      </p:sp>
      <p:pic>
        <p:nvPicPr>
          <p:cNvPr id="17" name="Tijdelijke aanduiding voor inhoud 1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bwMode="auto">
          <a:xfrm>
            <a:off x="0" y="1790700"/>
            <a:ext cx="2420633" cy="2304256"/>
          </a:xfrm>
          <a:prstGeom prst="rect">
            <a:avLst/>
          </a:prstGeom>
        </p:spPr>
        <p:style>
          <a:lnRef idx="2">
            <a:schemeClr val="accent1"/>
          </a:lnRef>
          <a:fillRef idx="1">
            <a:schemeClr val="lt1"/>
          </a:fillRef>
          <a:effectRef idx="0">
            <a:schemeClr val="accent1"/>
          </a:effectRef>
          <a:fontRef idx="minor">
            <a:schemeClr val="dk1"/>
          </a:fontRef>
        </p:style>
      </p:pic>
      <p:sp>
        <p:nvSpPr>
          <p:cNvPr id="10" name="AutoShape 8" descr="Afbeeldingsresultaat voor hippocrat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18" name="Rechthoek 17"/>
          <p:cNvSpPr/>
          <p:nvPr/>
        </p:nvSpPr>
        <p:spPr>
          <a:xfrm>
            <a:off x="0" y="4094956"/>
            <a:ext cx="2420633" cy="3421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400 </a:t>
            </a:r>
            <a:r>
              <a:rPr lang="nl-NL" dirty="0" err="1"/>
              <a:t>v.chr.</a:t>
            </a:r>
            <a:endParaRPr lang="nl-NL" dirty="0"/>
          </a:p>
        </p:txBody>
      </p:sp>
      <p:sp>
        <p:nvSpPr>
          <p:cNvPr id="20" name="Rechthoek 19"/>
          <p:cNvSpPr/>
          <p:nvPr/>
        </p:nvSpPr>
        <p:spPr>
          <a:xfrm>
            <a:off x="2442674" y="4094956"/>
            <a:ext cx="2518318" cy="3421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200 - 1850</a:t>
            </a:r>
          </a:p>
        </p:txBody>
      </p:sp>
      <p:pic>
        <p:nvPicPr>
          <p:cNvPr id="21" name="Afbeelding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42674" y="1790700"/>
            <a:ext cx="2496277" cy="2304256"/>
          </a:xfrm>
          <a:prstGeom prst="rect">
            <a:avLst/>
          </a:prstGeom>
          <a:ln>
            <a:solidFill>
              <a:schemeClr val="accent1"/>
            </a:solidFill>
          </a:ln>
        </p:spPr>
      </p:pic>
      <p:pic>
        <p:nvPicPr>
          <p:cNvPr id="1036" name="Picture 12" descr="Afbeeldingsresultaat voor wi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48012" y="1799828"/>
            <a:ext cx="4205049" cy="2637284"/>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pic>
        <p:nvPicPr>
          <p:cNvPr id="25" name="Afbeelding 24"/>
          <p:cNvPicPr>
            <a:picLocks noChangeAspect="1"/>
          </p:cNvPicPr>
          <p:nvPr/>
        </p:nvPicPr>
        <p:blipFill rotWithShape="1">
          <a:blip r:embed="rId6">
            <a:extLst>
              <a:ext uri="{28A0092B-C50C-407E-A947-70E740481C1C}">
                <a14:useLocalDpi xmlns:a14="http://schemas.microsoft.com/office/drawing/2010/main" val="0"/>
              </a:ext>
            </a:extLst>
          </a:blip>
          <a:srcRect r="4367"/>
          <a:stretch/>
        </p:blipFill>
        <p:spPr>
          <a:xfrm>
            <a:off x="4970053" y="1804604"/>
            <a:ext cx="3285511" cy="2290352"/>
          </a:xfrm>
          <a:prstGeom prst="rect">
            <a:avLst/>
          </a:prstGeom>
          <a:ln>
            <a:solidFill>
              <a:schemeClr val="accent1"/>
            </a:solidFill>
          </a:ln>
        </p:spPr>
      </p:pic>
      <p:sp>
        <p:nvSpPr>
          <p:cNvPr id="24" name="Rechthoek 23"/>
          <p:cNvSpPr/>
          <p:nvPr/>
        </p:nvSpPr>
        <p:spPr>
          <a:xfrm>
            <a:off x="4948012" y="4094956"/>
            <a:ext cx="3307552" cy="3421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Vanaf 1800</a:t>
            </a:r>
          </a:p>
        </p:txBody>
      </p:sp>
      <p:pic>
        <p:nvPicPr>
          <p:cNvPr id="1038" name="Picture 14" descr="Afbeeldingsresultaat voor wi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1" y="4437112"/>
            <a:ext cx="9150019" cy="2450828"/>
          </a:xfrm>
          <a:prstGeom prst="rect">
            <a:avLst/>
          </a:prstGeom>
          <a:noFill/>
          <a:extLst>
            <a:ext uri="{909E8E84-426E-40DD-AFC4-6F175D3DCCD1}">
              <a14:hiddenFill xmlns:a14="http://schemas.microsoft.com/office/drawing/2010/main">
                <a:solidFill>
                  <a:srgbClr val="FFFFFF"/>
                </a:solidFill>
              </a14:hiddenFill>
            </a:ext>
          </a:extLst>
        </p:spPr>
      </p:pic>
      <p:sp>
        <p:nvSpPr>
          <p:cNvPr id="26" name="Afgeronde rechthoek 25"/>
          <p:cNvSpPr/>
          <p:nvPr/>
        </p:nvSpPr>
        <p:spPr>
          <a:xfrm>
            <a:off x="144283" y="4973798"/>
            <a:ext cx="3744416" cy="150304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nl-NL" dirty="0"/>
              <a:t>Begin 20</a:t>
            </a:r>
            <a:r>
              <a:rPr lang="nl-NL" baseline="30000" dirty="0"/>
              <a:t>ste</a:t>
            </a:r>
            <a:r>
              <a:rPr lang="nl-NL" dirty="0"/>
              <a:t> eeuw:</a:t>
            </a:r>
          </a:p>
          <a:p>
            <a:pPr algn="ctr"/>
            <a:r>
              <a:rPr lang="nl-NL" dirty="0"/>
              <a:t>patiënt met handicap/mankement</a:t>
            </a:r>
          </a:p>
        </p:txBody>
      </p:sp>
      <p:sp>
        <p:nvSpPr>
          <p:cNvPr id="27" name="Pijl-rechts 26"/>
          <p:cNvSpPr/>
          <p:nvPr/>
        </p:nvSpPr>
        <p:spPr>
          <a:xfrm>
            <a:off x="4041795" y="5401024"/>
            <a:ext cx="1169197" cy="484632"/>
          </a:xfrm>
          <a:prstGeom prst="rightArrow">
            <a:avLst/>
          </a:prstGeom>
          <a:effectLst>
            <a:glow rad="139700">
              <a:schemeClr val="accent2">
                <a:satMod val="175000"/>
                <a:alpha val="40000"/>
              </a:schemeClr>
            </a:glow>
          </a:effectLst>
        </p:spPr>
        <p:style>
          <a:lnRef idx="1">
            <a:schemeClr val="dk1"/>
          </a:lnRef>
          <a:fillRef idx="2">
            <a:schemeClr val="dk1"/>
          </a:fillRef>
          <a:effectRef idx="1">
            <a:schemeClr val="dk1"/>
          </a:effectRef>
          <a:fontRef idx="minor">
            <a:schemeClr val="dk1"/>
          </a:fontRef>
        </p:style>
        <p:txBody>
          <a:bodyPr rtlCol="0" anchor="ctr"/>
          <a:lstStyle/>
          <a:p>
            <a:pPr algn="ctr"/>
            <a:endParaRPr lang="nl-NL" dirty="0"/>
          </a:p>
        </p:txBody>
      </p:sp>
      <p:sp>
        <p:nvSpPr>
          <p:cNvPr id="28" name="Afgeronde rechthoek 27"/>
          <p:cNvSpPr/>
          <p:nvPr/>
        </p:nvSpPr>
        <p:spPr>
          <a:xfrm>
            <a:off x="5364088" y="4973798"/>
            <a:ext cx="3384376" cy="1503040"/>
          </a:xfrm>
          <a:prstGeom prst="roundRect">
            <a:avLst/>
          </a:prstGeom>
          <a:effectLst>
            <a:glow rad="228600">
              <a:schemeClr val="accent2">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nl-NL" dirty="0"/>
              <a:t>Tegenwoordig:</a:t>
            </a:r>
          </a:p>
          <a:p>
            <a:pPr algn="ctr"/>
            <a:r>
              <a:rPr lang="nl-NL" dirty="0"/>
              <a:t>Patiënt is cliënt</a:t>
            </a:r>
          </a:p>
          <a:p>
            <a:pPr algn="ctr"/>
            <a:r>
              <a:rPr lang="nl-NL" dirty="0"/>
              <a:t>(krijgt gepaste hulp) </a:t>
            </a:r>
          </a:p>
        </p:txBody>
      </p:sp>
    </p:spTree>
    <p:extLst>
      <p:ext uri="{BB962C8B-B14F-4D97-AF65-F5344CB8AC3E}">
        <p14:creationId xmlns:p14="http://schemas.microsoft.com/office/powerpoint/2010/main" val="17624569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barn(inVertical)">
                                      <p:cBhvr>
                                        <p:cTn id="13" dur="500"/>
                                        <p:tgtEl>
                                          <p:spTgt spid="21"/>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barn(inVertical)">
                                      <p:cBhvr>
                                        <p:cTn id="16" dur="500"/>
                                        <p:tgtEl>
                                          <p:spTgt spid="20"/>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barn(inVertical)">
                                      <p:cBhvr>
                                        <p:cTn id="21" dur="500"/>
                                        <p:tgtEl>
                                          <p:spTgt spid="25"/>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barn(inVertical)">
                                      <p:cBhvr>
                                        <p:cTn id="24" dur="500"/>
                                        <p:tgtEl>
                                          <p:spTgt spid="24"/>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500" fill="hold"/>
                                        <p:tgtEl>
                                          <p:spTgt spid="26"/>
                                        </p:tgtEl>
                                        <p:attrNameLst>
                                          <p:attrName>ppt_x</p:attrName>
                                        </p:attrNameLst>
                                      </p:cBhvr>
                                      <p:tavLst>
                                        <p:tav tm="0">
                                          <p:val>
                                            <p:strVal val="#ppt_x"/>
                                          </p:val>
                                        </p:tav>
                                        <p:tav tm="100000">
                                          <p:val>
                                            <p:strVal val="#ppt_x"/>
                                          </p:val>
                                        </p:tav>
                                      </p:tavLst>
                                    </p:anim>
                                    <p:anim calcmode="lin" valueType="num">
                                      <p:cBhvr additive="base">
                                        <p:cTn id="3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down)">
                                      <p:cBhvr>
                                        <p:cTn id="35" dur="500"/>
                                        <p:tgtEl>
                                          <p:spTgt spid="27"/>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wipe(down)">
                                      <p:cBhvr>
                                        <p:cTn id="3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4" grpId="0" animBg="1"/>
      <p:bldP spid="26" grpId="0" animBg="1"/>
      <p:bldP spid="27" grpId="0" animBg="1"/>
      <p:bldP spid="2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6.4 Visies op oorzaak en gevolg van afwijkend gedrag</a:t>
            </a:r>
          </a:p>
        </p:txBody>
      </p:sp>
      <p:pic>
        <p:nvPicPr>
          <p:cNvPr id="1026" name="Picture 2" descr="Afbeeldingsresultaat voor biopsychology"/>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79512" y="2204864"/>
            <a:ext cx="4265424" cy="418084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Afbeeldingsresultaat voor ontwikkel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016" y="2204864"/>
            <a:ext cx="4120141" cy="4120142"/>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Rechthoek 3"/>
          <p:cNvSpPr/>
          <p:nvPr/>
        </p:nvSpPr>
        <p:spPr>
          <a:xfrm>
            <a:off x="323528" y="5589240"/>
            <a:ext cx="3564260" cy="50405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nl-NL" dirty="0"/>
              <a:t>Biologisch perspectief</a:t>
            </a:r>
          </a:p>
        </p:txBody>
      </p:sp>
      <p:sp>
        <p:nvSpPr>
          <p:cNvPr id="7" name="Rechthoek 6"/>
          <p:cNvSpPr/>
          <p:nvPr/>
        </p:nvSpPr>
        <p:spPr>
          <a:xfrm>
            <a:off x="4716016" y="2348880"/>
            <a:ext cx="3852292" cy="50405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nl-NL" dirty="0"/>
              <a:t>Psychologisch perspectief</a:t>
            </a:r>
          </a:p>
        </p:txBody>
      </p:sp>
    </p:spTree>
    <p:extLst>
      <p:ext uri="{BB962C8B-B14F-4D97-AF65-F5344CB8AC3E}">
        <p14:creationId xmlns:p14="http://schemas.microsoft.com/office/powerpoint/2010/main" val="16169752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randombar(horizontal)">
                                      <p:cBhvr>
                                        <p:cTn id="7" dur="500"/>
                                        <p:tgtEl>
                                          <p:spTgt spid="1026"/>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2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1028"/>
                                        </p:tgtEl>
                                        <p:attrNameLst>
                                          <p:attrName>style.visibility</p:attrName>
                                        </p:attrNameLst>
                                      </p:cBhvr>
                                      <p:to>
                                        <p:strVal val="visible"/>
                                      </p:to>
                                    </p:set>
                                    <p:animEffect transition="in" filter="barn(inVertical)">
                                      <p:cBhvr>
                                        <p:cTn id="15" dur="500"/>
                                        <p:tgtEl>
                                          <p:spTgt spid="1028"/>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arn(inVertical)">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Zes stromingen Psychologisch </a:t>
            </a:r>
            <a:r>
              <a:rPr lang="nl-NL" dirty="0"/>
              <a:t>perspectief</a:t>
            </a:r>
          </a:p>
        </p:txBody>
      </p:sp>
      <p:sp>
        <p:nvSpPr>
          <p:cNvPr id="3" name="Tijdelijke aanduiding voor inhoud 2"/>
          <p:cNvSpPr>
            <a:spLocks noGrp="1"/>
          </p:cNvSpPr>
          <p:nvPr>
            <p:ph idx="1"/>
          </p:nvPr>
        </p:nvSpPr>
        <p:spPr/>
        <p:txBody>
          <a:bodyPr/>
          <a:lstStyle/>
          <a:p>
            <a:pPr marL="342900" indent="-342900">
              <a:buFont typeface="Arial" panose="020B0604020202020204" pitchFamily="34" charset="0"/>
              <a:buChar char="•"/>
            </a:pPr>
            <a:r>
              <a:rPr lang="nl-NL" sz="2400" dirty="0"/>
              <a:t>Psychoanalyse</a:t>
            </a:r>
          </a:p>
          <a:p>
            <a:pPr marL="342900" indent="-342900">
              <a:buFont typeface="Arial" panose="020B0604020202020204" pitchFamily="34" charset="0"/>
              <a:buChar char="•"/>
            </a:pPr>
            <a:r>
              <a:rPr lang="nl-NL" sz="2400" dirty="0"/>
              <a:t>Behaviorisme</a:t>
            </a:r>
          </a:p>
          <a:p>
            <a:pPr marL="342900" indent="-342900">
              <a:buFont typeface="Arial" panose="020B0604020202020204" pitchFamily="34" charset="0"/>
              <a:buChar char="•"/>
            </a:pPr>
            <a:r>
              <a:rPr lang="nl-NL" sz="2400" dirty="0"/>
              <a:t>Humanisme</a:t>
            </a:r>
          </a:p>
          <a:p>
            <a:pPr marL="342900" indent="-342900">
              <a:buFont typeface="Arial" panose="020B0604020202020204" pitchFamily="34" charset="0"/>
              <a:buChar char="•"/>
            </a:pPr>
            <a:r>
              <a:rPr lang="nl-NL" sz="2400" dirty="0"/>
              <a:t>Sociaal-culturele perspectief</a:t>
            </a:r>
          </a:p>
          <a:p>
            <a:pPr marL="342900" indent="-342900">
              <a:buFont typeface="Arial" panose="020B0604020202020204" pitchFamily="34" charset="0"/>
              <a:buChar char="•"/>
            </a:pPr>
            <a:r>
              <a:rPr lang="nl-NL" sz="2400" dirty="0"/>
              <a:t>Bio-psychosociale perspectief</a:t>
            </a:r>
          </a:p>
        </p:txBody>
      </p:sp>
    </p:spTree>
    <p:extLst>
      <p:ext uri="{BB962C8B-B14F-4D97-AF65-F5344CB8AC3E}">
        <p14:creationId xmlns:p14="http://schemas.microsoft.com/office/powerpoint/2010/main" val="21523125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Psychoanalyse</a:t>
            </a:r>
          </a:p>
        </p:txBody>
      </p:sp>
      <p:sp>
        <p:nvSpPr>
          <p:cNvPr id="3" name="Tijdelijke aanduiding voor inhoud 2"/>
          <p:cNvSpPr>
            <a:spLocks noGrp="1"/>
          </p:cNvSpPr>
          <p:nvPr>
            <p:ph idx="1"/>
          </p:nvPr>
        </p:nvSpPr>
        <p:spPr/>
        <p:txBody>
          <a:bodyPr/>
          <a:lstStyle/>
          <a:p>
            <a:r>
              <a:rPr lang="nl-NL" dirty="0">
                <a:hlinkClick r:id="rId3"/>
              </a:rPr>
              <a:t>https://www.youtube.com/watch?v=YcxeYnpVRC4</a:t>
            </a:r>
            <a:endParaRPr lang="nl-NL" dirty="0"/>
          </a:p>
          <a:p>
            <a:r>
              <a:rPr lang="nl-NL" dirty="0"/>
              <a:t>1.38</a:t>
            </a:r>
          </a:p>
          <a:p>
            <a:endParaRPr lang="nl-NL" dirty="0"/>
          </a:p>
          <a:p>
            <a:endParaRPr lang="nl-NL" dirty="0"/>
          </a:p>
        </p:txBody>
      </p:sp>
      <p:pic>
        <p:nvPicPr>
          <p:cNvPr id="2050" name="Picture 2" descr="Afbeeldingsresultaat voor psychoanaly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9887" y="2807804"/>
            <a:ext cx="2847237" cy="405019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fbeeldingsresultaat voor psychoanalys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6058" y="2797636"/>
            <a:ext cx="5711280" cy="40603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57510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hlinkClick r:id="rId3"/>
              </a:rPr>
              <a:t>Behaviorisme</a:t>
            </a:r>
            <a:endParaRPr lang="nl-NL" dirty="0"/>
          </a:p>
        </p:txBody>
      </p:sp>
      <p:sp>
        <p:nvSpPr>
          <p:cNvPr id="3" name="Tijdelijke aanduiding voor inhoud 2"/>
          <p:cNvSpPr>
            <a:spLocks noGrp="1"/>
          </p:cNvSpPr>
          <p:nvPr>
            <p:ph idx="1"/>
          </p:nvPr>
        </p:nvSpPr>
        <p:spPr/>
        <p:txBody>
          <a:bodyPr>
            <a:normAutofit/>
          </a:bodyPr>
          <a:lstStyle/>
          <a:p>
            <a:endParaRPr lang="nl-NL" dirty="0"/>
          </a:p>
          <a:p>
            <a:endParaRPr lang="nl-NL" dirty="0"/>
          </a:p>
          <a:p>
            <a:endParaRPr lang="nl-NL" dirty="0"/>
          </a:p>
          <a:p>
            <a:endParaRPr lang="nl-NL" dirty="0"/>
          </a:p>
        </p:txBody>
      </p:sp>
      <p:pic>
        <p:nvPicPr>
          <p:cNvPr id="4" name="Afbeelding 3"/>
          <p:cNvPicPr>
            <a:picLocks noChangeAspect="1"/>
          </p:cNvPicPr>
          <p:nvPr/>
        </p:nvPicPr>
        <p:blipFill>
          <a:blip r:embed="rId4"/>
          <a:stretch>
            <a:fillRect/>
          </a:stretch>
        </p:blipFill>
        <p:spPr>
          <a:xfrm>
            <a:off x="3570447" y="1052736"/>
            <a:ext cx="3235071" cy="2016224"/>
          </a:xfrm>
          <a:prstGeom prst="rect">
            <a:avLst/>
          </a:prstGeom>
        </p:spPr>
      </p:pic>
      <p:sp>
        <p:nvSpPr>
          <p:cNvPr id="5" name="Rechthoek 4"/>
          <p:cNvSpPr/>
          <p:nvPr/>
        </p:nvSpPr>
        <p:spPr>
          <a:xfrm>
            <a:off x="768096" y="3645024"/>
            <a:ext cx="8136904" cy="2308324"/>
          </a:xfrm>
          <a:prstGeom prst="rect">
            <a:avLst/>
          </a:prstGeom>
        </p:spPr>
        <p:txBody>
          <a:bodyPr wrap="square">
            <a:spAutoFit/>
          </a:bodyPr>
          <a:lstStyle/>
          <a:p>
            <a:r>
              <a:rPr lang="nl-NL" dirty="0"/>
              <a:t>Volgens het behavioristische perspectief moet psychologie de wetenschap zijn van </a:t>
            </a:r>
            <a:r>
              <a:rPr lang="nl-NL" dirty="0" err="1"/>
              <a:t>observeerbaar</a:t>
            </a:r>
            <a:r>
              <a:rPr lang="nl-NL" dirty="0"/>
              <a:t> gedrag, en niet van mentale processen.</a:t>
            </a:r>
            <a:br>
              <a:rPr lang="nl-NL" dirty="0"/>
            </a:br>
            <a:r>
              <a:rPr lang="nl-NL" dirty="0"/>
              <a:t>Het behavioristische perspectief richt zich op:</a:t>
            </a:r>
            <a:br>
              <a:rPr lang="nl-NL" dirty="0"/>
            </a:br>
            <a:r>
              <a:rPr lang="nl-NL" dirty="0"/>
              <a:t>- Leren</a:t>
            </a:r>
            <a:br>
              <a:rPr lang="nl-NL" dirty="0"/>
            </a:br>
            <a:r>
              <a:rPr lang="nl-NL" dirty="0"/>
              <a:t>- Beheersing van gedrag door de omgeving.</a:t>
            </a:r>
            <a:br>
              <a:rPr lang="nl-NL" dirty="0"/>
            </a:br>
            <a:r>
              <a:rPr lang="nl-NL" dirty="0"/>
              <a:t>- Stimuli en responsen - maar geen mentale processen.</a:t>
            </a:r>
            <a:br>
              <a:rPr lang="nl-NL" dirty="0"/>
            </a:br>
            <a:r>
              <a:rPr lang="nl-NL" dirty="0"/>
              <a:t>Het behaviorisme werd het meest bekend met het idee dat de geest helemaal geen deel van de psychologie uit zou moeten maken.</a:t>
            </a:r>
          </a:p>
        </p:txBody>
      </p:sp>
    </p:spTree>
    <p:extLst>
      <p:ext uri="{BB962C8B-B14F-4D97-AF65-F5344CB8AC3E}">
        <p14:creationId xmlns:p14="http://schemas.microsoft.com/office/powerpoint/2010/main" val="32155680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18444"/>
  <p:tag name="AS_OS" val="Microsoft Windows NT 6.1.7601 Service Pack 1"/>
  <p:tag name="AS_RELEASE_DATE" val="2014.05.28"/>
  <p:tag name="AS_TITLE" val="Aspose.Slides for .NET 4.0"/>
  <p:tag name="AS_VERSION" val="14.4.0.0"/>
  <p:tag name="HERGEBRUIK_156" val="[empty_val]"/>
  <p:tag name="HERGEBRUIK_158" val="##59"/>
  <p:tag name="HERGEBRUIK_77" val="8-8-2016 0:00:00"/>
  <p:tag name="HERGEBRUIK_87" val="42"/>
  <p:tag name="HERGEBRUIK_LOGOID" val="1"/>
  <p:tag name="HERGEBRUIK_MODELID" val="31"/>
  <p:tag name="HERGEBRUIK_RELOADMODE" val="0"/>
  <p:tag name="HERGEBRUIK_TAALID" val="1"/>
  <p:tag name="HERGEBRUIKVW_13" val="Verlengde Visserstraat 20, Groningen"/>
  <p:tag name="HERGEBRUIKVW_15" val="Postbus 1225, 9701 BE Groningen"/>
  <p:tag name="HERGEBRUIKVW_16" val="T (050) 368 83 00 "/>
  <p:tag name="HERGEBRUIKVW_17" val="T (050) 368 83 00 , F "/>
  <p:tag name="HERGEBRUIKVW_18" val="NL91 RABO 0385 1922 07, KvK 41013432"/>
  <p:tag name="HERGEBRUIKVW_19" val="Noorderpoort Gezondheidszorg &amp; Welzijn "/>
  <p:tag name="HERGEBRUIKVW_20" val="Noorderpoort&#10;Noorderpoort Gezondheidszorg &amp; Welzijn &#10;Postbus 1225&#10;9701 BE Groningen&#10;Verlengde Visserstraat 20&#10;Groningen"/>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6777</TotalTime>
  <Words>620</Words>
  <Application>Microsoft Office PowerPoint</Application>
  <PresentationFormat>Diavoorstelling (4:3)</PresentationFormat>
  <Paragraphs>98</Paragraphs>
  <Slides>16</Slides>
  <Notes>8</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16</vt:i4>
      </vt:variant>
    </vt:vector>
  </HeadingPairs>
  <TitlesOfParts>
    <vt:vector size="23" baseType="lpstr">
      <vt:lpstr>Arial</vt:lpstr>
      <vt:lpstr>Calibri</vt:lpstr>
      <vt:lpstr>Tw Cen MT</vt:lpstr>
      <vt:lpstr>Tw Cen MT Condensed</vt:lpstr>
      <vt:lpstr>Wingdings</vt:lpstr>
      <vt:lpstr>Wingdings 3</vt:lpstr>
      <vt:lpstr>Integraal</vt:lpstr>
      <vt:lpstr>Gedragsproblemen en stoornissen</vt:lpstr>
      <vt:lpstr>Lesweek 2 </vt:lpstr>
      <vt:lpstr>Herhaling vorige week</vt:lpstr>
      <vt:lpstr>Herhaling vorige week</vt:lpstr>
      <vt:lpstr>6.3 Visie op behandelen van afwijkend gedrag</vt:lpstr>
      <vt:lpstr>6.4 Visies op oorzaak en gevolg van afwijkend gedrag</vt:lpstr>
      <vt:lpstr>Zes stromingen Psychologisch perspectief</vt:lpstr>
      <vt:lpstr>Psychoanalyse</vt:lpstr>
      <vt:lpstr>Behaviorisme</vt:lpstr>
      <vt:lpstr>Humanisme</vt:lpstr>
      <vt:lpstr>Het Sociaal-culturele perspectief</vt:lpstr>
      <vt:lpstr>Het BIO-Psychosociaal perspectief</vt:lpstr>
      <vt:lpstr>6.6 Hulpverleners in de zorg</vt:lpstr>
      <vt:lpstr>In groepen bezig met eindopdracht</vt:lpstr>
      <vt:lpstr>DE Eindopdracht</vt:lpstr>
      <vt:lpstr>Afsluiting</vt:lpstr>
    </vt:vector>
  </TitlesOfParts>
  <Company>I'tension B.V.</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Gerjan Stappenbelt;sa.sommeling@noorderpoort.nl</dc:creator>
  <cp:lastModifiedBy>Lydia van Hes</cp:lastModifiedBy>
  <cp:revision>441</cp:revision>
  <cp:lastPrinted>2017-01-05T11:09:44Z</cp:lastPrinted>
  <dcterms:created xsi:type="dcterms:W3CDTF">2009-12-16T15:11:37Z</dcterms:created>
  <dcterms:modified xsi:type="dcterms:W3CDTF">2018-11-26T13:14:05Z</dcterms:modified>
</cp:coreProperties>
</file>