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66" r:id="rId3"/>
    <p:sldId id="267" r:id="rId4"/>
    <p:sldId id="268" r:id="rId5"/>
    <p:sldId id="269" r:id="rId6"/>
    <p:sldId id="270" r:id="rId7"/>
    <p:sldId id="271" r:id="rId8"/>
    <p:sldId id="272" r:id="rId9"/>
    <p:sldId id="277" r:id="rId10"/>
    <p:sldId id="273" r:id="rId11"/>
    <p:sldId id="274" r:id="rId12"/>
    <p:sldId id="275" r:id="rId13"/>
    <p:sldId id="276" r:id="rId14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878667" y="3670301"/>
            <a:ext cx="7918451" cy="709613"/>
          </a:xfrm>
        </p:spPr>
        <p:txBody>
          <a:bodyPr lIns="0" tIns="0" rIns="0" bIns="0"/>
          <a:lstStyle>
            <a:lvl1pPr>
              <a:defRPr sz="3600"/>
            </a:lvl1pPr>
          </a:lstStyle>
          <a:p>
            <a:pPr lvl="0"/>
            <a:endParaRPr lang="nl-NL" noProof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878667" y="4724400"/>
            <a:ext cx="7918451" cy="457200"/>
          </a:xfrm>
        </p:spPr>
        <p:txBody>
          <a:bodyPr lIns="0" tIns="0" rIns="0" bIns="0" anchor="ctr"/>
          <a:lstStyle>
            <a:lvl1pPr>
              <a:lnSpc>
                <a:spcPts val="1800"/>
              </a:lnSpc>
              <a:defRPr sz="1800"/>
            </a:lvl1pPr>
          </a:lstStyle>
          <a:p>
            <a:pPr lvl="0"/>
            <a:endParaRPr lang="nl-NL" noProof="0"/>
          </a:p>
          <a:p>
            <a:pPr lvl="0"/>
            <a:endParaRPr lang="nl-NL" noProof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760620BD-F02D-4DF7-8610-4A993D444501}" type="slidenum">
              <a:rPr lang="nl-NL"/>
              <a:t>‹nr.›</a:t>
            </a:fld>
            <a:endParaRPr lang="nl-NL"/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>
          <a:xfrm>
            <a:off x="2844800" y="5410200"/>
            <a:ext cx="7918451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ts val="1800"/>
              </a:lnSpc>
            </a:pPr>
            <a:endParaRPr lang="nl-NL" sz="1800">
              <a:latin typeface="Arial" panose="020B0604020202020204" pitchFamily="34" charset="0"/>
            </a:endParaRPr>
          </a:p>
          <a:p>
            <a:pPr>
              <a:lnSpc>
                <a:spcPts val="1800"/>
              </a:lnSpc>
            </a:pPr>
            <a:endParaRPr lang="nl-NL" sz="1800">
              <a:latin typeface="Arial" panose="020B0604020202020204" pitchFamily="34" charset="0"/>
            </a:endParaRPr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>
          <a:xfrm>
            <a:off x="2878667" y="5227638"/>
            <a:ext cx="7918451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ts val="1800"/>
              </a:lnSpc>
            </a:pPr>
            <a:endParaRPr lang="nl-NL" sz="1800">
              <a:latin typeface="Arial" panose="020B0604020202020204" pitchFamily="34" charset="0"/>
            </a:endParaRPr>
          </a:p>
          <a:p>
            <a:pPr>
              <a:lnSpc>
                <a:spcPts val="1800"/>
              </a:lnSpc>
            </a:pPr>
            <a:endParaRPr lang="nl-NL" sz="1800">
              <a:latin typeface="Arial" panose="020B0604020202020204" pitchFamily="34" charset="0"/>
            </a:endParaRPr>
          </a:p>
        </p:txBody>
      </p:sp>
      <p:sp>
        <p:nvSpPr>
          <p:cNvPr id="3081" name="Rectangle 9"/>
          <p:cNvSpPr>
            <a:spLocks noChangeArrowheads="1"/>
          </p:cNvSpPr>
          <p:nvPr/>
        </p:nvSpPr>
        <p:spPr>
          <a:xfrm>
            <a:off x="2878667" y="5227638"/>
            <a:ext cx="7918451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/>
          <a:p>
            <a:pPr>
              <a:lnSpc>
                <a:spcPts val="1800"/>
              </a:lnSpc>
            </a:pPr>
            <a:endParaRPr lang="nl-NL" sz="1800">
              <a:latin typeface="Arial" panose="020B0604020202020204" pitchFamily="34" charset="0"/>
            </a:endParaRPr>
          </a:p>
          <a:p>
            <a:pPr>
              <a:lnSpc>
                <a:spcPts val="1800"/>
              </a:lnSpc>
            </a:pPr>
            <a:endParaRPr lang="nl-NL" sz="180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1708997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8DF160-1221-42F8-971A-15E478E90C20}" type="slidenum">
              <a:rPr lang="nl-NL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61586957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089901" y="1143001"/>
            <a:ext cx="2408767" cy="4506913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63601" y="1143001"/>
            <a:ext cx="7023100" cy="4506913"/>
          </a:xfrm>
        </p:spPr>
        <p:txBody>
          <a:bodyPr vert="eaVert"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4989C7-DE1E-4BBA-BFE6-781F565BC8ED}" type="slidenum">
              <a:rPr lang="nl-NL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06555345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09C1D7-3C6A-4C94-9824-C58A30616E71}" type="slidenum">
              <a:rPr lang="nl-NL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38870667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AC08DE-7444-4FFB-B797-1C7492829D07}" type="slidenum">
              <a:rPr lang="nl-NL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05471647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82651" y="2093913"/>
            <a:ext cx="4705349" cy="3556000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791200" y="2093913"/>
            <a:ext cx="4707467" cy="3556000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650E80-37A4-43A7-934C-DD486BAC2C3C}" type="slidenum">
              <a:rPr lang="nl-NL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0023127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C2824-CFB4-4B59-8258-864EABF4ED96}" type="slidenum">
              <a:rPr lang="nl-NL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15371259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95F650-EE3B-4E2F-956F-D4657757308F}" type="slidenum">
              <a:rPr lang="nl-NL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49053471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241436-D104-4D03-A584-FD96F4EE5969}" type="slidenum">
              <a:rPr lang="nl-NL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99285672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Klik om de modelstijlen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376EE2-6328-4587-9C2C-6FDD37D97C1F}" type="slidenum">
              <a:rPr lang="nl-NL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06337192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AC3AB0-0C84-4270-8F03-48668392F507}" type="slidenum">
              <a:rPr lang="nl-NL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65049583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>
          <a:blip r:embed="rId13"/>
          <a:stretch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>
          <a:xfrm>
            <a:off x="863601" y="1143000"/>
            <a:ext cx="9616017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nl-NL"/>
              <a:t>Klik om het opmaakprofiel van de modeltitel te bewerken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82651" y="2093913"/>
            <a:ext cx="9616016" cy="355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anchor="t" anchorCtr="0" compatLnSpc="1">
            <a:prstTxWarp prst="textNoShape">
              <a:avLst/>
            </a:prstTxWarp>
          </a:bodyPr>
          <a:lstStyle/>
          <a:p>
            <a:pPr lvl="0"/>
            <a:endParaRPr lang="nl-NL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914400" y="6248400"/>
            <a:ext cx="2540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nl-N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4165600" y="6248400"/>
            <a:ext cx="3860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nl-N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8737600" y="6248400"/>
            <a:ext cx="25400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A49AA59-F8CA-46F8-A8E4-A5044C485AD1}" type="slidenum">
              <a:rPr lang="nl-NL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631328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xStyles>
    <p:titleStyle>
      <a:lvl1pPr algn="l" rtl="0" fontAlgn="base">
        <a:spcBef>
          <a:spcPct val="0"/>
        </a:spcBef>
        <a:spcAft>
          <a:spcPct val="0"/>
        </a:spcAft>
        <a:defRPr sz="3400" b="1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panose="020B0604020202020204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panose="020B0604020202020204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panose="020B0604020202020204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panose="020B0604020202020204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panose="020B0604020202020204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panose="020B0604020202020204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400" b="1">
          <a:solidFill>
            <a:schemeClr val="tx2"/>
          </a:solidFill>
          <a:latin typeface="Arial" panose="020B0604020202020204" pitchFamily="34" charset="0"/>
        </a:defRPr>
      </a:lvl9pPr>
    </p:titleStyle>
    <p:bodyStyle>
      <a:lvl1pPr algn="l" rtl="0" fontAlgn="base">
        <a:lnSpc>
          <a:spcPts val="2200"/>
        </a:lnSpc>
        <a:spcBef>
          <a:spcPct val="0"/>
        </a:spcBef>
        <a:spcAft>
          <a:spcPct val="0"/>
        </a:spcAft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382588" indent="-192088" algn="l" rtl="0" fontAlgn="base">
        <a:lnSpc>
          <a:spcPts val="2200"/>
        </a:lnSpc>
        <a:spcBef>
          <a:spcPct val="0"/>
        </a:spcBef>
        <a:spcAft>
          <a:spcPct val="0"/>
        </a:spcAft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801688" indent="-228600" algn="l" rtl="0" fontAlgn="base">
        <a:lnSpc>
          <a:spcPts val="2200"/>
        </a:lnSpc>
        <a:spcBef>
          <a:spcPct val="0"/>
        </a:spcBef>
        <a:spcAft>
          <a:spcPct val="0"/>
        </a:spcAft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20788" indent="-228600" algn="l" rtl="0" fontAlgn="base">
        <a:lnSpc>
          <a:spcPts val="2200"/>
        </a:lnSpc>
        <a:spcBef>
          <a:spcPct val="0"/>
        </a:spcBef>
        <a:spcAft>
          <a:spcPct val="0"/>
        </a:spcAft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39888" indent="-228600" algn="l" rtl="0" fontAlgn="base">
        <a:lnSpc>
          <a:spcPts val="2200"/>
        </a:lnSpc>
        <a:spcBef>
          <a:spcPct val="0"/>
        </a:spcBef>
        <a:spcAft>
          <a:spcPct val="0"/>
        </a:spcAft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l00h1E2uYwA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solidFill>
            <a:schemeClr val="accent5"/>
          </a:solidFill>
        </p:spPr>
        <p:txBody>
          <a:bodyPr/>
          <a:lstStyle/>
          <a:p>
            <a:r>
              <a:rPr lang="nl-NL" dirty="0"/>
              <a:t>Lesweek 3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185988" y="2093913"/>
            <a:ext cx="7212012" cy="4215407"/>
          </a:xfrm>
        </p:spPr>
        <p:txBody>
          <a:bodyPr/>
          <a:lstStyle/>
          <a:p>
            <a:r>
              <a:rPr lang="nl-NL" sz="2400" b="1" dirty="0"/>
              <a:t>Voedingscentrum app</a:t>
            </a:r>
          </a:p>
          <a:p>
            <a:endParaRPr lang="nl-NL" sz="2400" b="1" dirty="0"/>
          </a:p>
          <a:p>
            <a:endParaRPr lang="nl-NL" sz="2400" b="1" dirty="0"/>
          </a:p>
          <a:p>
            <a:r>
              <a:rPr lang="nl-NL" sz="2400" b="1" dirty="0"/>
              <a:t>Theorie pagina 182 t/m 194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Informatie op etiketten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Bewaren en conserveren van voedsel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Voedingsproblematiek</a:t>
            </a:r>
          </a:p>
          <a:p>
            <a:endParaRPr lang="nl-NL" sz="2400" dirty="0"/>
          </a:p>
          <a:p>
            <a:endParaRPr lang="nl-NL" sz="2400" dirty="0"/>
          </a:p>
          <a:p>
            <a:r>
              <a:rPr lang="nl-NL" sz="2400" b="1" dirty="0"/>
              <a:t>Opdrachten maken</a:t>
            </a:r>
          </a:p>
          <a:p>
            <a:endParaRPr lang="nl-NL" sz="2400" b="1" dirty="0"/>
          </a:p>
          <a:p>
            <a:endParaRPr lang="nl-NL" sz="2400" b="1" dirty="0"/>
          </a:p>
          <a:p>
            <a:endParaRPr lang="nl-NL" sz="2400" dirty="0"/>
          </a:p>
          <a:p>
            <a:endParaRPr lang="nl-NL" sz="2400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82692965"/>
      </p:ext>
    </p:ext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Voedingsproblematiek bij baby’s</a:t>
            </a:r>
          </a:p>
        </p:txBody>
      </p:sp>
      <p:pic>
        <p:nvPicPr>
          <p:cNvPr id="1026" name="Picture 2" descr="Afbeeldingsresultaat voor peuter vindt eten vies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1700" y="2204864"/>
            <a:ext cx="7584287" cy="3988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Ovaal 3"/>
          <p:cNvSpPr/>
          <p:nvPr/>
        </p:nvSpPr>
        <p:spPr>
          <a:xfrm>
            <a:off x="7896200" y="1739325"/>
            <a:ext cx="2592288" cy="2232248"/>
          </a:xfrm>
          <a:prstGeom prst="ellipse">
            <a:avLst/>
          </a:prstGeom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nl-NL" sz="2400" dirty="0">
                <a:solidFill>
                  <a:srgbClr val="FFFFFF"/>
                </a:solidFill>
                <a:latin typeface="Arial"/>
              </a:rPr>
              <a:t>Spugen</a:t>
            </a:r>
          </a:p>
        </p:txBody>
      </p:sp>
      <p:sp>
        <p:nvSpPr>
          <p:cNvPr id="5" name="Ovaal 4"/>
          <p:cNvSpPr/>
          <p:nvPr/>
        </p:nvSpPr>
        <p:spPr>
          <a:xfrm>
            <a:off x="5159896" y="4198888"/>
            <a:ext cx="3096344" cy="2448272"/>
          </a:xfrm>
          <a:prstGeom prst="ellipse">
            <a:avLst/>
          </a:prstGeom>
          <a:ln>
            <a:solidFill>
              <a:schemeClr val="bg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nl-NL" sz="2400" dirty="0">
                <a:solidFill>
                  <a:srgbClr val="FFFFFF"/>
                </a:solidFill>
                <a:latin typeface="Arial"/>
              </a:rPr>
              <a:t>Darmkrampjes</a:t>
            </a:r>
          </a:p>
        </p:txBody>
      </p:sp>
    </p:spTree>
    <p:extLst>
      <p:ext uri="{BB962C8B-B14F-4D97-AF65-F5344CB8AC3E}">
        <p14:creationId xmlns:p14="http://schemas.microsoft.com/office/powerpoint/2010/main" val="307928984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Machtsstrijd met eten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>
                <a:hlinkClick r:id="rId2"/>
              </a:rPr>
              <a:t>https://www.youtube.com/watch?v=l00h1E2uYwA</a:t>
            </a:r>
            <a:endParaRPr lang="nl-NL" dirty="0"/>
          </a:p>
          <a:p>
            <a:endParaRPr lang="nl-NL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83060880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Voedingsproblematiek bij peuters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362576" y="2111616"/>
            <a:ext cx="5305425" cy="4746384"/>
          </a:xfrm>
          <a:solidFill>
            <a:schemeClr val="bg1"/>
          </a:solidFill>
        </p:spPr>
        <p:txBody>
          <a:bodyPr/>
          <a:lstStyle/>
          <a:p>
            <a:endParaRPr lang="nl-NL" sz="2400" dirty="0"/>
          </a:p>
          <a:p>
            <a:r>
              <a:rPr lang="nl-NL" sz="2400" dirty="0"/>
              <a:t>Eten als machtsstrijd</a:t>
            </a:r>
          </a:p>
          <a:p>
            <a:endParaRPr lang="nl-NL" sz="2400" dirty="0"/>
          </a:p>
          <a:p>
            <a:r>
              <a:rPr lang="nl-NL" sz="2400" dirty="0"/>
              <a:t>Soms ook angst voor nieuw eten</a:t>
            </a:r>
          </a:p>
          <a:p>
            <a:endParaRPr lang="nl-NL" sz="2400" dirty="0"/>
          </a:p>
          <a:p>
            <a:r>
              <a:rPr lang="nl-NL" sz="2400" dirty="0"/>
              <a:t>Maar…. er kan ook een voedselallergie in het spel zijn……</a:t>
            </a:r>
          </a:p>
          <a:p>
            <a:endParaRPr lang="nl-NL" sz="2400" dirty="0"/>
          </a:p>
          <a:p>
            <a:r>
              <a:rPr lang="nl-NL" sz="2400" dirty="0"/>
              <a:t>Risico’s:</a:t>
            </a:r>
          </a:p>
          <a:p>
            <a:endParaRPr lang="nl-NL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ondervoeding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overgewicht</a:t>
            </a:r>
          </a:p>
        </p:txBody>
      </p:sp>
      <p:pic>
        <p:nvPicPr>
          <p:cNvPr id="4" name="Picture 2" descr="Afbeeldingsresultaat voor de lust ik niet fas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1701" y="2111616"/>
            <a:ext cx="3190875" cy="4760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9787275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Problemen bij  ouderen</a:t>
            </a:r>
          </a:p>
        </p:txBody>
      </p:sp>
      <p:pic>
        <p:nvPicPr>
          <p:cNvPr id="3078" name="Picture 6" descr="Afbeeldingsresultaat voor bejaardentehuis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1700" y="2052504"/>
            <a:ext cx="4786362" cy="4786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vaal 5"/>
          <p:cNvSpPr/>
          <p:nvPr/>
        </p:nvSpPr>
        <p:spPr>
          <a:xfrm>
            <a:off x="6096000" y="2026076"/>
            <a:ext cx="4248472" cy="1746126"/>
          </a:xfrm>
          <a:prstGeom prst="ellipse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nl-NL" sz="2400" dirty="0">
                <a:solidFill>
                  <a:srgbClr val="000000"/>
                </a:solidFill>
                <a:latin typeface="Arial"/>
              </a:rPr>
              <a:t>Honger en dorstprikkel nemen af</a:t>
            </a:r>
          </a:p>
        </p:txBody>
      </p:sp>
      <p:sp>
        <p:nvSpPr>
          <p:cNvPr id="7" name="Rechthoek 6"/>
          <p:cNvSpPr/>
          <p:nvPr/>
        </p:nvSpPr>
        <p:spPr>
          <a:xfrm>
            <a:off x="1919536" y="3573016"/>
            <a:ext cx="2520280" cy="326585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nl-NL" sz="2400" dirty="0">
                <a:solidFill>
                  <a:srgbClr val="000000"/>
                </a:solidFill>
                <a:latin typeface="Arial"/>
              </a:rPr>
              <a:t>Gebitsproblemen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nl-NL" sz="2400" dirty="0">
              <a:solidFill>
                <a:srgbClr val="000000"/>
              </a:solidFill>
              <a:latin typeface="Arial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nl-NL" sz="2400" dirty="0">
                <a:solidFill>
                  <a:srgbClr val="000000"/>
                </a:solidFill>
                <a:latin typeface="Arial"/>
              </a:rPr>
              <a:t>Problemen met slikken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nl-NL" sz="2400" dirty="0">
              <a:solidFill>
                <a:srgbClr val="000000"/>
              </a:solidFill>
              <a:latin typeface="Arial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nl-NL" sz="2400" dirty="0">
                <a:solidFill>
                  <a:srgbClr val="000000"/>
                </a:solidFill>
                <a:latin typeface="Arial"/>
              </a:rPr>
              <a:t>Eenzaamheid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nl-NL" sz="2400" dirty="0">
              <a:solidFill>
                <a:srgbClr val="000000"/>
              </a:solidFill>
              <a:latin typeface="Arial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nl-NL" sz="2400" dirty="0">
                <a:solidFill>
                  <a:srgbClr val="000000"/>
                </a:solidFill>
                <a:latin typeface="Arial"/>
              </a:rPr>
              <a:t>Depressie</a:t>
            </a:r>
          </a:p>
        </p:txBody>
      </p:sp>
    </p:spTree>
    <p:extLst>
      <p:ext uri="{BB962C8B-B14F-4D97-AF65-F5344CB8AC3E}">
        <p14:creationId xmlns:p14="http://schemas.microsoft.com/office/powerpoint/2010/main" val="135048277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Tip voor docent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i="1" dirty="0"/>
              <a:t>In de docentenkamer staat een blauwe krat met lege doosjes en verpakkingen. Dit kun je goed gebruiken bij deze les om de etiketten te bekijken.</a:t>
            </a:r>
          </a:p>
          <a:p>
            <a:endParaRPr lang="nl-NL" i="1" dirty="0"/>
          </a:p>
          <a:p>
            <a:r>
              <a:rPr lang="nl-NL" i="1" dirty="0"/>
              <a:t>De opdrachten op papier kun je uitprinten en aan de studenten uitdelen. Opdrachten en antwoordmodel staat in de NP groep.</a:t>
            </a:r>
          </a:p>
        </p:txBody>
      </p:sp>
    </p:spTree>
    <p:extLst>
      <p:ext uri="{BB962C8B-B14F-4D97-AF65-F5344CB8AC3E}">
        <p14:creationId xmlns:p14="http://schemas.microsoft.com/office/powerpoint/2010/main" val="720000318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Voedingscentrum app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400" dirty="0"/>
              <a:t>Hoe ging het? Nabespreken in de klas</a:t>
            </a:r>
          </a:p>
        </p:txBody>
      </p:sp>
      <p:pic>
        <p:nvPicPr>
          <p:cNvPr id="4" name="Picture 4" descr="https://mijn.voedingscentrum.nl/Assets/Uploads/Images/dagboek620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308" y="4211089"/>
            <a:ext cx="6315735" cy="2648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www.voedingscentrum.nl/Assets/Uploads/voedingscentrum/Images/Consumenten/Acties%20en%20themapaginas/apps%20en%20tools/iphone-met-eetmeter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0882" y="4209466"/>
            <a:ext cx="1839260" cy="2648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3568258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staat er op een etiket?</a:t>
            </a:r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5569" y="2634300"/>
            <a:ext cx="5560381" cy="3240360"/>
          </a:xfrm>
          <a:prstGeom prst="rect">
            <a:avLst/>
          </a:prstGeom>
        </p:spPr>
      </p:pic>
      <p:sp>
        <p:nvSpPr>
          <p:cNvPr id="5" name="Tekstvak 4"/>
          <p:cNvSpPr txBox="1"/>
          <p:nvPr/>
        </p:nvSpPr>
        <p:spPr>
          <a:xfrm>
            <a:off x="7384166" y="2634300"/>
            <a:ext cx="3312368" cy="286232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nl-NL" sz="2000" b="1" dirty="0">
                <a:solidFill>
                  <a:srgbClr val="000000"/>
                </a:solidFill>
                <a:latin typeface="Arial"/>
              </a:rPr>
              <a:t>1. Voedingswaarden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nl-NL" sz="2000" b="1" dirty="0">
              <a:solidFill>
                <a:srgbClr val="000000"/>
              </a:solidFill>
              <a:latin typeface="Arial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nl-NL" sz="2000" b="1" dirty="0">
              <a:solidFill>
                <a:srgbClr val="000000"/>
              </a:solidFill>
              <a:latin typeface="Arial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nl-NL" sz="2000" b="1" dirty="0">
                <a:solidFill>
                  <a:srgbClr val="000000"/>
                </a:solidFill>
                <a:latin typeface="Arial"/>
              </a:rPr>
              <a:t>2. Overige informatie</a:t>
            </a: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nl-NL" sz="2000" dirty="0">
                <a:solidFill>
                  <a:srgbClr val="000000"/>
                </a:solidFill>
                <a:latin typeface="Arial"/>
              </a:rPr>
              <a:t>Ingrediënten</a:t>
            </a: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nl-NL" sz="2000" dirty="0">
                <a:solidFill>
                  <a:srgbClr val="000000"/>
                </a:solidFill>
                <a:latin typeface="Arial"/>
              </a:rPr>
              <a:t>Allergenen</a:t>
            </a: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nl-NL" sz="2000" dirty="0">
                <a:solidFill>
                  <a:srgbClr val="000000"/>
                </a:solidFill>
                <a:latin typeface="Arial"/>
              </a:rPr>
              <a:t>Hoe je het moet bewaren</a:t>
            </a: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nl-NL" sz="2000" dirty="0">
                <a:solidFill>
                  <a:srgbClr val="000000"/>
                </a:solidFill>
                <a:latin typeface="Arial"/>
              </a:rPr>
              <a:t>Houdbaarheidsdatum</a:t>
            </a: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nl-NL" sz="2000" dirty="0">
                <a:solidFill>
                  <a:srgbClr val="000000"/>
                </a:solidFill>
                <a:latin typeface="Arial"/>
              </a:rPr>
              <a:t>Diervriendelijk?</a:t>
            </a:r>
          </a:p>
        </p:txBody>
      </p:sp>
    </p:spTree>
    <p:extLst>
      <p:ext uri="{BB962C8B-B14F-4D97-AF65-F5344CB8AC3E}">
        <p14:creationId xmlns:p14="http://schemas.microsoft.com/office/powerpoint/2010/main" val="161527909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Wat zijn E nummers?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400" dirty="0"/>
              <a:t>E nummers zijn toevoegingen aan een product. Waarom?</a:t>
            </a:r>
          </a:p>
          <a:p>
            <a:endParaRPr lang="nl-NL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Smaak versterken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Kleur verbeteren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Product langer houdbaar te maken</a:t>
            </a:r>
          </a:p>
        </p:txBody>
      </p:sp>
    </p:spTree>
    <p:extLst>
      <p:ext uri="{BB962C8B-B14F-4D97-AF65-F5344CB8AC3E}">
        <p14:creationId xmlns:p14="http://schemas.microsoft.com/office/powerpoint/2010/main" val="3756028963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Allergenen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400" dirty="0"/>
              <a:t>Allergenen zijn eiwitten in voeding die allergische reacties kunnen opwekken.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1700" y="2790614"/>
            <a:ext cx="6735688" cy="4067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733277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Zelf doen: etiketten lezen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Zoek op het etiket hoeveel calorieën het product bevat per 100 gram of per portie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Schrijf alle E nummers op van dit product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Zoek op wat deze E nummer betekenen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Welke allergenen zitten in dit product?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Hoe moet je dit product bewaren?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Wat is de houdbaarheidsdatum?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nl-NL" sz="2400" dirty="0"/>
              <a:t>Zijn er andere bijzonderheden die opvallen?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2400" dirty="0"/>
          </a:p>
          <a:p>
            <a:r>
              <a:rPr lang="nl-NL" sz="1800" i="1" dirty="0"/>
              <a:t>Tip voor docent: in de docentenkamer staat een blauwe krat met lege verpakkingen.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nl-NL" sz="2400" dirty="0"/>
          </a:p>
          <a:p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1514477526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Vragen maken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400" dirty="0"/>
              <a:t>Opdracht op papier. In tweetallen of individueel</a:t>
            </a:r>
          </a:p>
          <a:p>
            <a:r>
              <a:rPr lang="nl-NL" sz="2400" dirty="0"/>
              <a:t>Daarna bespreken we het klassikaal na.</a:t>
            </a:r>
          </a:p>
          <a:p>
            <a:endParaRPr lang="nl-NL" sz="2400" dirty="0"/>
          </a:p>
          <a:p>
            <a:endParaRPr lang="nl-NL" sz="2400" dirty="0"/>
          </a:p>
          <a:p>
            <a:r>
              <a:rPr lang="nl-NL" sz="2400" dirty="0"/>
              <a:t>				</a:t>
            </a:r>
          </a:p>
        </p:txBody>
      </p:sp>
      <p:pic>
        <p:nvPicPr>
          <p:cNvPr id="4" name="Picture 4" descr="Afbeeldingsresultaat voor stopwatc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1700" y="2924945"/>
            <a:ext cx="3528392" cy="3628185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vaal 4"/>
          <p:cNvSpPr/>
          <p:nvPr/>
        </p:nvSpPr>
        <p:spPr>
          <a:xfrm>
            <a:off x="3575720" y="4739036"/>
            <a:ext cx="1080120" cy="1130424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nl-NL" sz="2400" dirty="0">
                <a:solidFill>
                  <a:srgbClr val="000000"/>
                </a:solidFill>
                <a:latin typeface="Arial"/>
              </a:rPr>
              <a:t>15 min</a:t>
            </a:r>
          </a:p>
        </p:txBody>
      </p:sp>
    </p:spTree>
    <p:extLst>
      <p:ext uri="{BB962C8B-B14F-4D97-AF65-F5344CB8AC3E}">
        <p14:creationId xmlns:p14="http://schemas.microsoft.com/office/powerpoint/2010/main" val="3733830852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1800" u="sng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Opdracht 2</a:t>
            </a:r>
            <a:br>
              <a:rPr lang="nl-NL" sz="1800" u="sng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nl-NL" sz="18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De volgende vragen beantwoord je vanuit de theorie van thema 8.4, 8.5 en 8.6 (bladzijde 182 t/m 188). Je mag deze opdrachten individueel of in tweetallen maken.</a:t>
            </a:r>
            <a:r>
              <a:rPr lang="nl-NL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nl-NL" sz="18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nl-NL" sz="18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+mj-lt"/>
              <a:buAutoNum type="arabicPeriod"/>
              <a:tabLst>
                <a:tab pos="457200" algn="l"/>
              </a:tabLst>
            </a:pPr>
            <a:r>
              <a:rPr lang="nl-NL" dirty="0" smtClean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Leg </a:t>
            </a:r>
            <a:r>
              <a:rPr lang="nl-NL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 je eigen woorden uit wat de Warenwet inhoudt.</a:t>
            </a:r>
            <a:endParaRPr lang="nl-NL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+mj-lt"/>
              <a:buAutoNum type="arabicPeriod"/>
              <a:tabLst>
                <a:tab pos="457200" algn="l"/>
              </a:tabLst>
            </a:pPr>
            <a:r>
              <a:rPr lang="nl-NL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Wat zijn E-nummers? Noem twee voorbeelden.</a:t>
            </a:r>
            <a:endParaRPr lang="nl-NL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+mj-lt"/>
              <a:buAutoNum type="arabicPeriod"/>
              <a:tabLst>
                <a:tab pos="457200" algn="l"/>
              </a:tabLst>
            </a:pPr>
            <a:r>
              <a:rPr lang="nl-NL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Wat is een voedingswaarde?</a:t>
            </a:r>
            <a:endParaRPr lang="nl-NL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+mj-lt"/>
              <a:buAutoNum type="arabicPeriod"/>
              <a:tabLst>
                <a:tab pos="457200" algn="l"/>
              </a:tabLst>
            </a:pPr>
            <a:r>
              <a:rPr lang="nl-NL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Welke producten kunnen allergieën opwekken?</a:t>
            </a:r>
            <a:endParaRPr lang="nl-NL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+mj-lt"/>
              <a:buAutoNum type="arabicPeriod"/>
              <a:tabLst>
                <a:tab pos="457200" algn="l"/>
              </a:tabLst>
            </a:pPr>
            <a:r>
              <a:rPr lang="nl-NL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Wat betekenen de afkortingen THT en TGT?</a:t>
            </a:r>
            <a:endParaRPr lang="nl-NL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+mj-lt"/>
              <a:buAutoNum type="arabicPeriod"/>
              <a:tabLst>
                <a:tab pos="457200" algn="l"/>
              </a:tabLst>
            </a:pPr>
            <a:r>
              <a:rPr lang="nl-NL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Op welke minimale temperatuur moet je voedsel in de vriezer bewaren?</a:t>
            </a:r>
            <a:endParaRPr lang="nl-NL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+mj-lt"/>
              <a:buAutoNum type="arabicPeriod"/>
              <a:tabLst>
                <a:tab pos="457200" algn="l"/>
              </a:tabLst>
            </a:pPr>
            <a:r>
              <a:rPr lang="nl-NL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Waarom wordt de methode conserveren gebruikt? Welke manieren van conserveren zijn er?</a:t>
            </a:r>
            <a:endParaRPr lang="nl-NL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+mj-lt"/>
              <a:buAutoNum type="arabicPeriod"/>
              <a:tabLst>
                <a:tab pos="457200" algn="l"/>
              </a:tabLst>
            </a:pPr>
            <a:r>
              <a:rPr lang="nl-NL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Welke factoren hebben invloed op eetgewoontes? Noem er minimaal 3.</a:t>
            </a:r>
            <a:endParaRPr lang="nl-NL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SzPts val="1000"/>
              <a:buFont typeface="+mj-lt"/>
              <a:buAutoNum type="arabicPeriod"/>
              <a:tabLst>
                <a:tab pos="457200" algn="l"/>
              </a:tabLst>
            </a:pPr>
            <a:r>
              <a:rPr lang="nl-NL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Wat is het verschil tussen vegetariërs en veganisten?</a:t>
            </a:r>
            <a:endParaRPr lang="nl-NL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nl-NL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nl-NL" sz="1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00823156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Standaardontwerp">
  <a:themeElements>
    <a:clrScheme name="Standaardontwerp 8">
      <a:dk1>
        <a:srgbClr val="000000"/>
      </a:dk1>
      <a:lt1>
        <a:srgbClr val="FFFFFF"/>
      </a:lt1>
      <a:dk2>
        <a:srgbClr val="000000"/>
      </a:dk2>
      <a:lt2>
        <a:srgbClr val="DDBB01"/>
      </a:lt2>
      <a:accent1>
        <a:srgbClr val="B50070"/>
      </a:accent1>
      <a:accent2>
        <a:srgbClr val="C1C91F"/>
      </a:accent2>
      <a:accent3>
        <a:srgbClr val="FFFFFF"/>
      </a:accent3>
      <a:accent4>
        <a:srgbClr val="000000"/>
      </a:accent4>
      <a:accent5>
        <a:srgbClr val="D7AABB"/>
      </a:accent5>
      <a:accent6>
        <a:srgbClr val="AFB61B"/>
      </a:accent6>
      <a:hlink>
        <a:srgbClr val="009EE0"/>
      </a:hlink>
      <a:folHlink>
        <a:srgbClr val="81197F"/>
      </a:folHlink>
    </a:clrScheme>
    <a:fontScheme name="Standaardontwer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Standaardontwerp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ardontwerp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ardontwerp 8">
        <a:dk1>
          <a:srgbClr val="000000"/>
        </a:dk1>
        <a:lt1>
          <a:srgbClr val="FFFFFF"/>
        </a:lt1>
        <a:dk2>
          <a:srgbClr val="000000"/>
        </a:dk2>
        <a:lt2>
          <a:srgbClr val="DDBB01"/>
        </a:lt2>
        <a:accent1>
          <a:srgbClr val="B50070"/>
        </a:accent1>
        <a:accent2>
          <a:srgbClr val="C1C91F"/>
        </a:accent2>
        <a:accent3>
          <a:srgbClr val="FFFFFF"/>
        </a:accent3>
        <a:accent4>
          <a:srgbClr val="000000"/>
        </a:accent4>
        <a:accent5>
          <a:srgbClr val="D7AABB"/>
        </a:accent5>
        <a:accent6>
          <a:srgbClr val="AFB61B"/>
        </a:accent6>
        <a:hlink>
          <a:srgbClr val="009EE0"/>
        </a:hlink>
        <a:folHlink>
          <a:srgbClr val="81197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Noorderpoort (1).potx" id="{D498A3D9-63B3-4354-BDE2-D485172A703B}" vid="{CE4C7679-35A8-48C8-B882-D26FA938166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377</Words>
  <Application>Microsoft Office PowerPoint</Application>
  <PresentationFormat>Breedbeeld</PresentationFormat>
  <Paragraphs>94</Paragraphs>
  <Slides>13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7" baseType="lpstr">
      <vt:lpstr>Arial</vt:lpstr>
      <vt:lpstr>Calibri</vt:lpstr>
      <vt:lpstr>Times New Roman</vt:lpstr>
      <vt:lpstr>Standaardontwerp</vt:lpstr>
      <vt:lpstr>Lesweek 3 </vt:lpstr>
      <vt:lpstr>Tip voor docent</vt:lpstr>
      <vt:lpstr>Voedingscentrum app</vt:lpstr>
      <vt:lpstr>Wat staat er op een etiket?</vt:lpstr>
      <vt:lpstr>Wat zijn E nummers?</vt:lpstr>
      <vt:lpstr>Allergenen</vt:lpstr>
      <vt:lpstr>Zelf doen: etiketten lezen</vt:lpstr>
      <vt:lpstr>Vragen maken</vt:lpstr>
      <vt:lpstr>Opdracht 2 De volgende vragen beantwoord je vanuit de theorie van thema 8.4, 8.5 en 8.6 (bladzijde 182 t/m 188). Je mag deze opdrachten individueel of in tweetallen maken. </vt:lpstr>
      <vt:lpstr>Voedingsproblematiek bij baby’s</vt:lpstr>
      <vt:lpstr>Machtsstrijd met eten</vt:lpstr>
      <vt:lpstr>Voedingsproblematiek bij peuters</vt:lpstr>
      <vt:lpstr>Problemen bij  ouderen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Lesweek 3 </dc:title>
  <dc:creator>Berthe Toonder-ter Veen</dc:creator>
  <cp:lastModifiedBy>Berthe Toonder-ter Veen</cp:lastModifiedBy>
  <cp:revision>2</cp:revision>
  <dcterms:created xsi:type="dcterms:W3CDTF">2017-09-06T10:16:36Z</dcterms:created>
  <dcterms:modified xsi:type="dcterms:W3CDTF">2017-09-06T10:23:29Z</dcterms:modified>
</cp:coreProperties>
</file>