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1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8DF463-156B-44E7-9286-80C0019164DB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E032A87-C7FD-481E-8708-60239FA37E1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032A87-C7FD-481E-8708-60239FA37E10}" type="slidenum">
              <a:rPr lang="nl-NL" smtClean="0"/>
              <a:pPr/>
              <a:t>7</a:t>
            </a:fld>
            <a:endParaRPr lang="nl-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C4AFEE-CEA5-41D0-A798-D01865F07640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0A711C-B7A8-444E-84A1-2BAECB3AAECF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Klok kijken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endParaRPr lang="nl-NL" sz="3200" dirty="0" smtClean="0"/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smtClean="0"/>
              <a:t>Hoe laat is het?		</a:t>
            </a:r>
            <a:r>
              <a:rPr lang="nl-NL" sz="3200" b="1" i="1" dirty="0" err="1" smtClean="0">
                <a:solidFill>
                  <a:srgbClr val="00B050"/>
                </a:solidFill>
              </a:rPr>
              <a:t>Quelle</a:t>
            </a:r>
            <a:r>
              <a:rPr lang="nl-NL" sz="3200" b="1" i="1" dirty="0" smtClean="0">
                <a:solidFill>
                  <a:srgbClr val="00B050"/>
                </a:solidFill>
              </a:rPr>
              <a:t> </a:t>
            </a:r>
            <a:r>
              <a:rPr lang="nl-NL" sz="3200" b="1" i="1" dirty="0" err="1" smtClean="0">
                <a:solidFill>
                  <a:srgbClr val="00B050"/>
                </a:solidFill>
              </a:rPr>
              <a:t>heure</a:t>
            </a:r>
            <a:r>
              <a:rPr lang="nl-NL" sz="3200" b="1" i="1" dirty="0" smtClean="0">
                <a:solidFill>
                  <a:srgbClr val="00B050"/>
                </a:solidFill>
              </a:rPr>
              <a:t> </a:t>
            </a:r>
            <a:r>
              <a:rPr lang="nl-NL" sz="3200" b="1" i="1" dirty="0" err="1" smtClean="0">
                <a:solidFill>
                  <a:srgbClr val="00B050"/>
                </a:solidFill>
              </a:rPr>
              <a:t>est-il</a:t>
            </a:r>
            <a:r>
              <a:rPr lang="nl-NL" sz="3200" b="1" i="1" dirty="0" smtClean="0">
                <a:solidFill>
                  <a:srgbClr val="00B050"/>
                </a:solidFill>
              </a:rPr>
              <a:t>?</a:t>
            </a:r>
            <a:endParaRPr lang="nl-NL" sz="3200" b="1" dirty="0" smtClean="0">
              <a:solidFill>
                <a:srgbClr val="00B050"/>
              </a:solidFill>
            </a:endParaRP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smtClean="0"/>
              <a:t>Het is … uur.		</a:t>
            </a:r>
            <a:r>
              <a:rPr lang="nl-NL" sz="3200" b="1" i="1" dirty="0" err="1" smtClean="0">
                <a:solidFill>
                  <a:srgbClr val="00B050"/>
                </a:solidFill>
              </a:rPr>
              <a:t>Il</a:t>
            </a:r>
            <a:r>
              <a:rPr lang="nl-NL" sz="3200" b="1" i="1" dirty="0" smtClean="0">
                <a:solidFill>
                  <a:srgbClr val="00B050"/>
                </a:solidFill>
              </a:rPr>
              <a:t> est … </a:t>
            </a:r>
            <a:r>
              <a:rPr lang="nl-NL" sz="3200" b="1" i="1" dirty="0" err="1" smtClean="0">
                <a:solidFill>
                  <a:srgbClr val="00B050"/>
                </a:solidFill>
              </a:rPr>
              <a:t>heure</a:t>
            </a:r>
            <a:r>
              <a:rPr lang="nl-NL" sz="3200" b="1" i="1" dirty="0" smtClean="0">
                <a:solidFill>
                  <a:srgbClr val="00B050"/>
                </a:solidFill>
              </a:rPr>
              <a:t>(s).</a:t>
            </a:r>
          </a:p>
          <a:p>
            <a:pPr>
              <a:buNone/>
            </a:pPr>
            <a:endParaRPr lang="nl-NL" sz="3200" i="1" dirty="0"/>
          </a:p>
          <a:p>
            <a:pPr>
              <a:buNone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ndertitel 4"/>
          <p:cNvSpPr txBox="1">
            <a:spLocks/>
          </p:cNvSpPr>
          <p:nvPr/>
        </p:nvSpPr>
        <p:spPr>
          <a:xfrm>
            <a:off x="683568" y="404664"/>
            <a:ext cx="7776864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r>
              <a:rPr lang="nl-NL" sz="3200" u="sng" dirty="0" smtClean="0"/>
              <a:t>Hele uren</a:t>
            </a:r>
          </a:p>
          <a:p>
            <a:pPr>
              <a:buNone/>
            </a:pPr>
            <a:endParaRPr lang="nl-NL" sz="3200" u="sng" dirty="0"/>
          </a:p>
          <a:p>
            <a:pPr>
              <a:buNone/>
            </a:pPr>
            <a:r>
              <a:rPr lang="nl-NL" sz="3200" dirty="0" smtClean="0"/>
              <a:t>Het is één uur.		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est </a:t>
            </a:r>
            <a:r>
              <a:rPr lang="nl-NL" sz="3200" b="1" i="1" dirty="0" err="1" smtClean="0">
                <a:solidFill>
                  <a:srgbClr val="00B050"/>
                </a:solidFill>
              </a:rPr>
              <a:t>une</a:t>
            </a:r>
            <a:r>
              <a:rPr lang="nl-NL" sz="3200" b="1" i="1" dirty="0" smtClean="0"/>
              <a:t> </a:t>
            </a:r>
            <a:r>
              <a:rPr lang="nl-NL" sz="3200" i="1" dirty="0" err="1" smtClean="0"/>
              <a:t>heure</a:t>
            </a:r>
            <a:r>
              <a:rPr lang="nl-NL" sz="3200" i="1" dirty="0" smtClean="0"/>
              <a:t>.</a:t>
            </a:r>
          </a:p>
          <a:p>
            <a:pPr>
              <a:buNone/>
            </a:pPr>
            <a:r>
              <a:rPr lang="nl-NL" sz="3200" dirty="0" smtClean="0"/>
              <a:t>Het is twee uur.		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est </a:t>
            </a:r>
            <a:r>
              <a:rPr lang="nl-NL" sz="3200" b="1" i="1" dirty="0" smtClean="0">
                <a:solidFill>
                  <a:srgbClr val="00B050"/>
                </a:solidFill>
              </a:rPr>
              <a:t>deux</a:t>
            </a:r>
            <a:r>
              <a:rPr lang="nl-NL" sz="3200" b="1" i="1" dirty="0" smtClean="0"/>
              <a:t> </a:t>
            </a:r>
            <a:r>
              <a:rPr lang="nl-NL" sz="3200" i="1" dirty="0" err="1" smtClean="0"/>
              <a:t>heure</a:t>
            </a:r>
            <a:r>
              <a:rPr lang="nl-NL" sz="3200" b="1" i="1" dirty="0" err="1" smtClean="0">
                <a:solidFill>
                  <a:srgbClr val="00B050"/>
                </a:solidFill>
              </a:rPr>
              <a:t>s</a:t>
            </a:r>
            <a:r>
              <a:rPr lang="nl-NL" sz="3200" i="1" dirty="0" smtClean="0"/>
              <a:t>.</a:t>
            </a:r>
          </a:p>
          <a:p>
            <a:pPr>
              <a:buNone/>
            </a:pPr>
            <a:endParaRPr lang="nl-NL" sz="3200" i="1" dirty="0"/>
          </a:p>
          <a:p>
            <a:pPr>
              <a:buNone/>
            </a:pPr>
            <a:r>
              <a:rPr lang="nl-NL" sz="3200" dirty="0" smtClean="0">
                <a:solidFill>
                  <a:srgbClr val="FF0000"/>
                </a:solidFill>
              </a:rPr>
              <a:t>Let op:</a:t>
            </a:r>
          </a:p>
          <a:p>
            <a:r>
              <a:rPr lang="nl-NL" sz="3200" dirty="0" smtClean="0"/>
              <a:t>Alleen bij ‘1 uur’ vertaal je ‘uur’ met</a:t>
            </a:r>
            <a:r>
              <a:rPr lang="nl-NL" sz="3200" dirty="0" smtClean="0">
                <a:solidFill>
                  <a:srgbClr val="00B050"/>
                </a:solidFill>
              </a:rPr>
              <a:t> </a:t>
            </a:r>
            <a:r>
              <a:rPr lang="nl-NL" sz="3200" b="1" i="1" dirty="0" err="1" smtClean="0">
                <a:solidFill>
                  <a:srgbClr val="00B050"/>
                </a:solidFill>
              </a:rPr>
              <a:t>heure</a:t>
            </a:r>
            <a:r>
              <a:rPr lang="nl-NL" sz="3200" i="1" dirty="0" smtClean="0"/>
              <a:t>.</a:t>
            </a:r>
            <a:r>
              <a:rPr lang="nl-NL" sz="3200" dirty="0" smtClean="0"/>
              <a:t/>
            </a:r>
            <a:br>
              <a:rPr lang="nl-NL" sz="3200" dirty="0" smtClean="0"/>
            </a:br>
            <a:r>
              <a:rPr lang="nl-NL" sz="3200" dirty="0" smtClean="0"/>
              <a:t>Als het een ander getal is dan 1, dan vertaal je ‘uur’ met </a:t>
            </a:r>
            <a:r>
              <a:rPr lang="nl-NL" sz="3200" i="1" dirty="0" err="1" smtClean="0">
                <a:solidFill>
                  <a:srgbClr val="00B050"/>
                </a:solidFill>
              </a:rPr>
              <a:t>heure</a:t>
            </a:r>
            <a:r>
              <a:rPr lang="nl-NL" sz="3200" b="1" i="1" dirty="0" err="1" smtClean="0">
                <a:solidFill>
                  <a:srgbClr val="00B050"/>
                </a:solidFill>
              </a:rPr>
              <a:t>s</a:t>
            </a:r>
            <a:r>
              <a:rPr lang="nl-NL" sz="3200" dirty="0" smtClean="0"/>
              <a:t>.</a:t>
            </a:r>
          </a:p>
          <a:p>
            <a:pPr>
              <a:buNone/>
            </a:pPr>
            <a:endParaRPr lang="nl-NL" sz="3200" u="sng" dirty="0"/>
          </a:p>
          <a:p>
            <a:pPr>
              <a:buNone/>
            </a:pPr>
            <a:endParaRPr lang="nl-NL" sz="3200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 txBox="1">
            <a:spLocks/>
          </p:cNvSpPr>
          <p:nvPr/>
        </p:nvSpPr>
        <p:spPr>
          <a:xfrm>
            <a:off x="683568" y="404664"/>
            <a:ext cx="7776864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r>
              <a:rPr lang="nl-NL" sz="3200" u="sng" dirty="0" smtClean="0"/>
              <a:t>Halve uren</a:t>
            </a:r>
          </a:p>
          <a:p>
            <a:pPr>
              <a:buNone/>
            </a:pPr>
            <a:endParaRPr lang="nl-NL" sz="3200" u="sng" dirty="0"/>
          </a:p>
          <a:p>
            <a:pPr>
              <a:buNone/>
            </a:pPr>
            <a:r>
              <a:rPr lang="nl-NL" sz="3200" dirty="0" smtClean="0"/>
              <a:t>Het is half 2.	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est </a:t>
            </a:r>
            <a:r>
              <a:rPr lang="nl-NL" sz="3200" b="1" i="1" dirty="0" err="1" smtClean="0">
                <a:solidFill>
                  <a:srgbClr val="00B050"/>
                </a:solidFill>
              </a:rPr>
              <a:t>une</a:t>
            </a:r>
            <a:r>
              <a:rPr lang="nl-NL" sz="3200" b="1" i="1" dirty="0" smtClean="0"/>
              <a:t> </a:t>
            </a:r>
            <a:r>
              <a:rPr lang="nl-NL" sz="3200" i="1" dirty="0" err="1" smtClean="0"/>
              <a:t>heure</a:t>
            </a:r>
            <a:r>
              <a:rPr lang="nl-NL" sz="3200" i="1" dirty="0" smtClean="0"/>
              <a:t> </a:t>
            </a:r>
            <a:r>
              <a:rPr lang="nl-NL" sz="3200" b="1" i="1" dirty="0" smtClean="0">
                <a:solidFill>
                  <a:srgbClr val="00B050"/>
                </a:solidFill>
              </a:rPr>
              <a:t>et</a:t>
            </a:r>
            <a:r>
              <a:rPr lang="nl-NL" sz="3200" i="1" dirty="0" smtClean="0"/>
              <a:t> </a:t>
            </a:r>
            <a:r>
              <a:rPr lang="nl-NL" sz="3200" b="1" i="1" dirty="0" err="1" smtClean="0">
                <a:solidFill>
                  <a:srgbClr val="00B050"/>
                </a:solidFill>
              </a:rPr>
              <a:t>demie</a:t>
            </a:r>
            <a:r>
              <a:rPr lang="nl-NL" sz="3200" i="1" dirty="0" smtClean="0"/>
              <a:t>.</a:t>
            </a:r>
          </a:p>
          <a:p>
            <a:pPr>
              <a:buNone/>
            </a:pPr>
            <a:r>
              <a:rPr lang="nl-NL" sz="3200" dirty="0" smtClean="0"/>
              <a:t>Het is half 3.	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est </a:t>
            </a:r>
            <a:r>
              <a:rPr lang="nl-NL" sz="3200" b="1" i="1" dirty="0" smtClean="0">
                <a:solidFill>
                  <a:srgbClr val="00B050"/>
                </a:solidFill>
              </a:rPr>
              <a:t>deux</a:t>
            </a:r>
            <a:r>
              <a:rPr lang="nl-NL" sz="3200" b="1" i="1" dirty="0" smtClean="0"/>
              <a:t> </a:t>
            </a:r>
            <a:r>
              <a:rPr lang="nl-NL" sz="3200" i="1" dirty="0" err="1" smtClean="0"/>
              <a:t>heure</a:t>
            </a:r>
            <a:r>
              <a:rPr lang="nl-NL" sz="3200" b="1" i="1" dirty="0" err="1" smtClean="0">
                <a:solidFill>
                  <a:srgbClr val="00B050"/>
                </a:solidFill>
              </a:rPr>
              <a:t>s</a:t>
            </a:r>
            <a:r>
              <a:rPr lang="nl-NL" sz="3200" b="1" i="1" dirty="0" smtClean="0">
                <a:solidFill>
                  <a:srgbClr val="00B050"/>
                </a:solidFill>
              </a:rPr>
              <a:t> et</a:t>
            </a:r>
            <a:r>
              <a:rPr lang="nl-NL" sz="3200" i="1" dirty="0" smtClean="0">
                <a:solidFill>
                  <a:srgbClr val="00B050"/>
                </a:solidFill>
              </a:rPr>
              <a:t> </a:t>
            </a:r>
            <a:r>
              <a:rPr lang="nl-NL" sz="3200" b="1" i="1" dirty="0" err="1" smtClean="0">
                <a:solidFill>
                  <a:srgbClr val="00B050"/>
                </a:solidFill>
              </a:rPr>
              <a:t>demie</a:t>
            </a:r>
            <a:r>
              <a:rPr lang="nl-NL" sz="3200" i="1" dirty="0" smtClean="0"/>
              <a:t>.</a:t>
            </a:r>
          </a:p>
          <a:p>
            <a:pPr>
              <a:buNone/>
            </a:pPr>
            <a:endParaRPr lang="nl-NL" sz="3200" i="1" dirty="0"/>
          </a:p>
          <a:p>
            <a:pPr>
              <a:buNone/>
            </a:pPr>
            <a:r>
              <a:rPr lang="nl-NL" sz="3200" dirty="0" smtClean="0">
                <a:solidFill>
                  <a:srgbClr val="FF0000"/>
                </a:solidFill>
              </a:rPr>
              <a:t>Let op:</a:t>
            </a:r>
          </a:p>
          <a:p>
            <a:r>
              <a:rPr lang="nl-NL" sz="3200" dirty="0" smtClean="0"/>
              <a:t>In Frankrijk maken ze de rekensom:</a:t>
            </a:r>
          </a:p>
          <a:p>
            <a:r>
              <a:rPr lang="nl-NL" sz="3200" dirty="0" smtClean="0"/>
              <a:t>heel uur + een half uur</a:t>
            </a:r>
          </a:p>
          <a:p>
            <a:r>
              <a:rPr lang="nl-NL" sz="3200" dirty="0" smtClean="0"/>
              <a:t/>
            </a:r>
            <a:br>
              <a:rPr lang="nl-NL" sz="3200" dirty="0" smtClean="0"/>
            </a:br>
            <a:r>
              <a:rPr lang="nl-NL" sz="3200" dirty="0" smtClean="0">
                <a:solidFill>
                  <a:schemeClr val="accent6"/>
                </a:solidFill>
              </a:rPr>
              <a:t>voorbeeld</a:t>
            </a:r>
            <a:r>
              <a:rPr lang="nl-NL" sz="3200" dirty="0" smtClean="0"/>
              <a:t>		1 uur + een half uur = half 2</a:t>
            </a:r>
          </a:p>
          <a:p>
            <a:pPr>
              <a:buNone/>
            </a:pPr>
            <a:r>
              <a:rPr lang="nl-NL" sz="3200" dirty="0" smtClean="0"/>
              <a:t>			2 uur + een half uur = half 3</a:t>
            </a:r>
          </a:p>
          <a:p>
            <a:pPr>
              <a:buNone/>
            </a:pPr>
            <a:endParaRPr lang="nl-NL" sz="32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404664"/>
            <a:ext cx="7776864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buNone/>
            </a:pPr>
            <a:r>
              <a:rPr lang="nl-NL" sz="3200" b="1" u="sng" dirty="0" smtClean="0">
                <a:solidFill>
                  <a:srgbClr val="FF0000"/>
                </a:solidFill>
              </a:rPr>
              <a:t>Let op!</a:t>
            </a:r>
          </a:p>
          <a:p>
            <a:pPr>
              <a:buNone/>
            </a:pPr>
            <a:endParaRPr lang="nl-NL" sz="3200" u="sng" dirty="0"/>
          </a:p>
          <a:p>
            <a:pPr>
              <a:buNone/>
            </a:pPr>
            <a:r>
              <a:rPr lang="nl-NL" sz="3200" dirty="0" smtClean="0"/>
              <a:t>12 uur ‘s middags 	= 	</a:t>
            </a:r>
            <a:r>
              <a:rPr lang="nl-NL" sz="3200" b="1" dirty="0" smtClean="0">
                <a:solidFill>
                  <a:srgbClr val="00B050"/>
                </a:solidFill>
              </a:rPr>
              <a:t>midi</a:t>
            </a:r>
            <a:r>
              <a:rPr lang="nl-NL" sz="3200" dirty="0" smtClean="0"/>
              <a:t/>
            </a:r>
            <a:br>
              <a:rPr lang="nl-NL" sz="3200" dirty="0" smtClean="0"/>
            </a:br>
            <a:r>
              <a:rPr lang="nl-NL" sz="3200" dirty="0" smtClean="0"/>
              <a:t>12 uur ‘s nachts 		=	</a:t>
            </a:r>
            <a:r>
              <a:rPr lang="nl-NL" sz="3200" b="1" dirty="0" err="1" smtClean="0">
                <a:solidFill>
                  <a:srgbClr val="00B050"/>
                </a:solidFill>
              </a:rPr>
              <a:t>minuit</a:t>
            </a:r>
            <a:r>
              <a:rPr lang="nl-NL" sz="3200" b="1" dirty="0" smtClean="0"/>
              <a:t/>
            </a:r>
            <a:br>
              <a:rPr lang="nl-NL" sz="3200" b="1" dirty="0" smtClean="0"/>
            </a:br>
            <a:endParaRPr lang="nl-NL" sz="3200" b="1" dirty="0" smtClean="0"/>
          </a:p>
          <a:p>
            <a:pPr>
              <a:buNone/>
            </a:pPr>
            <a:r>
              <a:rPr lang="nl-NL" sz="3200" dirty="0" smtClean="0"/>
              <a:t>Het is 12.00 uur.		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est midi.</a:t>
            </a:r>
          </a:p>
          <a:p>
            <a:pPr>
              <a:buNone/>
            </a:pPr>
            <a:r>
              <a:rPr lang="nl-NL" sz="3200" dirty="0" smtClean="0"/>
              <a:t>Het is 0.00 uur.		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est </a:t>
            </a:r>
            <a:r>
              <a:rPr lang="nl-NL" sz="3200" i="1" dirty="0" err="1" smtClean="0"/>
              <a:t>minuit</a:t>
            </a:r>
            <a:r>
              <a:rPr lang="nl-NL" sz="3200" i="1" dirty="0" smtClean="0"/>
              <a:t>.</a:t>
            </a:r>
          </a:p>
          <a:p>
            <a:pPr>
              <a:buNone/>
            </a:pPr>
            <a:endParaRPr lang="nl-NL" sz="3200" i="1" dirty="0"/>
          </a:p>
          <a:p>
            <a:pPr>
              <a:buNone/>
            </a:pPr>
            <a:r>
              <a:rPr lang="nl-NL" sz="3200" dirty="0" smtClean="0"/>
              <a:t>Het is 12.30 uur.		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est midi et dem</a:t>
            </a:r>
            <a:r>
              <a:rPr lang="nl-NL" sz="3200" b="1" i="1" dirty="0" smtClean="0">
                <a:solidFill>
                  <a:srgbClr val="00B050"/>
                </a:solidFill>
              </a:rPr>
              <a:t>i</a:t>
            </a:r>
            <a:r>
              <a:rPr lang="nl-NL" sz="3200" i="1" dirty="0" smtClean="0"/>
              <a:t>.</a:t>
            </a:r>
          </a:p>
          <a:p>
            <a:pPr>
              <a:buNone/>
            </a:pPr>
            <a:r>
              <a:rPr lang="nl-NL" sz="3200" dirty="0" smtClean="0"/>
              <a:t>Het is 0.30 uur.		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est </a:t>
            </a:r>
            <a:r>
              <a:rPr lang="nl-NL" sz="3200" i="1" dirty="0" err="1" smtClean="0"/>
              <a:t>minuit</a:t>
            </a:r>
            <a:r>
              <a:rPr lang="nl-NL" sz="3200" i="1" dirty="0" smtClean="0"/>
              <a:t> et dem</a:t>
            </a:r>
            <a:r>
              <a:rPr lang="nl-NL" sz="3200" b="1" i="1" dirty="0" smtClean="0">
                <a:solidFill>
                  <a:srgbClr val="00B050"/>
                </a:solidFill>
              </a:rPr>
              <a:t>i</a:t>
            </a:r>
            <a:r>
              <a:rPr lang="nl-NL" sz="3200" i="1" dirty="0" smtClean="0"/>
              <a:t>.</a:t>
            </a:r>
            <a:endParaRPr lang="nl-NL" sz="3200" dirty="0" smtClean="0"/>
          </a:p>
          <a:p>
            <a:pPr>
              <a:buNone/>
            </a:pPr>
            <a:endParaRPr lang="nl-NL" sz="3200" u="sng" dirty="0"/>
          </a:p>
          <a:p>
            <a:pPr>
              <a:buNone/>
            </a:pPr>
            <a:endParaRPr lang="nl-NL" sz="3200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23528" y="404664"/>
            <a:ext cx="8496944" cy="5832648"/>
          </a:xfrm>
          <a:prstGeom prst="rect">
            <a:avLst/>
          </a:prstGeom>
        </p:spPr>
        <p:txBody>
          <a:bodyPr>
            <a:noAutofit/>
          </a:bodyPr>
          <a:lstStyle/>
          <a:p>
            <a:pPr>
              <a:buNone/>
            </a:pPr>
            <a:r>
              <a:rPr lang="nl-NL" sz="2400" u="sng" dirty="0" smtClean="0"/>
              <a:t>Kwartieren</a:t>
            </a:r>
          </a:p>
          <a:p>
            <a:pPr>
              <a:buNone/>
            </a:pPr>
            <a:endParaRPr lang="nl-NL" sz="2000" u="sng" dirty="0" smtClean="0"/>
          </a:p>
          <a:p>
            <a:pPr>
              <a:buNone/>
            </a:pPr>
            <a:r>
              <a:rPr lang="nl-NL" sz="2400" dirty="0" smtClean="0"/>
              <a:t>Het is kwart over 1.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une</a:t>
            </a:r>
            <a:r>
              <a:rPr lang="nl-NL" sz="2400" b="1" i="1" dirty="0" smtClean="0"/>
              <a:t> </a:t>
            </a:r>
            <a:r>
              <a:rPr lang="nl-NL" sz="2400" i="1" dirty="0" err="1" smtClean="0"/>
              <a:t>heure</a:t>
            </a:r>
            <a:r>
              <a:rPr lang="nl-NL" sz="2400" b="1" i="1" dirty="0" smtClean="0">
                <a:solidFill>
                  <a:srgbClr val="00B050"/>
                </a:solidFill>
              </a:rPr>
              <a:t> et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quart</a:t>
            </a:r>
            <a:r>
              <a:rPr lang="nl-NL" sz="2400" i="1" dirty="0" smtClean="0">
                <a:solidFill>
                  <a:srgbClr val="00B050"/>
                </a:solidFill>
              </a:rPr>
              <a:t>.</a:t>
            </a:r>
          </a:p>
          <a:p>
            <a:r>
              <a:rPr lang="nl-NL" sz="2400" dirty="0" smtClean="0"/>
              <a:t>Het is kwart over 6.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six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i="1" dirty="0" err="1" smtClean="0"/>
              <a:t>heures</a:t>
            </a:r>
            <a:r>
              <a:rPr lang="nl-NL" sz="2400" b="1" i="1" dirty="0" smtClean="0">
                <a:solidFill>
                  <a:srgbClr val="00B050"/>
                </a:solidFill>
              </a:rPr>
              <a:t> et</a:t>
            </a:r>
            <a:r>
              <a:rPr lang="nl-NL" sz="2400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quart</a:t>
            </a:r>
            <a:r>
              <a:rPr lang="nl-NL" sz="2400" i="1" dirty="0" smtClean="0">
                <a:solidFill>
                  <a:srgbClr val="00B050"/>
                </a:solidFill>
              </a:rPr>
              <a:t>.</a:t>
            </a:r>
          </a:p>
          <a:p>
            <a:r>
              <a:rPr lang="nl-NL" sz="2400" dirty="0" smtClean="0"/>
              <a:t/>
            </a:r>
            <a:br>
              <a:rPr lang="nl-NL" sz="2400" dirty="0" smtClean="0"/>
            </a:br>
            <a:r>
              <a:rPr lang="nl-NL" sz="2400" dirty="0" smtClean="0"/>
              <a:t>Het is kwart voor 1.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une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moins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le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quart</a:t>
            </a:r>
            <a:r>
              <a:rPr lang="nl-NL" sz="2400" i="1" dirty="0" smtClean="0"/>
              <a:t>.</a:t>
            </a:r>
            <a:br>
              <a:rPr lang="nl-NL" sz="2400" i="1" dirty="0" smtClean="0"/>
            </a:br>
            <a:r>
              <a:rPr lang="nl-NL" sz="2400" dirty="0" smtClean="0"/>
              <a:t>Het is kwart voor 6.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six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moins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le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quart</a:t>
            </a:r>
            <a:r>
              <a:rPr lang="nl-NL" sz="2400" i="1" dirty="0" smtClean="0"/>
              <a:t>.</a:t>
            </a:r>
          </a:p>
          <a:p>
            <a:endParaRPr lang="nl-NL" sz="2400" i="1" dirty="0"/>
          </a:p>
          <a:p>
            <a:r>
              <a:rPr lang="nl-NL" sz="2400" dirty="0" smtClean="0"/>
              <a:t>Het is 0.15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minuit</a:t>
            </a:r>
            <a:r>
              <a:rPr lang="nl-NL" sz="2400" i="1" dirty="0" smtClean="0"/>
              <a:t> </a:t>
            </a:r>
            <a:r>
              <a:rPr lang="nl-NL" sz="2400" b="1" i="1" dirty="0" smtClean="0">
                <a:solidFill>
                  <a:srgbClr val="00B050"/>
                </a:solidFill>
              </a:rPr>
              <a:t>et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quart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23.45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minuit</a:t>
            </a:r>
            <a:r>
              <a:rPr lang="nl-NL" sz="2400" b="1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moins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le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quart</a:t>
            </a:r>
            <a:r>
              <a:rPr lang="nl-NL" sz="2400" i="1" dirty="0" smtClean="0"/>
              <a:t>.</a:t>
            </a:r>
          </a:p>
          <a:p>
            <a:endParaRPr lang="nl-NL" sz="2400" i="1" dirty="0"/>
          </a:p>
          <a:p>
            <a:r>
              <a:rPr lang="nl-NL" sz="2400" dirty="0" smtClean="0"/>
              <a:t>Het is 12.15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midi</a:t>
            </a:r>
            <a:r>
              <a:rPr lang="nl-NL" sz="2400" b="1" i="1" dirty="0" smtClean="0"/>
              <a:t> </a:t>
            </a:r>
            <a:r>
              <a:rPr lang="nl-NL" sz="2400" b="1" i="1" dirty="0" smtClean="0">
                <a:solidFill>
                  <a:srgbClr val="00B050"/>
                </a:solidFill>
              </a:rPr>
              <a:t>et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quart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11.45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midi</a:t>
            </a:r>
            <a:r>
              <a:rPr lang="nl-NL" sz="2400" b="1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moins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le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quart</a:t>
            </a:r>
            <a:r>
              <a:rPr lang="nl-NL" sz="2400" i="1" dirty="0" smtClean="0"/>
              <a:t>.</a:t>
            </a:r>
            <a:endParaRPr lang="nl-NL" sz="2400" dirty="0" smtClean="0"/>
          </a:p>
          <a:p>
            <a:endParaRPr lang="nl-NL" sz="2400" dirty="0" smtClean="0"/>
          </a:p>
          <a:p>
            <a:endParaRPr lang="nl-NL" sz="20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23528" y="404664"/>
            <a:ext cx="8496944" cy="5832648"/>
          </a:xfrm>
          <a:prstGeom prst="rect">
            <a:avLst/>
          </a:prstGeom>
        </p:spPr>
        <p:txBody>
          <a:bodyPr>
            <a:noAutofit/>
          </a:bodyPr>
          <a:lstStyle/>
          <a:p>
            <a:pPr>
              <a:buNone/>
            </a:pPr>
            <a:r>
              <a:rPr lang="nl-NL" sz="2400" u="sng" dirty="0" smtClean="0"/>
              <a:t>Minuten</a:t>
            </a:r>
            <a:endParaRPr lang="nl-NL" sz="2800" u="sng" dirty="0" smtClean="0"/>
          </a:p>
          <a:p>
            <a:endParaRPr lang="nl-NL" sz="2400" dirty="0" smtClean="0"/>
          </a:p>
          <a:p>
            <a:r>
              <a:rPr lang="nl-NL" sz="2400" dirty="0" smtClean="0"/>
              <a:t>Het is 8.05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huit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cinq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8.10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huit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dix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8.15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huit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quinze</a:t>
            </a:r>
            <a:r>
              <a:rPr lang="nl-NL" sz="2400" i="1" dirty="0" smtClean="0"/>
              <a:t>.</a:t>
            </a:r>
          </a:p>
          <a:p>
            <a:r>
              <a:rPr lang="nl-NL" sz="2400" dirty="0"/>
              <a:t>	</a:t>
            </a:r>
            <a:r>
              <a:rPr lang="nl-NL" sz="2400" dirty="0" smtClean="0"/>
              <a:t>	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huit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et </a:t>
            </a:r>
            <a:r>
              <a:rPr lang="nl-NL" sz="2400" i="1" dirty="0" err="1" smtClean="0"/>
              <a:t>quart</a:t>
            </a:r>
            <a:r>
              <a:rPr lang="nl-NL" sz="2400" i="1" dirty="0" smtClean="0"/>
              <a:t>.</a:t>
            </a:r>
          </a:p>
          <a:p>
            <a:endParaRPr lang="nl-NL" sz="2400" dirty="0" smtClean="0"/>
          </a:p>
          <a:p>
            <a:r>
              <a:rPr lang="nl-NL" sz="2400" dirty="0" smtClean="0"/>
              <a:t>Het is 8.20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huit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vingt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8.25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huit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vingt-cinq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8.30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huit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trente</a:t>
            </a:r>
            <a:r>
              <a:rPr lang="nl-NL" sz="2400" i="1" dirty="0" smtClean="0"/>
              <a:t>.</a:t>
            </a:r>
          </a:p>
          <a:p>
            <a:r>
              <a:rPr lang="nl-NL" sz="2400" i="1" dirty="0"/>
              <a:t>	</a:t>
            </a:r>
            <a:r>
              <a:rPr lang="nl-NL" sz="2400" i="1" dirty="0" smtClean="0"/>
              <a:t>	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huit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et </a:t>
            </a:r>
            <a:r>
              <a:rPr lang="nl-NL" sz="2400" i="1" dirty="0" err="1" smtClean="0"/>
              <a:t>demie</a:t>
            </a:r>
            <a:r>
              <a:rPr lang="nl-NL" sz="2400" i="1" dirty="0" smtClean="0"/>
              <a:t>.</a:t>
            </a:r>
          </a:p>
          <a:p>
            <a:endParaRPr lang="nl-NL" sz="2400" dirty="0"/>
          </a:p>
          <a:p>
            <a:r>
              <a:rPr lang="nl-NL" sz="2400" b="1" dirty="0" smtClean="0">
                <a:solidFill>
                  <a:srgbClr val="FF0000"/>
                </a:solidFill>
              </a:rPr>
              <a:t>Let op!</a:t>
            </a:r>
            <a:endParaRPr lang="nl-NL" sz="2400" dirty="0" smtClean="0">
              <a:solidFill>
                <a:srgbClr val="FF0000"/>
              </a:solidFill>
            </a:endParaRPr>
          </a:p>
          <a:p>
            <a:r>
              <a:rPr lang="nl-NL" sz="2400" dirty="0" smtClean="0"/>
              <a:t>In het Frans kun je niet zoiets zeggen als ‘Het is 5 voor half 9.’</a:t>
            </a:r>
          </a:p>
          <a:p>
            <a:r>
              <a:rPr lang="nl-NL" sz="2400" dirty="0" smtClean="0"/>
              <a:t>In plaats daarvan zeg je ‘Het is 25 over 8.’</a:t>
            </a:r>
          </a:p>
          <a:p>
            <a:endParaRPr lang="nl-NL" sz="2400" dirty="0" smtClean="0"/>
          </a:p>
          <a:p>
            <a:endParaRPr lang="nl-NL" sz="2400" b="1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23528" y="404664"/>
            <a:ext cx="8496944" cy="5832648"/>
          </a:xfrm>
          <a:prstGeom prst="rect">
            <a:avLst/>
          </a:prstGeom>
        </p:spPr>
        <p:txBody>
          <a:bodyPr>
            <a:noAutofit/>
          </a:bodyPr>
          <a:lstStyle/>
          <a:p>
            <a:pPr>
              <a:buNone/>
            </a:pPr>
            <a:r>
              <a:rPr lang="nl-NL" sz="2400" u="sng" dirty="0" smtClean="0"/>
              <a:t>Minuten</a:t>
            </a:r>
            <a:endParaRPr lang="nl-NL" sz="2800" u="sng" dirty="0" smtClean="0"/>
          </a:p>
          <a:p>
            <a:r>
              <a:rPr lang="nl-NL" sz="2400" dirty="0" smtClean="0"/>
              <a:t/>
            </a:r>
            <a:br>
              <a:rPr lang="nl-NL" sz="2400" dirty="0" smtClean="0"/>
            </a:br>
            <a:r>
              <a:rPr lang="nl-NL" sz="2400" dirty="0" smtClean="0"/>
              <a:t>Het is 8.35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neuf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moins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vingt-cinq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8.40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neuf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moins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vingt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8.45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neuf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moins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quinze</a:t>
            </a:r>
            <a:r>
              <a:rPr lang="nl-NL" sz="2400" i="1" dirty="0" smtClean="0"/>
              <a:t>.</a:t>
            </a:r>
          </a:p>
          <a:p>
            <a:r>
              <a:rPr lang="nl-NL" sz="2400" dirty="0"/>
              <a:t>	</a:t>
            </a:r>
            <a:r>
              <a:rPr lang="nl-NL" sz="2400" dirty="0" smtClean="0"/>
              <a:t>	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i="1" dirty="0" err="1" smtClean="0"/>
              <a:t>neuf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moins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le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quart</a:t>
            </a:r>
            <a:r>
              <a:rPr lang="nl-NL" sz="2400" i="1" dirty="0" smtClean="0"/>
              <a:t>.</a:t>
            </a:r>
          </a:p>
          <a:p>
            <a:endParaRPr lang="nl-NL" sz="2400" dirty="0" smtClean="0"/>
          </a:p>
          <a:p>
            <a:r>
              <a:rPr lang="nl-NL" sz="2400" dirty="0" smtClean="0"/>
              <a:t>Het is 8.50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neuf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moins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dix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8.55 uur.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neuf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moins</a:t>
            </a:r>
            <a:r>
              <a:rPr lang="nl-NL" sz="2400" b="1" i="1" dirty="0" smtClean="0">
                <a:solidFill>
                  <a:srgbClr val="00B050"/>
                </a:solidFill>
              </a:rPr>
              <a:t>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cinq</a:t>
            </a:r>
            <a:r>
              <a:rPr lang="nl-NL" sz="2400" i="1" dirty="0" smtClean="0"/>
              <a:t>.</a:t>
            </a:r>
          </a:p>
          <a:p>
            <a:endParaRPr lang="nl-NL" sz="2400" i="1" dirty="0"/>
          </a:p>
          <a:p>
            <a:endParaRPr lang="nl-NL" sz="2400" i="1" dirty="0" smtClean="0"/>
          </a:p>
          <a:p>
            <a:endParaRPr lang="nl-NL" sz="2400" dirty="0"/>
          </a:p>
          <a:p>
            <a:endParaRPr lang="nl-NL" sz="2400" dirty="0" smtClean="0"/>
          </a:p>
          <a:p>
            <a:endParaRPr lang="nl-NL" sz="2400" b="1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23528" y="404664"/>
            <a:ext cx="8496944" cy="5832648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lang="nl-NL" sz="2400" u="sng" dirty="0" smtClean="0"/>
              <a:t>Dagdelen</a:t>
            </a:r>
          </a:p>
          <a:p>
            <a:endParaRPr lang="nl-NL" sz="2400" u="sng" dirty="0"/>
          </a:p>
          <a:p>
            <a:r>
              <a:rPr lang="nl-NL" sz="2400" dirty="0" smtClean="0"/>
              <a:t>‘s morgens			</a:t>
            </a:r>
            <a:r>
              <a:rPr lang="nl-NL" sz="2400" b="1" i="1" dirty="0" err="1">
                <a:solidFill>
                  <a:srgbClr val="00B050"/>
                </a:solidFill>
              </a:rPr>
              <a:t>le</a:t>
            </a:r>
            <a:r>
              <a:rPr lang="nl-NL" sz="2400" b="1" i="1" dirty="0">
                <a:solidFill>
                  <a:srgbClr val="00B050"/>
                </a:solidFill>
              </a:rPr>
              <a:t> </a:t>
            </a:r>
            <a:r>
              <a:rPr lang="nl-NL" sz="2400" b="1" i="1" dirty="0" err="1">
                <a:solidFill>
                  <a:srgbClr val="00B050"/>
                </a:solidFill>
              </a:rPr>
              <a:t>matin</a:t>
            </a:r>
            <a:endParaRPr lang="nl-NL" sz="2400" b="1" i="1" dirty="0">
              <a:solidFill>
                <a:srgbClr val="00B050"/>
              </a:solidFill>
            </a:endParaRPr>
          </a:p>
          <a:p>
            <a:r>
              <a:rPr lang="nl-NL" sz="2400" dirty="0" smtClean="0"/>
              <a:t>‘s middags			</a:t>
            </a:r>
            <a:r>
              <a:rPr lang="nl-NL" sz="2400" b="1" i="1" dirty="0" err="1" smtClean="0">
                <a:solidFill>
                  <a:srgbClr val="00B050"/>
                </a:solidFill>
              </a:rPr>
              <a:t>l</a:t>
            </a:r>
            <a:r>
              <a:rPr lang="nl-NL" sz="2400" b="1" i="1" dirty="0" err="1">
                <a:solidFill>
                  <a:srgbClr val="00B050"/>
                </a:solidFill>
              </a:rPr>
              <a:t>’après-midi</a:t>
            </a:r>
            <a:endParaRPr lang="nl-NL" sz="2400" b="1" i="1" dirty="0">
              <a:solidFill>
                <a:srgbClr val="00B050"/>
              </a:solidFill>
            </a:endParaRPr>
          </a:p>
          <a:p>
            <a:r>
              <a:rPr lang="nl-NL" sz="2400" dirty="0" smtClean="0"/>
              <a:t>‘s avonds			</a:t>
            </a:r>
            <a:r>
              <a:rPr lang="nl-NL" sz="2400" b="1" i="1" dirty="0" err="1">
                <a:solidFill>
                  <a:srgbClr val="00B050"/>
                </a:solidFill>
              </a:rPr>
              <a:t>le</a:t>
            </a:r>
            <a:r>
              <a:rPr lang="nl-NL" sz="2400" b="1" i="1" dirty="0">
                <a:solidFill>
                  <a:srgbClr val="00B050"/>
                </a:solidFill>
              </a:rPr>
              <a:t> </a:t>
            </a:r>
            <a:r>
              <a:rPr lang="nl-NL" sz="2400" b="1" i="1" dirty="0" err="1">
                <a:solidFill>
                  <a:srgbClr val="00B050"/>
                </a:solidFill>
              </a:rPr>
              <a:t>soir</a:t>
            </a:r>
            <a:endParaRPr lang="nl-NL" sz="2400" b="1" i="1" dirty="0">
              <a:solidFill>
                <a:srgbClr val="00B050"/>
              </a:solidFill>
            </a:endParaRPr>
          </a:p>
          <a:p>
            <a:r>
              <a:rPr lang="nl-NL" sz="2400" dirty="0" smtClean="0"/>
              <a:t>‘s nachts			</a:t>
            </a:r>
            <a:r>
              <a:rPr lang="nl-NL" sz="2400" b="1" i="1" dirty="0" smtClean="0">
                <a:solidFill>
                  <a:srgbClr val="00B050"/>
                </a:solidFill>
              </a:rPr>
              <a:t>la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nuit</a:t>
            </a:r>
            <a:endParaRPr lang="nl-NL" sz="2400" b="1" i="1" dirty="0" smtClean="0">
              <a:solidFill>
                <a:srgbClr val="00B050"/>
              </a:solidFill>
            </a:endParaRPr>
          </a:p>
          <a:p>
            <a:r>
              <a:rPr lang="nl-NL" sz="2400" dirty="0" smtClean="0"/>
              <a:t/>
            </a:r>
            <a:br>
              <a:rPr lang="nl-NL" sz="2400" dirty="0" smtClean="0"/>
            </a:br>
            <a:r>
              <a:rPr lang="nl-NL" sz="2400" dirty="0" smtClean="0"/>
              <a:t>Het is 8 uur ‘s morgens.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8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smtClean="0">
                <a:solidFill>
                  <a:srgbClr val="00B050"/>
                </a:solidFill>
              </a:rPr>
              <a:t>du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matin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8 uur ‘s avonds.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8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smtClean="0">
                <a:solidFill>
                  <a:srgbClr val="00B050"/>
                </a:solidFill>
              </a:rPr>
              <a:t>du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soir</a:t>
            </a:r>
            <a:r>
              <a:rPr lang="nl-NL" sz="2400" dirty="0" smtClean="0"/>
              <a:t>.</a:t>
            </a:r>
          </a:p>
          <a:p>
            <a:endParaRPr lang="nl-NL" sz="2400" b="1" dirty="0"/>
          </a:p>
          <a:p>
            <a:r>
              <a:rPr lang="nl-NL" sz="2400" dirty="0" smtClean="0"/>
              <a:t>Het is 2 uur ‘s middags.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2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smtClean="0">
                <a:solidFill>
                  <a:srgbClr val="00B050"/>
                </a:solidFill>
              </a:rPr>
              <a:t>de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l’après-midi</a:t>
            </a:r>
            <a:r>
              <a:rPr lang="nl-NL" sz="2400" i="1" dirty="0" smtClean="0"/>
              <a:t>.</a:t>
            </a:r>
          </a:p>
          <a:p>
            <a:r>
              <a:rPr lang="nl-NL" sz="2400" dirty="0" smtClean="0"/>
              <a:t>Het is 2 uur ‘s nachts.		</a:t>
            </a:r>
            <a:r>
              <a:rPr lang="nl-NL" sz="2400" i="1" dirty="0" err="1" smtClean="0"/>
              <a:t>Il</a:t>
            </a:r>
            <a:r>
              <a:rPr lang="nl-NL" sz="2400" i="1" dirty="0" smtClean="0"/>
              <a:t> est 2 </a:t>
            </a:r>
            <a:r>
              <a:rPr lang="nl-NL" sz="2400" i="1" dirty="0" err="1" smtClean="0"/>
              <a:t>heures</a:t>
            </a:r>
            <a:r>
              <a:rPr lang="nl-NL" sz="2400" i="1" dirty="0" smtClean="0"/>
              <a:t> </a:t>
            </a:r>
            <a:r>
              <a:rPr lang="nl-NL" sz="2400" b="1" i="1" dirty="0" smtClean="0">
                <a:solidFill>
                  <a:srgbClr val="00B050"/>
                </a:solidFill>
              </a:rPr>
              <a:t>du </a:t>
            </a:r>
            <a:r>
              <a:rPr lang="nl-NL" sz="2400" b="1" i="1" dirty="0" err="1" smtClean="0">
                <a:solidFill>
                  <a:srgbClr val="00B050"/>
                </a:solidFill>
              </a:rPr>
              <a:t>matin</a:t>
            </a:r>
            <a:r>
              <a:rPr lang="nl-NL" sz="2400" i="1" dirty="0" smtClean="0"/>
              <a:t>.</a:t>
            </a:r>
            <a:endParaRPr lang="nl-NL" sz="2400" dirty="0" smtClean="0"/>
          </a:p>
          <a:p>
            <a:endParaRPr lang="nl-NL" sz="2400" dirty="0"/>
          </a:p>
          <a:p>
            <a:endParaRPr lang="nl-NL" sz="2400" dirty="0" smtClean="0"/>
          </a:p>
          <a:p>
            <a:endParaRPr lang="nl-NL" sz="2400" b="1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48</Words>
  <Application>Microsoft Office PowerPoint</Application>
  <PresentationFormat>Diavoorstelling (4:3)</PresentationFormat>
  <Paragraphs>83</Paragraphs>
  <Slides>8</Slides>
  <Notes>1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9" baseType="lpstr">
      <vt:lpstr>Office-thema</vt:lpstr>
      <vt:lpstr>Dia 1</vt:lpstr>
      <vt:lpstr>Dia 2</vt:lpstr>
      <vt:lpstr>Dia 3</vt:lpstr>
      <vt:lpstr>Dia 4</vt:lpstr>
      <vt:lpstr>Dia 5</vt:lpstr>
      <vt:lpstr>Dia 6</vt:lpstr>
      <vt:lpstr>Dia 7</vt:lpstr>
      <vt:lpstr>Dia 8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6</cp:revision>
  <dcterms:created xsi:type="dcterms:W3CDTF">2012-01-29T14:55:33Z</dcterms:created>
  <dcterms:modified xsi:type="dcterms:W3CDTF">2013-06-02T14:36:50Z</dcterms:modified>
</cp:coreProperties>
</file>

<file path=docProps/thumbnail.jpeg>
</file>