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0" r:id="rId1"/>
  </p:sldMasterIdLst>
  <p:notesMasterIdLst>
    <p:notesMasterId r:id="rId11"/>
  </p:notesMasterIdLst>
  <p:sldIdLst>
    <p:sldId id="256" r:id="rId2"/>
    <p:sldId id="257" r:id="rId3"/>
    <p:sldId id="265" r:id="rId4"/>
    <p:sldId id="259" r:id="rId5"/>
    <p:sldId id="264" r:id="rId6"/>
    <p:sldId id="260" r:id="rId7"/>
    <p:sldId id="263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0F196-17D2-4D51-9F89-4053F6E03839}" type="datetimeFigureOut">
              <a:rPr lang="en-US"/>
              <a:t>3/13/2017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33B10-C07B-41B9-A864-3A9D6683D841}" type="slidenum">
              <a:rPr lang="en-US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33B10-C07B-41B9-A864-3A9D6683D841}" type="slidenum">
              <a:rPr lang="en-US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0796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33B10-C07B-41B9-A864-3A9D6683D841}" type="slidenum">
              <a:rPr lang="en-US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886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33B10-C07B-41B9-A864-3A9D6683D841}" type="slidenum">
              <a:rPr lang="en-US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767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33B10-C07B-41B9-A864-3A9D6683D841}" type="slidenum">
              <a:rPr lang="en-US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5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33B10-C07B-41B9-A864-3A9D6683D841}" type="slidenum">
              <a:rPr lang="en-US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371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2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09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1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8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4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638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3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5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47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7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E36636D-D922-432D-A958-524484B5923D}" type="datetimeFigureOut">
              <a:rPr lang="en-US" dirty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8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fi-leren.nl/files/saw_dc23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KErDAvpLrh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Observeren en rapporteren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Woensdag 8 maart 2017</a:t>
            </a:r>
          </a:p>
        </p:txBody>
      </p:sp>
    </p:spTree>
    <p:extLst>
      <p:ext uri="{BB962C8B-B14F-4D97-AF65-F5344CB8AC3E}">
        <p14:creationId xmlns:p14="http://schemas.microsoft.com/office/powerpoint/2010/main" val="123157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Les 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1. Terugblik vorige les</a:t>
            </a:r>
          </a:p>
          <a:p>
            <a:endParaRPr lang="nl-NL"/>
          </a:p>
          <a:p>
            <a:r>
              <a:rPr lang="nl-NL"/>
              <a:t>2. </a:t>
            </a:r>
            <a:r>
              <a:rPr lang="nl-NL">
                <a:effectLst/>
              </a:rPr>
              <a:t>Verwerken van informatie</a:t>
            </a:r>
          </a:p>
          <a:p>
            <a:pPr marL="36900" indent="0">
              <a:buNone/>
            </a:pPr>
            <a:endParaRPr lang="nl-NL">
              <a:effectLst/>
            </a:endParaRPr>
          </a:p>
          <a:p>
            <a:r>
              <a:rPr lang="nl-NL">
                <a:effectLst/>
              </a:rPr>
              <a:t>3. Vastleggen van informatie</a:t>
            </a:r>
          </a:p>
          <a:p>
            <a:endParaRPr lang="nl-NL"/>
          </a:p>
          <a:p>
            <a:r>
              <a:rPr lang="nl-NL"/>
              <a:t>4. Observatieopdracht</a:t>
            </a:r>
          </a:p>
          <a:p>
            <a:endParaRPr lang="nl-NL"/>
          </a:p>
          <a:p>
            <a:r>
              <a:rPr lang="nl-NL"/>
              <a:t>5.Huiswerk bespreken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31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i="1" u="sng">
                <a:solidFill>
                  <a:srgbClr val="9B2D1F"/>
                </a:solidFill>
                <a:latin typeface="Rockwell"/>
              </a:rPr>
              <a:t>Stappenplan voor een observatie:</a:t>
            </a:r>
            <a:r>
              <a:rPr lang="nl-NL">
                <a:solidFill>
                  <a:srgbClr val="000000"/>
                </a:solidFill>
                <a:latin typeface="Rockwell"/>
              </a:rPr>
              <a:t> </a:t>
            </a:r>
          </a:p>
          <a:p>
            <a:pPr marL="0" indent="0">
              <a:buNone/>
            </a:pPr>
            <a:endParaRPr lang="nl-NL">
              <a:solidFill>
                <a:srgbClr val="000000"/>
              </a:solidFill>
              <a:latin typeface="Rockwell"/>
            </a:endParaRP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Reden van observatie</a:t>
            </a: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Observatiedoel</a:t>
            </a: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Observatievraag</a:t>
            </a: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Deelvragen</a:t>
            </a: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Observatiemethode</a:t>
            </a: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Plan van aanpak</a:t>
            </a:r>
          </a:p>
          <a:p>
            <a:r>
              <a:rPr lang="nl-NL">
                <a:solidFill>
                  <a:srgbClr val="000000"/>
                </a:solidFill>
                <a:latin typeface="Rockwell"/>
              </a:rPr>
              <a:t>Evaluatiepunten</a:t>
            </a:r>
          </a:p>
        </p:txBody>
      </p:sp>
    </p:spTree>
    <p:extLst>
      <p:ext uri="{BB962C8B-B14F-4D97-AF65-F5344CB8AC3E}">
        <p14:creationId xmlns:p14="http://schemas.microsoft.com/office/powerpoint/2010/main" val="209635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Verwerken van informatie 98 - 100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975" y="2120900"/>
            <a:ext cx="10058400" cy="4449064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endParaRPr lang="nl-NL"/>
          </a:p>
          <a:p>
            <a:r>
              <a:rPr lang="nl-NL" u="sng"/>
              <a:t>Beschrijven:</a:t>
            </a:r>
          </a:p>
          <a:p>
            <a:pPr marL="0" indent="0">
              <a:buNone/>
            </a:pPr>
            <a:r>
              <a:rPr lang="nl-NL"/>
              <a:t>Kernwoorden opschrijven. Je schrijft objectief alle opvallende punten die je hebt </a:t>
            </a:r>
            <a:r>
              <a:rPr lang="nl-NL" err="1"/>
              <a:t>geobserveerd.Deze</a:t>
            </a:r>
            <a:r>
              <a:rPr lang="nl-NL"/>
              <a:t> werk je later uit in een verslag.</a:t>
            </a:r>
          </a:p>
          <a:p>
            <a:pPr marL="0" indent="0">
              <a:buNone/>
            </a:pPr>
            <a:r>
              <a:rPr lang="nl-NL"/>
              <a:t>Voordeel: Je bepaalt zelf wat je noteert (doel)</a:t>
            </a:r>
          </a:p>
          <a:p>
            <a:pPr marL="0" indent="0">
              <a:buNone/>
            </a:pPr>
            <a:r>
              <a:rPr lang="nl-NL"/>
              <a:t>Nadeel: Tijdrovend</a:t>
            </a:r>
          </a:p>
          <a:p>
            <a:endParaRPr lang="nl-NL"/>
          </a:p>
          <a:p>
            <a:r>
              <a:rPr lang="nl-NL" u="sng"/>
              <a:t>Tellen en Turven:</a:t>
            </a:r>
          </a:p>
          <a:p>
            <a:pPr marL="0" indent="0">
              <a:buNone/>
            </a:pPr>
            <a:r>
              <a:rPr lang="nl-NL"/>
              <a:t>Je werkt dan met een observatieschema. In dit schema staan observatie vragen.</a:t>
            </a:r>
          </a:p>
          <a:p>
            <a:pPr marL="0" indent="0">
              <a:buNone/>
            </a:pPr>
            <a:r>
              <a:rPr lang="nl-NL"/>
              <a:t>Vervolgens kruis je aan of turf je wanneer een cliënt het omschreven gedrag laat zien.</a:t>
            </a:r>
          </a:p>
          <a:p>
            <a:pPr marL="0" indent="0">
              <a:buNone/>
            </a:pPr>
            <a:r>
              <a:rPr lang="nl-NL"/>
              <a:t>- Gestructureerde methode</a:t>
            </a:r>
          </a:p>
          <a:p>
            <a:pPr marL="0" indent="0">
              <a:buNone/>
            </a:pPr>
            <a:r>
              <a:rPr lang="nl-NL"/>
              <a:t>- Makkelijk en kost weinig tijd</a:t>
            </a:r>
          </a:p>
          <a:p>
            <a:pPr marL="0" indent="0">
              <a:buNone/>
            </a:pPr>
            <a:r>
              <a:rPr lang="nl-NL"/>
              <a:t>-  Objectief</a:t>
            </a:r>
          </a:p>
          <a:p>
            <a:pPr marL="0" indent="0">
              <a:buNone/>
            </a:pPr>
            <a:r>
              <a:rPr lang="nl-NL"/>
              <a:t>Nadeel: richt zich enkel op wat er in het schema staat. Informatie kan verloren gaan (tunnelvisie)</a:t>
            </a:r>
          </a:p>
        </p:txBody>
      </p:sp>
    </p:spTree>
    <p:extLst>
      <p:ext uri="{BB962C8B-B14F-4D97-AF65-F5344CB8AC3E}">
        <p14:creationId xmlns:p14="http://schemas.microsoft.com/office/powerpoint/2010/main" val="405326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Voorbeelden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nl-NL">
              <a:latin typeface="Rockwell" charset="0"/>
            </a:endParaRPr>
          </a:p>
          <a:p>
            <a:r>
              <a:rPr lang="nl-NL">
                <a:latin typeface="Rockwell" charset="0"/>
                <a:hlinkClick r:id="rId3"/>
              </a:rPr>
              <a:t>Voorbeeld</a:t>
            </a:r>
          </a:p>
        </p:txBody>
      </p:sp>
    </p:spTree>
    <p:extLst>
      <p:ext uri="{BB962C8B-B14F-4D97-AF65-F5344CB8AC3E}">
        <p14:creationId xmlns:p14="http://schemas.microsoft.com/office/powerpoint/2010/main" val="74479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Vastleggen van informatie 100 - 103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u="sng"/>
              <a:t>Schriftelijke rapportage:</a:t>
            </a:r>
          </a:p>
          <a:p>
            <a:pPr marL="0" indent="0">
              <a:buNone/>
            </a:pPr>
            <a:r>
              <a:rPr lang="nl-NL"/>
              <a:t>- Meest voorkomende vorm van vastleggen van informatie</a:t>
            </a:r>
          </a:p>
          <a:p>
            <a:pPr marL="0" indent="0">
              <a:buNone/>
            </a:pPr>
            <a:r>
              <a:rPr lang="nl-NL"/>
              <a:t>- Belangrijk om informatie te delen</a:t>
            </a:r>
          </a:p>
          <a:p>
            <a:pPr marL="0" indent="0">
              <a:buNone/>
            </a:pPr>
            <a:r>
              <a:rPr lang="nl-NL"/>
              <a:t>- Gegevens vergelijken met verleden</a:t>
            </a:r>
          </a:p>
          <a:p>
            <a:pPr marL="0" indent="0">
              <a:buNone/>
            </a:pPr>
            <a:r>
              <a:rPr lang="nl-NL"/>
              <a:t>- Gegevens kunnen op gewenst moment worden ingezien door collega's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u="sng"/>
              <a:t>Mondelinge rapportage:</a:t>
            </a:r>
          </a:p>
          <a:p>
            <a:pPr marL="0" indent="0">
              <a:buNone/>
            </a:pPr>
            <a:r>
              <a:rPr lang="nl-NL"/>
              <a:t>- Wordt ingezet wanneer gegevens worden gedeeld met cliënt en/of familie </a:t>
            </a:r>
          </a:p>
          <a:p>
            <a:pPr marL="0" indent="0">
              <a:buNone/>
            </a:pPr>
            <a:r>
              <a:rPr lang="nl-NL"/>
              <a:t>- Gegevens van mondelinge rapportage worden vaak niet bewaard</a:t>
            </a:r>
          </a:p>
        </p:txBody>
      </p:sp>
    </p:spTree>
    <p:extLst>
      <p:ext uri="{BB962C8B-B14F-4D97-AF65-F5344CB8AC3E}">
        <p14:creationId xmlns:p14="http://schemas.microsoft.com/office/powerpoint/2010/main" val="117250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Wet bescherming persoonsgegevens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De cliënt heeft recht op inzage van zijn of haar persoonsgegevens</a:t>
            </a:r>
          </a:p>
          <a:p>
            <a:r>
              <a:rPr lang="nl-NL"/>
              <a:t>Ouders van een minderjarig kind mogen altijd het dossier van hun kind inzien</a:t>
            </a:r>
          </a:p>
          <a:p>
            <a:r>
              <a:rPr lang="nl-NL"/>
              <a:t>Je moet kunnen verantwoorden waarom je de informatie hebt opgeslagen</a:t>
            </a:r>
          </a:p>
          <a:p>
            <a:r>
              <a:rPr lang="nl-NL"/>
              <a:t>Cliënten mogen geen gegevens van anderen inzien</a:t>
            </a:r>
          </a:p>
          <a:p>
            <a:endParaRPr lang="nl-NL"/>
          </a:p>
          <a:p>
            <a:pPr marL="0" indent="0">
              <a:buNone/>
            </a:pPr>
            <a:r>
              <a:rPr lang="nl-NL" u="sng"/>
              <a:t>Omgaan met vertrouwelijke informatie:</a:t>
            </a:r>
          </a:p>
          <a:p>
            <a:r>
              <a:rPr lang="nl-NL"/>
              <a:t>Je mag bevinden nooit bespreken met derden</a:t>
            </a:r>
          </a:p>
          <a:p>
            <a:r>
              <a:rPr lang="nl-NL"/>
              <a:t>Wel mag je observaties bespreken met collega's de cliënt zelf en zijn/haar ouders</a:t>
            </a:r>
          </a:p>
          <a:p>
            <a:r>
              <a:rPr lang="nl-NL"/>
              <a:t>Inschakelen van andere hulpverlener gaat altijd in overleg</a:t>
            </a:r>
          </a:p>
        </p:txBody>
      </p:sp>
    </p:spTree>
    <p:extLst>
      <p:ext uri="{BB962C8B-B14F-4D97-AF65-F5344CB8AC3E}">
        <p14:creationId xmlns:p14="http://schemas.microsoft.com/office/powerpoint/2010/main" val="2704480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Observatieopdracht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u="sng">
                <a:solidFill>
                  <a:srgbClr val="9B2D1F"/>
                </a:solidFill>
              </a:rPr>
              <a:t>Observatie opdracht a.d.h.v. filmmateriaal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Wat gaan jullie doen?</a:t>
            </a:r>
          </a:p>
          <a:p>
            <a:r>
              <a:rPr lang="nl-NL"/>
              <a:t>Met behulp van methode:" vrije observatie" observatie uitvoeren.</a:t>
            </a:r>
          </a:p>
          <a:p>
            <a:r>
              <a:rPr lang="nl-NL"/>
              <a:t>Zoveel mogelijk feitelijke gegevens verzamelen (objectief)</a:t>
            </a:r>
          </a:p>
          <a:p>
            <a:r>
              <a:rPr lang="nl-NL">
                <a:latin typeface="Rockwell"/>
              </a:rPr>
              <a:t>Doel opdracht: Leren verwerken van informatie</a:t>
            </a:r>
          </a:p>
          <a:p>
            <a:pPr marL="0" indent="0">
              <a:buNone/>
            </a:pPr>
            <a:endParaRPr lang="nl-NL">
              <a:latin typeface="Gill Sans MT"/>
            </a:endParaRPr>
          </a:p>
          <a:p>
            <a:pPr marL="0" indent="0">
              <a:buNone/>
            </a:pPr>
            <a:r>
              <a:rPr lang="nl-NL">
                <a:latin typeface="Gill Sans MT" charset="0"/>
                <a:hlinkClick r:id="rId2"/>
              </a:rPr>
              <a:t>https://youtu.be/KErDAvpLrhs</a:t>
            </a:r>
            <a:endParaRPr lang="nl-NL">
              <a:latin typeface="Gill Sans MT" charset="0"/>
            </a:endParaRPr>
          </a:p>
          <a:p>
            <a:pPr marL="0" indent="0">
              <a:buNone/>
            </a:pPr>
            <a:endParaRPr lang="nl-NL">
              <a:latin typeface="Gill Sans MT" charset="0"/>
            </a:endParaRPr>
          </a:p>
          <a:p>
            <a:pPr marL="0" indent="0">
              <a:buNone/>
            </a:pPr>
            <a:endParaRPr lang="nl-NL"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89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solidFill>
                  <a:schemeClr val="tx1"/>
                </a:solidFill>
              </a:rPr>
              <a:t>Huiswerk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>
              <a:solidFill>
                <a:srgbClr val="000000"/>
              </a:solidFill>
              <a:latin typeface="Rockwell"/>
            </a:endParaRPr>
          </a:p>
          <a:p>
            <a:r>
              <a:rPr lang="nl-NL">
                <a:latin typeface="Rockwell"/>
              </a:rPr>
              <a:t>Inlezen in eindopdracht -&gt; WIKI</a:t>
            </a:r>
          </a:p>
          <a:p>
            <a:r>
              <a:rPr lang="nl-NL">
                <a:latin typeface="Rockwell"/>
              </a:rPr>
              <a:t>Brainstormen over observatiedoel</a:t>
            </a:r>
          </a:p>
        </p:txBody>
      </p:sp>
    </p:spTree>
    <p:extLst>
      <p:ext uri="{BB962C8B-B14F-4D97-AF65-F5344CB8AC3E}">
        <p14:creationId xmlns:p14="http://schemas.microsoft.com/office/powerpoint/2010/main" val="1264186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Houttype</vt:lpstr>
      <vt:lpstr>Observeren en rapporteren</vt:lpstr>
      <vt:lpstr>Les programma</vt:lpstr>
      <vt:lpstr>Terugblik vorige les</vt:lpstr>
      <vt:lpstr>Verwerken van informatie 98 - 100</vt:lpstr>
      <vt:lpstr>Voorbeelden</vt:lpstr>
      <vt:lpstr>Vastleggen van informatie 100 - 103</vt:lpstr>
      <vt:lpstr>Wet bescherming persoonsgegevens</vt:lpstr>
      <vt:lpstr>Observatieopdracht</vt:lpstr>
      <vt:lpstr>Huiswerk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 en rapporteren</dc:title>
  <cp:revision>1</cp:revision>
  <dcterms:modified xsi:type="dcterms:W3CDTF">2017-03-13T07:33:12Z</dcterms:modified>
</cp:coreProperties>
</file>