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6" r:id="rId5"/>
    <p:sldId id="263" r:id="rId6"/>
    <p:sldId id="267" r:id="rId7"/>
    <p:sldId id="259" r:id="rId8"/>
    <p:sldId id="262" r:id="rId9"/>
    <p:sldId id="260" r:id="rId10"/>
    <p:sldId id="261" r:id="rId11"/>
    <p:sldId id="264" r:id="rId12"/>
    <p:sldId id="265"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82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nise Dobber" userId="S::dc.dobber@noorderpoort.nl::dbae20dc-9416-4258-a8df-2ae8f46100ae" providerId="AD" clId="Web-{98412700-CFDE-CA81-9259-E7B6AD30B66D}"/>
    <pc:docChg chg="modSld">
      <pc:chgData name="Denise Dobber" userId="S::dc.dobber@noorderpoort.nl::dbae20dc-9416-4258-a8df-2ae8f46100ae" providerId="AD" clId="Web-{98412700-CFDE-CA81-9259-E7B6AD30B66D}" dt="2019-02-12T14:48:47.357" v="1"/>
      <pc:docMkLst>
        <pc:docMk/>
      </pc:docMkLst>
      <pc:sldChg chg="delSp modSp">
        <pc:chgData name="Denise Dobber" userId="S::dc.dobber@noorderpoort.nl::dbae20dc-9416-4258-a8df-2ae8f46100ae" providerId="AD" clId="Web-{98412700-CFDE-CA81-9259-E7B6AD30B66D}" dt="2019-02-12T14:48:47.357" v="1"/>
        <pc:sldMkLst>
          <pc:docMk/>
          <pc:sldMk cId="3764421748" sldId="258"/>
        </pc:sldMkLst>
        <pc:picChg chg="del mod">
          <ac:chgData name="Denise Dobber" userId="S::dc.dobber@noorderpoort.nl::dbae20dc-9416-4258-a8df-2ae8f46100ae" providerId="AD" clId="Web-{98412700-CFDE-CA81-9259-E7B6AD30B66D}" dt="2019-02-12T14:48:47.357" v="1"/>
          <ac:picMkLst>
            <pc:docMk/>
            <pc:sldMk cId="3764421748" sldId="258"/>
            <ac:picMk id="4" creationId="{00000000-0000-0000-0000-000000000000}"/>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9EDB58-B313-4E4F-B020-9884C7EA4A2B}" type="doc">
      <dgm:prSet loTypeId="urn:microsoft.com/office/officeart/2005/8/layout/hierarchy2" loCatId="Inbox" qsTypeId="urn:microsoft.com/office/officeart/2005/8/quickstyle/simple4" qsCatId="simple" csTypeId="urn:microsoft.com/office/officeart/2005/8/colors/accent1_2" csCatId="accent1"/>
      <dgm:spPr/>
      <dgm:t>
        <a:bodyPr/>
        <a:lstStyle/>
        <a:p>
          <a:endParaRPr lang="en-US"/>
        </a:p>
      </dgm:t>
    </dgm:pt>
    <dgm:pt modelId="{886F47DE-EEC1-4E2C-BEA5-2EC152CB0D74}">
      <dgm:prSet/>
      <dgm:spPr/>
      <dgm:t>
        <a:bodyPr/>
        <a:lstStyle/>
        <a:p>
          <a:r>
            <a:rPr lang="nl-NL"/>
            <a:t>Lezen van bladzijdes 85 t/m 94</a:t>
          </a:r>
          <a:endParaRPr lang="en-US"/>
        </a:p>
      </dgm:t>
    </dgm:pt>
    <dgm:pt modelId="{9E81B294-1C0C-45DF-9751-26E862F007DC}" type="parTrans" cxnId="{22DC700E-1AF6-4607-9FF2-659D44FB5000}">
      <dgm:prSet/>
      <dgm:spPr/>
      <dgm:t>
        <a:bodyPr/>
        <a:lstStyle/>
        <a:p>
          <a:endParaRPr lang="en-US"/>
        </a:p>
      </dgm:t>
    </dgm:pt>
    <dgm:pt modelId="{82A0E14A-4B9F-4D8A-B070-0723E667C7B4}" type="sibTrans" cxnId="{22DC700E-1AF6-4607-9FF2-659D44FB5000}">
      <dgm:prSet/>
      <dgm:spPr/>
      <dgm:t>
        <a:bodyPr/>
        <a:lstStyle/>
        <a:p>
          <a:endParaRPr lang="en-US"/>
        </a:p>
      </dgm:t>
    </dgm:pt>
    <dgm:pt modelId="{D8D412CA-971B-4FBD-8A36-9B605197FA22}">
      <dgm:prSet/>
      <dgm:spPr/>
      <dgm:t>
        <a:bodyPr/>
        <a:lstStyle/>
        <a:p>
          <a:r>
            <a:rPr lang="nl-NL"/>
            <a:t>Volgende week gaan wij oefenen met observeren!</a:t>
          </a:r>
          <a:endParaRPr lang="en-US"/>
        </a:p>
      </dgm:t>
    </dgm:pt>
    <dgm:pt modelId="{A24C8928-A04B-4272-8373-22526DB7B6DF}" type="parTrans" cxnId="{94E69470-68CE-4D2C-ADFF-B196ABC4C79E}">
      <dgm:prSet/>
      <dgm:spPr/>
      <dgm:t>
        <a:bodyPr/>
        <a:lstStyle/>
        <a:p>
          <a:endParaRPr lang="en-US"/>
        </a:p>
      </dgm:t>
    </dgm:pt>
    <dgm:pt modelId="{25429A33-0610-4649-93A6-382CAE8E371B}" type="sibTrans" cxnId="{94E69470-68CE-4D2C-ADFF-B196ABC4C79E}">
      <dgm:prSet/>
      <dgm:spPr/>
      <dgm:t>
        <a:bodyPr/>
        <a:lstStyle/>
        <a:p>
          <a:endParaRPr lang="en-US"/>
        </a:p>
      </dgm:t>
    </dgm:pt>
    <dgm:pt modelId="{828F3936-E24F-47C6-96FB-21A8439DA421}" type="pres">
      <dgm:prSet presAssocID="{029EDB58-B313-4E4F-B020-9884C7EA4A2B}" presName="diagram" presStyleCnt="0">
        <dgm:presLayoutVars>
          <dgm:chPref val="1"/>
          <dgm:dir/>
          <dgm:animOne val="branch"/>
          <dgm:animLvl val="lvl"/>
          <dgm:resizeHandles val="exact"/>
        </dgm:presLayoutVars>
      </dgm:prSet>
      <dgm:spPr/>
    </dgm:pt>
    <dgm:pt modelId="{238B07FD-BBD6-4E32-A481-D6C149B47AA6}" type="pres">
      <dgm:prSet presAssocID="{886F47DE-EEC1-4E2C-BEA5-2EC152CB0D74}" presName="root1" presStyleCnt="0"/>
      <dgm:spPr/>
    </dgm:pt>
    <dgm:pt modelId="{B4CD7B9D-0411-46ED-A43D-11E2767B94AC}" type="pres">
      <dgm:prSet presAssocID="{886F47DE-EEC1-4E2C-BEA5-2EC152CB0D74}" presName="LevelOneTextNode" presStyleLbl="node0" presStyleIdx="0" presStyleCnt="2">
        <dgm:presLayoutVars>
          <dgm:chPref val="3"/>
        </dgm:presLayoutVars>
      </dgm:prSet>
      <dgm:spPr/>
    </dgm:pt>
    <dgm:pt modelId="{4B3C55A3-CF93-4242-8775-7E3AC2AC53B1}" type="pres">
      <dgm:prSet presAssocID="{886F47DE-EEC1-4E2C-BEA5-2EC152CB0D74}" presName="level2hierChild" presStyleCnt="0"/>
      <dgm:spPr/>
    </dgm:pt>
    <dgm:pt modelId="{97CD4298-3588-43D5-807C-2E83E2B300A3}" type="pres">
      <dgm:prSet presAssocID="{D8D412CA-971B-4FBD-8A36-9B605197FA22}" presName="root1" presStyleCnt="0"/>
      <dgm:spPr/>
    </dgm:pt>
    <dgm:pt modelId="{6D3CD943-403B-4867-A023-17E926D41931}" type="pres">
      <dgm:prSet presAssocID="{D8D412CA-971B-4FBD-8A36-9B605197FA22}" presName="LevelOneTextNode" presStyleLbl="node0" presStyleIdx="1" presStyleCnt="2">
        <dgm:presLayoutVars>
          <dgm:chPref val="3"/>
        </dgm:presLayoutVars>
      </dgm:prSet>
      <dgm:spPr/>
    </dgm:pt>
    <dgm:pt modelId="{D8BAA9F7-18AE-45DE-8B16-DB6F847CFF48}" type="pres">
      <dgm:prSet presAssocID="{D8D412CA-971B-4FBD-8A36-9B605197FA22}" presName="level2hierChild" presStyleCnt="0"/>
      <dgm:spPr/>
    </dgm:pt>
  </dgm:ptLst>
  <dgm:cxnLst>
    <dgm:cxn modelId="{22DC700E-1AF6-4607-9FF2-659D44FB5000}" srcId="{029EDB58-B313-4E4F-B020-9884C7EA4A2B}" destId="{886F47DE-EEC1-4E2C-BEA5-2EC152CB0D74}" srcOrd="0" destOrd="0" parTransId="{9E81B294-1C0C-45DF-9751-26E862F007DC}" sibTransId="{82A0E14A-4B9F-4D8A-B070-0723E667C7B4}"/>
    <dgm:cxn modelId="{3CAF0C37-4275-45DB-BAC5-EDCC396BB79A}" type="presOf" srcId="{886F47DE-EEC1-4E2C-BEA5-2EC152CB0D74}" destId="{B4CD7B9D-0411-46ED-A43D-11E2767B94AC}" srcOrd="0" destOrd="0" presId="urn:microsoft.com/office/officeart/2005/8/layout/hierarchy2"/>
    <dgm:cxn modelId="{030CBD5E-9E2E-4CBD-A63F-737308D73CCF}" type="presOf" srcId="{029EDB58-B313-4E4F-B020-9884C7EA4A2B}" destId="{828F3936-E24F-47C6-96FB-21A8439DA421}" srcOrd="0" destOrd="0" presId="urn:microsoft.com/office/officeart/2005/8/layout/hierarchy2"/>
    <dgm:cxn modelId="{94E69470-68CE-4D2C-ADFF-B196ABC4C79E}" srcId="{029EDB58-B313-4E4F-B020-9884C7EA4A2B}" destId="{D8D412CA-971B-4FBD-8A36-9B605197FA22}" srcOrd="1" destOrd="0" parTransId="{A24C8928-A04B-4272-8373-22526DB7B6DF}" sibTransId="{25429A33-0610-4649-93A6-382CAE8E371B}"/>
    <dgm:cxn modelId="{31196D91-73B0-4817-95CA-83BCF46A0E88}" type="presOf" srcId="{D8D412CA-971B-4FBD-8A36-9B605197FA22}" destId="{6D3CD943-403B-4867-A023-17E926D41931}" srcOrd="0" destOrd="0" presId="urn:microsoft.com/office/officeart/2005/8/layout/hierarchy2"/>
    <dgm:cxn modelId="{11C79370-4345-427C-8205-C3E2427E5D39}" type="presParOf" srcId="{828F3936-E24F-47C6-96FB-21A8439DA421}" destId="{238B07FD-BBD6-4E32-A481-D6C149B47AA6}" srcOrd="0" destOrd="0" presId="urn:microsoft.com/office/officeart/2005/8/layout/hierarchy2"/>
    <dgm:cxn modelId="{0812D64D-7DBC-450A-A4D4-580AF058EC75}" type="presParOf" srcId="{238B07FD-BBD6-4E32-A481-D6C149B47AA6}" destId="{B4CD7B9D-0411-46ED-A43D-11E2767B94AC}" srcOrd="0" destOrd="0" presId="urn:microsoft.com/office/officeart/2005/8/layout/hierarchy2"/>
    <dgm:cxn modelId="{FE207B32-74FC-4EEA-8279-769DCF64DBA3}" type="presParOf" srcId="{238B07FD-BBD6-4E32-A481-D6C149B47AA6}" destId="{4B3C55A3-CF93-4242-8775-7E3AC2AC53B1}" srcOrd="1" destOrd="0" presId="urn:microsoft.com/office/officeart/2005/8/layout/hierarchy2"/>
    <dgm:cxn modelId="{2642C647-0EB0-4926-A787-11D5A2F247E1}" type="presParOf" srcId="{828F3936-E24F-47C6-96FB-21A8439DA421}" destId="{97CD4298-3588-43D5-807C-2E83E2B300A3}" srcOrd="1" destOrd="0" presId="urn:microsoft.com/office/officeart/2005/8/layout/hierarchy2"/>
    <dgm:cxn modelId="{D96C9D6A-6244-4A31-8B52-BEFEF8327F1D}" type="presParOf" srcId="{97CD4298-3588-43D5-807C-2E83E2B300A3}" destId="{6D3CD943-403B-4867-A023-17E926D41931}" srcOrd="0" destOrd="0" presId="urn:microsoft.com/office/officeart/2005/8/layout/hierarchy2"/>
    <dgm:cxn modelId="{E4E5022E-9B5B-403E-B588-D9BB67B44AA5}" type="presParOf" srcId="{97CD4298-3588-43D5-807C-2E83E2B300A3}" destId="{D8BAA9F7-18AE-45DE-8B16-DB6F847CFF48}"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CD7B9D-0411-46ED-A43D-11E2767B94AC}">
      <dsp:nvSpPr>
        <dsp:cNvPr id="0" name=""/>
        <dsp:cNvSpPr/>
      </dsp:nvSpPr>
      <dsp:spPr>
        <a:xfrm>
          <a:off x="801197" y="1358"/>
          <a:ext cx="4311042" cy="2155521"/>
        </a:xfrm>
        <a:prstGeom prst="roundRect">
          <a:avLst>
            <a:gd name="adj" fmla="val 10000"/>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r>
            <a:rPr lang="nl-NL" sz="4800" kern="1200"/>
            <a:t>Lezen van bladzijdes 85 t/m 94</a:t>
          </a:r>
          <a:endParaRPr lang="en-US" sz="4800" kern="1200"/>
        </a:p>
      </dsp:txBody>
      <dsp:txXfrm>
        <a:off x="864330" y="64491"/>
        <a:ext cx="4184776" cy="2029255"/>
      </dsp:txXfrm>
    </dsp:sp>
    <dsp:sp modelId="{6D3CD943-403B-4867-A023-17E926D41931}">
      <dsp:nvSpPr>
        <dsp:cNvPr id="0" name=""/>
        <dsp:cNvSpPr/>
      </dsp:nvSpPr>
      <dsp:spPr>
        <a:xfrm>
          <a:off x="801197" y="2480208"/>
          <a:ext cx="4311042" cy="2155521"/>
        </a:xfrm>
        <a:prstGeom prst="roundRect">
          <a:avLst>
            <a:gd name="adj" fmla="val 10000"/>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r>
            <a:rPr lang="nl-NL" sz="4800" kern="1200"/>
            <a:t>Volgende week gaan wij oefenen met observeren!</a:t>
          </a:r>
          <a:endParaRPr lang="en-US" sz="4800" kern="1200"/>
        </a:p>
      </dsp:txBody>
      <dsp:txXfrm>
        <a:off x="864330" y="2543341"/>
        <a:ext cx="4184776" cy="202925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nl-NL"/>
              <a:t>Klik om de stijl te bewerken</a:t>
            </a:r>
            <a:endParaRPr lang="en-US"/>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a:p>
        </p:txBody>
      </p:sp>
      <p:sp>
        <p:nvSpPr>
          <p:cNvPr id="4" name="Date Placeholder 3"/>
          <p:cNvSpPr>
            <a:spLocks noGrp="1"/>
          </p:cNvSpPr>
          <p:nvPr>
            <p:ph type="dt" sz="half" idx="10"/>
          </p:nvPr>
        </p:nvSpPr>
        <p:spPr/>
        <p:txBody>
          <a:bodyPr/>
          <a:lstStyle/>
          <a:p>
            <a:fld id="{48A87A34-81AB-432B-8DAE-1953F412C126}" type="datetimeFigureOut">
              <a:rPr lang="en-US" dirty="0"/>
              <a:t>2/12/2019</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48A87A34-81AB-432B-8DAE-1953F412C126}" type="datetimeFigureOut">
              <a:rPr lang="en-US" dirty="0"/>
              <a:t>2/12/2019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nl-NL"/>
              <a:t>Klik om de stijl te bewerken</a:t>
            </a:r>
            <a:endParaRPr lang="en-US"/>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48A87A34-81AB-432B-8DAE-1953F412C126}" type="datetimeFigureOut">
              <a:rPr lang="en-US" dirty="0"/>
              <a:t>2/12/2019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Content Placeholder 2"/>
          <p:cNvSpPr>
            <a:spLocks noGrp="1"/>
          </p:cNvSpPr>
          <p:nvPr>
            <p:ph idx="1"/>
          </p:nvPr>
        </p:nvSpPr>
        <p:spPr/>
        <p:txBody>
          <a:bodyPr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48A87A34-81AB-432B-8DAE-1953F412C126}" type="datetimeFigureOut">
              <a:rPr lang="en-US" dirty="0"/>
              <a:t>2/12/2019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nl-NL"/>
              <a:t>Klik om de stijl te bewerken</a:t>
            </a:r>
            <a:endParaRPr lang="en-US"/>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dirty="0"/>
              <a:t>2/12/2019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nl-NL"/>
              <a:t>Klik om de stijl te bewerken</a:t>
            </a:r>
            <a:endParaRPr lang="en-US"/>
          </a:p>
        </p:txBody>
      </p:sp>
      <p:sp>
        <p:nvSpPr>
          <p:cNvPr id="3" name="Content Placeholder 2"/>
          <p:cNvSpPr>
            <a:spLocks noGrp="1"/>
          </p:cNvSpPr>
          <p:nvPr>
            <p:ph sz="half" idx="1"/>
          </p:nvPr>
        </p:nvSpPr>
        <p:spPr>
          <a:xfrm>
            <a:off x="1447331" y="2010878"/>
            <a:ext cx="4645152" cy="344859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6413771" y="2017343"/>
            <a:ext cx="4645152" cy="344152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48A87A34-81AB-432B-8DAE-1953F412C126}" type="datetimeFigureOut">
              <a:rPr lang="en-US" dirty="0"/>
              <a:t>2/12/2019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nl-NL"/>
              <a:t>Klik om de stijl te bewerken</a:t>
            </a:r>
            <a:endParaRPr lang="en-US"/>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447191" y="2824269"/>
            <a:ext cx="4645152" cy="264445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412362" y="2821491"/>
            <a:ext cx="4645152" cy="263737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48A87A34-81AB-432B-8DAE-1953F412C126}" type="datetimeFigureOut">
              <a:rPr lang="en-US" dirty="0"/>
              <a:t>2/12/2019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Date Placeholder 2"/>
          <p:cNvSpPr>
            <a:spLocks noGrp="1"/>
          </p:cNvSpPr>
          <p:nvPr>
            <p:ph type="dt" sz="half" idx="10"/>
          </p:nvPr>
        </p:nvSpPr>
        <p:spPr/>
        <p:txBody>
          <a:bodyPr/>
          <a:lstStyle/>
          <a:p>
            <a:fld id="{48A87A34-81AB-432B-8DAE-1953F412C126}" type="datetimeFigureOut">
              <a:rPr lang="en-US" dirty="0"/>
              <a:t>2/12/2019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2/12/2019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nl-NL"/>
              <a:t>Klik om de stijl te bewerken</a:t>
            </a:r>
            <a:endParaRPr lang="en-US"/>
          </a:p>
        </p:txBody>
      </p:sp>
      <p:sp>
        <p:nvSpPr>
          <p:cNvPr id="3" name="Content Placeholder 2"/>
          <p:cNvSpPr>
            <a:spLocks noGrp="1"/>
          </p:cNvSpPr>
          <p:nvPr>
            <p:ph idx="1"/>
          </p:nvPr>
        </p:nvSpPr>
        <p:spPr>
          <a:xfrm>
            <a:off x="5043714" y="798974"/>
            <a:ext cx="6012470" cy="4658826"/>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2/12/2019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nl-NL"/>
              <a:t>Klik om de stijl te bewerken</a:t>
            </a:r>
            <a:endParaRPr lang="en-US"/>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2/12/2019</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nl-NL"/>
              <a:t>Klik om de stijl te bewerken</a:t>
            </a:r>
            <a:endParaRPr lang="en-US"/>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2/12/2019</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npo.nl/vier-handen-op-een-buik/02-02-2016/BNN_101378003"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maken.wikiwijs.nl/76947/2016_Maatschappelijke_Zorg#!page-1951630"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HB0MMsq-YvQ" TargetMode="External"/><Relationship Id="rId2" Type="http://schemas.openxmlformats.org/officeDocument/2006/relationships/hyperlink" Target="https://youtu.be/IGQmdoK_ZfY" TargetMode="External"/><Relationship Id="rId1" Type="http://schemas.openxmlformats.org/officeDocument/2006/relationships/slideLayout" Target="../slideLayouts/slideLayout2.xml"/><Relationship Id="rId4" Type="http://schemas.openxmlformats.org/officeDocument/2006/relationships/hyperlink" Target="https://www.youtube.com/watch?v=2EgnHwPeEq4"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nl-NL" sz="4800" cap="none"/>
              <a:t>Observeren, rapporteren</a:t>
            </a:r>
          </a:p>
        </p:txBody>
      </p:sp>
      <p:sp>
        <p:nvSpPr>
          <p:cNvPr id="3" name="Ondertitel 2"/>
          <p:cNvSpPr>
            <a:spLocks noGrp="1"/>
          </p:cNvSpPr>
          <p:nvPr>
            <p:ph type="subTitle" idx="1"/>
          </p:nvPr>
        </p:nvSpPr>
        <p:spPr/>
        <p:txBody>
          <a:bodyPr/>
          <a:lstStyle/>
          <a:p>
            <a:r>
              <a:rPr lang="nl-NL" dirty="0"/>
              <a:t>Les 1</a:t>
            </a:r>
          </a:p>
        </p:txBody>
      </p:sp>
    </p:spTree>
    <p:extLst>
      <p:ext uri="{BB962C8B-B14F-4D97-AF65-F5344CB8AC3E}">
        <p14:creationId xmlns:p14="http://schemas.microsoft.com/office/powerpoint/2010/main" val="3348686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cap="none"/>
              <a:t>Observatie technieken</a:t>
            </a:r>
          </a:p>
        </p:txBody>
      </p:sp>
      <p:sp>
        <p:nvSpPr>
          <p:cNvPr id="3" name="Tijdelijke aanduiding voor inhoud 2"/>
          <p:cNvSpPr>
            <a:spLocks noGrp="1"/>
          </p:cNvSpPr>
          <p:nvPr>
            <p:ph idx="1"/>
          </p:nvPr>
        </p:nvSpPr>
        <p:spPr/>
        <p:txBody>
          <a:bodyPr/>
          <a:lstStyle/>
          <a:p>
            <a:r>
              <a:rPr lang="nl-NL" dirty="0"/>
              <a:t>Individuele opdracht</a:t>
            </a:r>
          </a:p>
          <a:p>
            <a:r>
              <a:rPr lang="nl-NL" dirty="0"/>
              <a:t>Lees </a:t>
            </a:r>
            <a:r>
              <a:rPr lang="nl-NL" dirty="0" err="1"/>
              <a:t>blz</a:t>
            </a:r>
            <a:r>
              <a:rPr lang="nl-NL" dirty="0"/>
              <a:t> 92-94 observatie methodes.</a:t>
            </a:r>
          </a:p>
          <a:p>
            <a:r>
              <a:rPr lang="nl-NL" dirty="0"/>
              <a:t>Maak aantekeningen/samenvatting van wat je hebt gelezen</a:t>
            </a:r>
          </a:p>
          <a:p>
            <a:r>
              <a:rPr lang="nl-NL" dirty="0"/>
              <a:t>Dit gaan we nabespreken in de klas.</a:t>
            </a:r>
          </a:p>
        </p:txBody>
      </p:sp>
    </p:spTree>
    <p:extLst>
      <p:ext uri="{BB962C8B-B14F-4D97-AF65-F5344CB8AC3E}">
        <p14:creationId xmlns:p14="http://schemas.microsoft.com/office/powerpoint/2010/main" val="41110391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cap="none"/>
              <a:t>Observatie oefening</a:t>
            </a:r>
          </a:p>
        </p:txBody>
      </p:sp>
      <p:sp>
        <p:nvSpPr>
          <p:cNvPr id="3" name="Tijdelijke aanduiding voor inhoud 2"/>
          <p:cNvSpPr>
            <a:spLocks noGrp="1"/>
          </p:cNvSpPr>
          <p:nvPr>
            <p:ph idx="1"/>
          </p:nvPr>
        </p:nvSpPr>
        <p:spPr/>
        <p:txBody>
          <a:bodyPr/>
          <a:lstStyle/>
          <a:p>
            <a:r>
              <a:rPr lang="nl-NL"/>
              <a:t>Om de les af te sluiten gaan jullie een documentaire kijken. De opdracht bij de documentaire (vier handen op 1 buik) is dat jullie observeren wat er gebeurt. Welke feiten kun je opschrijven? </a:t>
            </a:r>
          </a:p>
          <a:p>
            <a:endParaRPr lang="nl-NL"/>
          </a:p>
          <a:p>
            <a:pPr marL="0" indent="0">
              <a:buNone/>
            </a:pPr>
            <a:r>
              <a:rPr lang="nl-NL">
                <a:hlinkClick r:id="rId2"/>
              </a:rPr>
              <a:t>http://www.npo.nl/vier-handen-op-een-buik/02-02-2016/BNN_101378003</a:t>
            </a:r>
            <a:endParaRPr lang="nl-NL"/>
          </a:p>
          <a:p>
            <a:endParaRPr lang="nl-NL"/>
          </a:p>
        </p:txBody>
      </p:sp>
    </p:spTree>
    <p:extLst>
      <p:ext uri="{BB962C8B-B14F-4D97-AF65-F5344CB8AC3E}">
        <p14:creationId xmlns:p14="http://schemas.microsoft.com/office/powerpoint/2010/main" val="582877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14" name="Picture 13"/>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6" name="Straight Connector 15"/>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1579" y="2146542"/>
            <a:ext cx="327209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0" name="Title 1"/>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51580" y="3122496"/>
            <a:ext cx="3530157" cy="104923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endParaRPr lang="en-US" dirty="0"/>
          </a:p>
        </p:txBody>
      </p:sp>
      <p:sp>
        <p:nvSpPr>
          <p:cNvPr id="2" name="Titel 1"/>
          <p:cNvSpPr>
            <a:spLocks noGrp="1"/>
          </p:cNvSpPr>
          <p:nvPr>
            <p:ph type="title"/>
          </p:nvPr>
        </p:nvSpPr>
        <p:spPr>
          <a:xfrm>
            <a:off x="1451579" y="2303047"/>
            <a:ext cx="3272093" cy="2674198"/>
          </a:xfrm>
        </p:spPr>
        <p:txBody>
          <a:bodyPr anchor="t">
            <a:normAutofit/>
          </a:bodyPr>
          <a:lstStyle/>
          <a:p>
            <a:r>
              <a:rPr lang="nl-NL"/>
              <a:t>Huiswerk</a:t>
            </a:r>
          </a:p>
        </p:txBody>
      </p:sp>
      <p:graphicFrame>
        <p:nvGraphicFramePr>
          <p:cNvPr id="5" name="Tijdelijke aanduiding voor inhoud 2"/>
          <p:cNvGraphicFramePr>
            <a:graphicFrameLocks noGrp="1"/>
          </p:cNvGraphicFramePr>
          <p:nvPr>
            <p:ph idx="1"/>
            <p:extLst>
              <p:ext uri="{D42A27DB-BD31-4B8C-83A1-F6EECF244321}">
                <p14:modId xmlns:p14="http://schemas.microsoft.com/office/powerpoint/2010/main" val="2205162226"/>
              </p:ext>
            </p:extLst>
          </p:nvPr>
        </p:nvGraphicFramePr>
        <p:xfrm>
          <a:off x="5141913" y="803275"/>
          <a:ext cx="5913437" cy="46370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25054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51579" y="1000125"/>
            <a:ext cx="9603275" cy="1049235"/>
          </a:xfrm>
        </p:spPr>
        <p:txBody>
          <a:bodyPr/>
          <a:lstStyle/>
          <a:p>
            <a:r>
              <a:rPr lang="nl-NL" cap="none"/>
              <a:t>Lesinhoud</a:t>
            </a:r>
          </a:p>
        </p:txBody>
      </p:sp>
      <p:sp>
        <p:nvSpPr>
          <p:cNvPr id="3" name="Tijdelijke aanduiding voor inhoud 2"/>
          <p:cNvSpPr>
            <a:spLocks noGrp="1"/>
          </p:cNvSpPr>
          <p:nvPr>
            <p:ph idx="1"/>
          </p:nvPr>
        </p:nvSpPr>
        <p:spPr/>
        <p:txBody>
          <a:bodyPr/>
          <a:lstStyle/>
          <a:p>
            <a:r>
              <a:rPr lang="nl-NL" dirty="0"/>
              <a:t>Wiki</a:t>
            </a:r>
          </a:p>
          <a:p>
            <a:r>
              <a:rPr lang="nl-NL" dirty="0"/>
              <a:t>Wat weten jullie over observeren?</a:t>
            </a:r>
          </a:p>
          <a:p>
            <a:r>
              <a:rPr lang="nl-NL" dirty="0"/>
              <a:t>Waarnemen, signaleren en interpreteren</a:t>
            </a:r>
          </a:p>
          <a:p>
            <a:r>
              <a:rPr lang="nl-NL" dirty="0"/>
              <a:t>Observeren </a:t>
            </a:r>
          </a:p>
          <a:p>
            <a:r>
              <a:rPr lang="nl-NL" dirty="0"/>
              <a:t>Observatie technieken</a:t>
            </a:r>
          </a:p>
        </p:txBody>
      </p:sp>
    </p:spTree>
    <p:extLst>
      <p:ext uri="{BB962C8B-B14F-4D97-AF65-F5344CB8AC3E}">
        <p14:creationId xmlns:p14="http://schemas.microsoft.com/office/powerpoint/2010/main" val="102090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Wikiwijs</a:t>
            </a:r>
          </a:p>
        </p:txBody>
      </p:sp>
      <p:sp>
        <p:nvSpPr>
          <p:cNvPr id="3" name="Tijdelijke aanduiding voor inhoud 2"/>
          <p:cNvSpPr>
            <a:spLocks noGrp="1"/>
          </p:cNvSpPr>
          <p:nvPr>
            <p:ph idx="1"/>
          </p:nvPr>
        </p:nvSpPr>
        <p:spPr/>
        <p:txBody>
          <a:bodyPr/>
          <a:lstStyle/>
          <a:p>
            <a:r>
              <a:rPr lang="nl-NL" dirty="0"/>
              <a:t>Planning</a:t>
            </a:r>
          </a:p>
          <a:p>
            <a:r>
              <a:rPr lang="nl-NL" dirty="0"/>
              <a:t>Doel van training</a:t>
            </a:r>
          </a:p>
          <a:p>
            <a:r>
              <a:rPr lang="nl-NL" dirty="0"/>
              <a:t>Lesinhoud</a:t>
            </a:r>
          </a:p>
          <a:p>
            <a:r>
              <a:rPr lang="nl-NL" dirty="0"/>
              <a:t>Lesmateriaal</a:t>
            </a:r>
          </a:p>
          <a:p>
            <a:pPr marL="0" indent="0">
              <a:buNone/>
            </a:pPr>
            <a:endParaRPr lang="nl-NL" dirty="0"/>
          </a:p>
          <a:p>
            <a:pPr marL="0" indent="0">
              <a:buNone/>
            </a:pPr>
            <a:r>
              <a:rPr lang="nl-NL" dirty="0">
                <a:hlinkClick r:id="rId2"/>
              </a:rPr>
              <a:t>WIKI</a:t>
            </a:r>
            <a:endParaRPr lang="nl-NL" dirty="0"/>
          </a:p>
        </p:txBody>
      </p:sp>
    </p:spTree>
    <p:extLst>
      <p:ext uri="{BB962C8B-B14F-4D97-AF65-F5344CB8AC3E}">
        <p14:creationId xmlns:p14="http://schemas.microsoft.com/office/powerpoint/2010/main" val="3764421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weten jullie van observeren?</a:t>
            </a:r>
          </a:p>
        </p:txBody>
      </p:sp>
      <p:pic>
        <p:nvPicPr>
          <p:cNvPr id="4" name="Tijdelijke aanduiding voor inhoud 3"/>
          <p:cNvPicPr>
            <a:picLocks noGrp="1" noChangeAspect="1"/>
          </p:cNvPicPr>
          <p:nvPr>
            <p:ph idx="1"/>
          </p:nvPr>
        </p:nvPicPr>
        <p:blipFill>
          <a:blip r:embed="rId2"/>
          <a:stretch>
            <a:fillRect/>
          </a:stretch>
        </p:blipFill>
        <p:spPr>
          <a:xfrm>
            <a:off x="2756460" y="2456094"/>
            <a:ext cx="5981259" cy="2552004"/>
          </a:xfrm>
        </p:spPr>
      </p:pic>
    </p:spTree>
    <p:extLst>
      <p:ext uri="{BB962C8B-B14F-4D97-AF65-F5344CB8AC3E}">
        <p14:creationId xmlns:p14="http://schemas.microsoft.com/office/powerpoint/2010/main" val="3257559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1" name="Rectangle 1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15" name="Picture 14"/>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7" name="Straight Connector 16"/>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79647" y="1847088"/>
            <a:ext cx="4158750"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4" name="Tijdelijke aanduiding voor inhoud 3"/>
          <p:cNvPicPr>
            <a:picLocks noGrp="1" noChangeAspect="1"/>
          </p:cNvPicPr>
          <p:nvPr>
            <p:ph idx="1"/>
          </p:nvPr>
        </p:nvPicPr>
        <p:blipFill>
          <a:blip r:embed="rId3"/>
          <a:stretch>
            <a:fillRect/>
          </a:stretch>
        </p:blipFill>
        <p:spPr>
          <a:xfrm>
            <a:off x="2054721" y="805583"/>
            <a:ext cx="3111058" cy="4660762"/>
          </a:xfrm>
          <a:prstGeom prst="rect">
            <a:avLst/>
          </a:prstGeom>
        </p:spPr>
      </p:pic>
      <p:sp>
        <p:nvSpPr>
          <p:cNvPr id="6" name="Tekstvak 5"/>
          <p:cNvSpPr txBox="1"/>
          <p:nvPr/>
        </p:nvSpPr>
        <p:spPr>
          <a:xfrm>
            <a:off x="6579647" y="2015732"/>
            <a:ext cx="4158750" cy="3450613"/>
          </a:xfrm>
          <a:prstGeom prst="rect">
            <a:avLst/>
          </a:prstGeom>
        </p:spPr>
        <p:txBody>
          <a:bodyPr vert="horz" lIns="91440" tIns="45720" rIns="91440" bIns="45720" rtlCol="0" anchor="t">
            <a:normAutofit/>
          </a:bodyPr>
          <a:lstStyle/>
          <a:p>
            <a:pPr indent="-228600" defTabSz="914400">
              <a:lnSpc>
                <a:spcPct val="120000"/>
              </a:lnSpc>
              <a:spcAft>
                <a:spcPts val="600"/>
              </a:spcAft>
              <a:buClr>
                <a:schemeClr val="accent1"/>
              </a:buClr>
              <a:buSzPct val="100000"/>
              <a:buFont typeface="Arial" panose="020B0604020202020204" pitchFamily="34" charset="0"/>
              <a:buChar char="•"/>
            </a:pPr>
            <a:r>
              <a:rPr lang="en-US" b="1"/>
              <a:t>Wat zien jullie?</a:t>
            </a:r>
          </a:p>
          <a:p>
            <a:pPr indent="-228600" defTabSz="914400">
              <a:lnSpc>
                <a:spcPct val="120000"/>
              </a:lnSpc>
              <a:spcAft>
                <a:spcPts val="600"/>
              </a:spcAft>
              <a:buClr>
                <a:schemeClr val="accent1"/>
              </a:buClr>
              <a:buSzPct val="100000"/>
              <a:buFont typeface="Arial" panose="020B0604020202020204" pitchFamily="34" charset="0"/>
              <a:buChar char="•"/>
            </a:pPr>
            <a:endParaRPr lang="en-US"/>
          </a:p>
          <a:p>
            <a:pPr indent="-228600" defTabSz="914400">
              <a:lnSpc>
                <a:spcPct val="120000"/>
              </a:lnSpc>
              <a:spcAft>
                <a:spcPts val="600"/>
              </a:spcAft>
              <a:buClr>
                <a:schemeClr val="accent1"/>
              </a:buClr>
              <a:buSzPct val="100000"/>
              <a:buFont typeface="Arial" panose="020B0604020202020204" pitchFamily="34" charset="0"/>
              <a:buChar char="•"/>
            </a:pPr>
            <a:endParaRPr lang="en-US"/>
          </a:p>
        </p:txBody>
      </p:sp>
    </p:spTree>
    <p:extLst>
      <p:ext uri="{BB962C8B-B14F-4D97-AF65-F5344CB8AC3E}">
        <p14:creationId xmlns:p14="http://schemas.microsoft.com/office/powerpoint/2010/main" val="3438188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3" name="Rectangle 12"/>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838524"/>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cxnSp>
        <p:nvCxnSpPr>
          <p:cNvPr id="17" name="Straight Connector 16"/>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55992" y="2146542"/>
            <a:ext cx="3157578"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19" name="Title 1"/>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51580" y="3122496"/>
            <a:ext cx="3530157" cy="104923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endParaRPr lang="en-US" dirty="0"/>
          </a:p>
        </p:txBody>
      </p:sp>
      <p:pic>
        <p:nvPicPr>
          <p:cNvPr id="7" name="Tijdelijke aanduiding voor inhoud 3"/>
          <p:cNvPicPr>
            <a:picLocks noChangeAspect="1"/>
          </p:cNvPicPr>
          <p:nvPr/>
        </p:nvPicPr>
        <p:blipFill>
          <a:blip r:embed="rId2"/>
          <a:stretch>
            <a:fillRect/>
          </a:stretch>
        </p:blipFill>
        <p:spPr>
          <a:xfrm>
            <a:off x="1683242" y="707475"/>
            <a:ext cx="4667231" cy="5507058"/>
          </a:xfrm>
          <a:prstGeom prst="rect">
            <a:avLst/>
          </a:prstGeom>
        </p:spPr>
      </p:pic>
      <p:sp>
        <p:nvSpPr>
          <p:cNvPr id="2" name="Titel 1"/>
          <p:cNvSpPr>
            <a:spLocks noGrp="1"/>
          </p:cNvSpPr>
          <p:nvPr>
            <p:ph type="title"/>
          </p:nvPr>
        </p:nvSpPr>
        <p:spPr>
          <a:xfrm>
            <a:off x="7555992" y="707475"/>
            <a:ext cx="3157577" cy="1312001"/>
          </a:xfrm>
        </p:spPr>
        <p:txBody>
          <a:bodyPr anchor="t">
            <a:normAutofit/>
          </a:bodyPr>
          <a:lstStyle/>
          <a:p>
            <a:r>
              <a:rPr lang="nl-NL" sz="2800" dirty="0"/>
              <a:t>Wat zien jullie?</a:t>
            </a:r>
          </a:p>
        </p:txBody>
      </p:sp>
      <p:sp>
        <p:nvSpPr>
          <p:cNvPr id="9" name="Content Placeholder 8"/>
          <p:cNvSpPr>
            <a:spLocks noGrp="1"/>
          </p:cNvSpPr>
          <p:nvPr>
            <p:ph idx="1"/>
          </p:nvPr>
        </p:nvSpPr>
        <p:spPr>
          <a:xfrm>
            <a:off x="7554138" y="2273608"/>
            <a:ext cx="3159432" cy="3940925"/>
          </a:xfrm>
        </p:spPr>
        <p:txBody>
          <a:bodyPr>
            <a:normAutofit/>
          </a:bodyPr>
          <a:lstStyle/>
          <a:p>
            <a:endParaRPr lang="en-US"/>
          </a:p>
        </p:txBody>
      </p:sp>
    </p:spTree>
    <p:extLst>
      <p:ext uri="{BB962C8B-B14F-4D97-AF65-F5344CB8AC3E}">
        <p14:creationId xmlns:p14="http://schemas.microsoft.com/office/powerpoint/2010/main" val="33110644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cap="none"/>
              <a:t>Theorie</a:t>
            </a:r>
          </a:p>
        </p:txBody>
      </p:sp>
      <p:sp>
        <p:nvSpPr>
          <p:cNvPr id="3" name="Tijdelijke aanduiding voor inhoud 2"/>
          <p:cNvSpPr>
            <a:spLocks noGrp="1"/>
          </p:cNvSpPr>
          <p:nvPr>
            <p:ph idx="1"/>
          </p:nvPr>
        </p:nvSpPr>
        <p:spPr/>
        <p:txBody>
          <a:bodyPr>
            <a:normAutofit lnSpcReduction="10000"/>
          </a:bodyPr>
          <a:lstStyle/>
          <a:p>
            <a:r>
              <a:rPr lang="nl-NL" b="1" u="sng"/>
              <a:t>Waarnemen</a:t>
            </a:r>
          </a:p>
          <a:p>
            <a:pPr marL="0" indent="0">
              <a:buNone/>
            </a:pPr>
            <a:r>
              <a:rPr lang="nl-NL"/>
              <a:t>Is het opnemen van de prikkels die op je afkomen. Dit doe je altijd, de hele dag door. Je gebruikt je zintuigen om informatie te vergaren. Al die prikkels gaan via je zintuigen naar de hersenen, die er betekenis aan geven. Dit gebeurd vrijwel onbewust.</a:t>
            </a:r>
          </a:p>
          <a:p>
            <a:r>
              <a:rPr lang="nl-NL" b="1" u="sng"/>
              <a:t>Signaleren</a:t>
            </a:r>
          </a:p>
          <a:p>
            <a:pPr marL="0" indent="0">
              <a:buNone/>
            </a:pPr>
            <a:r>
              <a:rPr lang="nl-NL"/>
              <a:t>Het opmerken van bijzonderheden in gedrag noem je signaleren. </a:t>
            </a:r>
          </a:p>
          <a:p>
            <a:r>
              <a:rPr lang="nl-NL" b="1" u="sng"/>
              <a:t>Interpreteren</a:t>
            </a:r>
          </a:p>
          <a:p>
            <a:pPr marL="0" indent="0">
              <a:buNone/>
            </a:pPr>
            <a:r>
              <a:rPr lang="nl-NL"/>
              <a:t>Je geeft betekenis aan de verzamelde informatie</a:t>
            </a:r>
          </a:p>
          <a:p>
            <a:endParaRPr lang="nl-NL"/>
          </a:p>
        </p:txBody>
      </p:sp>
    </p:spTree>
    <p:extLst>
      <p:ext uri="{BB962C8B-B14F-4D97-AF65-F5344CB8AC3E}">
        <p14:creationId xmlns:p14="http://schemas.microsoft.com/office/powerpoint/2010/main" val="2228152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cap="none"/>
              <a:t>Opdracht film kijken</a:t>
            </a:r>
          </a:p>
        </p:txBody>
      </p:sp>
      <p:sp>
        <p:nvSpPr>
          <p:cNvPr id="3" name="Tijdelijke aanduiding voor inhoud 2"/>
          <p:cNvSpPr>
            <a:spLocks noGrp="1"/>
          </p:cNvSpPr>
          <p:nvPr>
            <p:ph idx="1"/>
          </p:nvPr>
        </p:nvSpPr>
        <p:spPr/>
        <p:txBody>
          <a:bodyPr/>
          <a:lstStyle/>
          <a:p>
            <a:pPr marL="0" indent="0">
              <a:buNone/>
            </a:pPr>
            <a:r>
              <a:rPr lang="nl-NL" dirty="0">
                <a:hlinkClick r:id="rId2"/>
              </a:rPr>
              <a:t>Video</a:t>
            </a:r>
            <a:endParaRPr lang="nl-NL" dirty="0"/>
          </a:p>
          <a:p>
            <a:pPr marL="0" indent="0">
              <a:buNone/>
            </a:pPr>
            <a:r>
              <a:rPr lang="nl-NL" dirty="0">
                <a:hlinkClick r:id="rId3"/>
              </a:rPr>
              <a:t>video 2</a:t>
            </a:r>
            <a:endParaRPr lang="nl-NL" dirty="0"/>
          </a:p>
          <a:p>
            <a:pPr marL="0" indent="0">
              <a:buNone/>
            </a:pPr>
            <a:r>
              <a:rPr lang="nl-NL" dirty="0">
                <a:hlinkClick r:id="rId4"/>
              </a:rPr>
              <a:t>video 3</a:t>
            </a:r>
            <a:endParaRPr lang="nl-NL" dirty="0"/>
          </a:p>
        </p:txBody>
      </p:sp>
    </p:spTree>
    <p:extLst>
      <p:ext uri="{BB962C8B-B14F-4D97-AF65-F5344CB8AC3E}">
        <p14:creationId xmlns:p14="http://schemas.microsoft.com/office/powerpoint/2010/main" val="40871155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cap="none"/>
              <a:t>Observeren</a:t>
            </a:r>
          </a:p>
        </p:txBody>
      </p:sp>
      <p:sp>
        <p:nvSpPr>
          <p:cNvPr id="3" name="Tijdelijke aanduiding voor inhoud 2"/>
          <p:cNvSpPr>
            <a:spLocks noGrp="1"/>
          </p:cNvSpPr>
          <p:nvPr>
            <p:ph idx="1"/>
          </p:nvPr>
        </p:nvSpPr>
        <p:spPr/>
        <p:txBody>
          <a:bodyPr>
            <a:normAutofit fontScale="85000" lnSpcReduction="20000"/>
          </a:bodyPr>
          <a:lstStyle/>
          <a:p>
            <a:r>
              <a:rPr lang="nl-NL" b="1"/>
              <a:t>Doelgericht en objectief. </a:t>
            </a:r>
            <a:r>
              <a:rPr lang="nl-NL"/>
              <a:t>Je beschrijft wie, wat, waar en wanneer je gaat observeren. Observeren gaat altijd over gedrag. Je bent zo objectief mogelijk</a:t>
            </a:r>
          </a:p>
          <a:p>
            <a:r>
              <a:rPr lang="nl-NL" b="1"/>
              <a:t>Eerst een stappenplan</a:t>
            </a:r>
          </a:p>
          <a:p>
            <a:pPr>
              <a:buFontTx/>
              <a:buChar char="-"/>
            </a:pPr>
            <a:r>
              <a:rPr lang="nl-NL"/>
              <a:t>Waarom?</a:t>
            </a:r>
          </a:p>
          <a:p>
            <a:pPr>
              <a:buFontTx/>
              <a:buChar char="-"/>
            </a:pPr>
            <a:r>
              <a:rPr lang="nl-NL"/>
              <a:t>Observatie doel en observatievraag?</a:t>
            </a:r>
          </a:p>
          <a:p>
            <a:pPr>
              <a:buFontTx/>
              <a:buChar char="-"/>
            </a:pPr>
            <a:r>
              <a:rPr lang="nl-NL"/>
              <a:t>Deelvragen formuleren</a:t>
            </a:r>
          </a:p>
          <a:p>
            <a:pPr>
              <a:buFontTx/>
              <a:buChar char="-"/>
            </a:pPr>
            <a:r>
              <a:rPr lang="nl-NL"/>
              <a:t>Observatiemethode kiezen</a:t>
            </a:r>
          </a:p>
          <a:p>
            <a:pPr marL="0" indent="0">
              <a:buNone/>
            </a:pPr>
            <a:endParaRPr lang="nl-NL"/>
          </a:p>
          <a:p>
            <a:pPr marL="0" indent="0">
              <a:buNone/>
            </a:pPr>
            <a:r>
              <a:rPr lang="nl-NL"/>
              <a:t>(Voorbeeld </a:t>
            </a:r>
            <a:r>
              <a:rPr lang="nl-NL" err="1"/>
              <a:t>edu’bieb</a:t>
            </a:r>
            <a:r>
              <a:rPr lang="nl-NL"/>
              <a:t> pagina 89)</a:t>
            </a:r>
          </a:p>
        </p:txBody>
      </p:sp>
    </p:spTree>
    <p:extLst>
      <p:ext uri="{BB962C8B-B14F-4D97-AF65-F5344CB8AC3E}">
        <p14:creationId xmlns:p14="http://schemas.microsoft.com/office/powerpoint/2010/main" val="3695219566"/>
      </p:ext>
    </p:extLst>
  </p:cSld>
  <p:clrMapOvr>
    <a:masterClrMapping/>
  </p:clrMapOvr>
</p:sld>
</file>

<file path=ppt/theme/theme1.xml><?xml version="1.0" encoding="utf-8"?>
<a:theme xmlns:a="http://schemas.openxmlformats.org/drawingml/2006/main" name="Galerie">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otalTime>82</TotalTime>
  <Words>272</Words>
  <Application>Microsoft Office PowerPoint</Application>
  <PresentationFormat>Widescreen</PresentationFormat>
  <Paragraphs>50</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Galerie</vt:lpstr>
      <vt:lpstr>Observeren, rapporteren</vt:lpstr>
      <vt:lpstr>Lesinhoud</vt:lpstr>
      <vt:lpstr>Wikiwijs</vt:lpstr>
      <vt:lpstr>Wat weten jullie van observeren?</vt:lpstr>
      <vt:lpstr>PowerPoint Presentation</vt:lpstr>
      <vt:lpstr>Wat zien jullie?</vt:lpstr>
      <vt:lpstr>Theorie</vt:lpstr>
      <vt:lpstr>Opdracht film kijken</vt:lpstr>
      <vt:lpstr>Observeren</vt:lpstr>
      <vt:lpstr>Observatie technieken</vt:lpstr>
      <vt:lpstr>Observatie oefening</vt:lpstr>
      <vt:lpstr>Huiswerk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Observeren, rapporteren</dc:title>
  <cp:lastModifiedBy>Denise Dobber</cp:lastModifiedBy>
  <cp:revision>9</cp:revision>
  <dcterms:modified xsi:type="dcterms:W3CDTF">2019-02-12T14:48:51Z</dcterms:modified>
</cp:coreProperties>
</file>