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1"/>
  </p:notesMasterIdLst>
  <p:sldIdLst>
    <p:sldId id="256" r:id="rId2"/>
    <p:sldId id="258" r:id="rId3"/>
    <p:sldId id="260" r:id="rId4"/>
    <p:sldId id="261" r:id="rId5"/>
    <p:sldId id="262" r:id="rId6"/>
    <p:sldId id="263" r:id="rId7"/>
    <p:sldId id="274" r:id="rId8"/>
    <p:sldId id="275" r:id="rId9"/>
    <p:sldId id="27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sorterViewPr>
    <p:cViewPr varScale="1">
      <p:scale>
        <a:sx n="100" d="100"/>
        <a:sy n="100" d="100"/>
      </p:scale>
      <p:origin x="0" y="-996"/>
    </p:cViewPr>
  </p:sorterViewPr>
  <p:notesViewPr>
    <p:cSldViewPr snapToGrid="0">
      <p:cViewPr>
        <p:scale>
          <a:sx n="120" d="100"/>
          <a:sy n="120" d="100"/>
        </p:scale>
        <p:origin x="1458" y="-3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F132F6-50C4-4306-967E-3D69CD3240E8}" type="datetimeFigureOut">
              <a:rPr lang="nl-NL" smtClean="0"/>
              <a:t>16-2-2019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7BF6A4-9AEF-43D6-A40E-3835F371F8D8}" type="slidenum">
              <a:rPr lang="nl-NL" smtClean="0"/>
              <a:t>‹nr.›</a:t>
            </a:fld>
            <a:endParaRPr lang="nl-NL"/>
          </a:p>
        </p:txBody>
      </p:sp>
    </p:spTree>
    <p:extLst>
      <p:ext uri="{BB962C8B-B14F-4D97-AF65-F5344CB8AC3E}">
        <p14:creationId xmlns:p14="http://schemas.microsoft.com/office/powerpoint/2010/main" val="32980241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1</a:t>
            </a:fld>
            <a:endParaRPr lang="nl-NL"/>
          </a:p>
        </p:txBody>
      </p:sp>
    </p:spTree>
    <p:extLst>
      <p:ext uri="{BB962C8B-B14F-4D97-AF65-F5344CB8AC3E}">
        <p14:creationId xmlns:p14="http://schemas.microsoft.com/office/powerpoint/2010/main" val="158794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49"/>
            <a:ext cx="5486400" cy="4284663"/>
          </a:xfrm>
        </p:spPr>
        <p:txBody>
          <a:bodyPr/>
          <a:lstStyle/>
          <a:p>
            <a:r>
              <a:rPr lang="nl-NL" dirty="0" smtClean="0"/>
              <a:t>ADL betekent: Algemene Dagelijkse Levensverrichtingen. Hierbij valt te denken aan: Wassen, douchen, aan- uitkleden, toiletgang, haar- en gebitsverzorging, eten en drinken etc. </a:t>
            </a:r>
          </a:p>
          <a:p>
            <a:r>
              <a:rPr lang="nl-NL" dirty="0" smtClean="0"/>
              <a:t>Cliënten hebben soms hulp nodig bij de ADL en dat leren we in deze lessen. Probeer de cliënt alles wat hij/ zij zelf zou kunnen doen ook zelf te laten doen. Ook al duurt het dan langer. </a:t>
            </a:r>
          </a:p>
          <a:p>
            <a:endParaRPr lang="nl-NL" dirty="0"/>
          </a:p>
          <a:p>
            <a:endParaRPr lang="nl-NL" dirty="0" smtClean="0"/>
          </a:p>
          <a:p>
            <a:r>
              <a:rPr lang="nl-NL" dirty="0" smtClean="0"/>
              <a:t>Waarom is het belangrijk?:</a:t>
            </a:r>
          </a:p>
          <a:p>
            <a:pPr marL="171450" indent="-171450">
              <a:buFontTx/>
              <a:buChar char="-"/>
            </a:pPr>
            <a:r>
              <a:rPr lang="nl-NL" dirty="0" smtClean="0"/>
              <a:t>Mensen willen graag “goed voor de dag” komen.</a:t>
            </a:r>
          </a:p>
          <a:p>
            <a:pPr marL="171450" indent="-171450">
              <a:buFontTx/>
              <a:buChar char="-"/>
            </a:pPr>
            <a:r>
              <a:rPr lang="nl-NL" dirty="0" smtClean="0"/>
              <a:t>Er goed uitzien is belangrijk voor de eigenwaarde van een persoon. </a:t>
            </a:r>
          </a:p>
          <a:p>
            <a:pPr marL="171450" indent="-171450">
              <a:buFontTx/>
              <a:buChar char="-"/>
            </a:pPr>
            <a:r>
              <a:rPr lang="nl-NL" dirty="0" smtClean="0"/>
              <a:t>Een slechtte ADL is ook slecht voor de gezondheid. Met vieze nagels in een wondje open krabben kan een infectie ontstaan. Niet tanden poetsen veroorzaakt cariës en een slechtte adem. Etc. </a:t>
            </a:r>
          </a:p>
          <a:p>
            <a:pPr marL="171450" indent="-171450">
              <a:buFontTx/>
              <a:buChar char="-"/>
            </a:pPr>
            <a:endParaRPr lang="nl-NL" dirty="0"/>
          </a:p>
          <a:p>
            <a:pPr marL="171450" indent="-171450">
              <a:buFontTx/>
              <a:buChar char="-"/>
            </a:pPr>
            <a:r>
              <a:rPr lang="nl-NL" dirty="0" smtClean="0"/>
              <a:t>Als anderen geholpen moeten worden bij de ADL is het heel reëel te weten dat die ander daar misschien schaamte voor heeft. Dat is een belangrijk aandachtspunt in de hulpverlening. </a:t>
            </a:r>
          </a:p>
          <a:p>
            <a:pPr marL="171450" indent="-171450">
              <a:buFontTx/>
              <a:buChar char="-"/>
            </a:pPr>
            <a:r>
              <a:rPr lang="nl-NL" dirty="0" smtClean="0"/>
              <a:t>Mannen kunnen een erectie krijgen. Hierop moet de hulpverlener zijn voor bereid en op de juiste manier kunnen anticiperen. (Overleggen met een man wat te doen. Bijv. even stoppen en dan weer doorgaan? Geen koude washandjes of geweld gebruiken (knijpen of een tik er tegenaan geven)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2</a:t>
            </a:fld>
            <a:endParaRPr lang="nl-NL"/>
          </a:p>
        </p:txBody>
      </p:sp>
    </p:spTree>
    <p:extLst>
      <p:ext uri="{BB962C8B-B14F-4D97-AF65-F5344CB8AC3E}">
        <p14:creationId xmlns:p14="http://schemas.microsoft.com/office/powerpoint/2010/main" val="3704547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Let goed op de temperatuur van het water. T 37. Deze kun je controleren door met je </a:t>
            </a:r>
            <a:r>
              <a:rPr lang="nl-NL" dirty="0" err="1" smtClean="0"/>
              <a:t>elleboog</a:t>
            </a:r>
            <a:r>
              <a:rPr lang="nl-NL" dirty="0" smtClean="0"/>
              <a:t> het water te voelen. Zorg ook voor een warme omgeving. </a:t>
            </a:r>
            <a:r>
              <a:rPr lang="nl-NL" dirty="0" err="1" smtClean="0"/>
              <a:t>Babay’s</a:t>
            </a:r>
            <a:r>
              <a:rPr lang="nl-NL" dirty="0" smtClean="0"/>
              <a:t> koelen heel snel af. </a:t>
            </a:r>
          </a:p>
          <a:p>
            <a:r>
              <a:rPr lang="nl-NL" dirty="0" smtClean="0"/>
              <a:t>Leg alles wat je nodig hebt van te voren klaar. Loop nooit weg bij een baby of kind tijdens het badderen</a:t>
            </a:r>
            <a:r>
              <a:rPr lang="nl-NL" dirty="0" smtClean="0"/>
              <a:t>. Of als die op de commode ligt. </a:t>
            </a:r>
          </a:p>
          <a:p>
            <a:endParaRPr lang="nl-NL" dirty="0"/>
          </a:p>
          <a:p>
            <a:r>
              <a:rPr lang="nl-NL" dirty="0" smtClean="0"/>
              <a:t>Voor baby’s wordt vaak speciale babyzeep gebruikt met een neutrale PH omdat hun huid nog gevoelig. Is.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3</a:t>
            </a:fld>
            <a:endParaRPr lang="nl-NL"/>
          </a:p>
        </p:txBody>
      </p:sp>
    </p:spTree>
    <p:extLst>
      <p:ext uri="{BB962C8B-B14F-4D97-AF65-F5344CB8AC3E}">
        <p14:creationId xmlns:p14="http://schemas.microsoft.com/office/powerpoint/2010/main" val="2463884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49"/>
            <a:ext cx="5486400" cy="4027833"/>
          </a:xfrm>
        </p:spPr>
        <p:txBody>
          <a:bodyPr/>
          <a:lstStyle/>
          <a:p>
            <a:r>
              <a:rPr lang="nl-NL" b="1" dirty="0" smtClean="0"/>
              <a:t>Baby’s en kinderen. </a:t>
            </a:r>
            <a:r>
              <a:rPr lang="nl-NL" dirty="0" smtClean="0"/>
              <a:t>Vraag de studenten of ze hier in hun stage mee in aanraking komen en of ze er iets over kunnen vertellen. </a:t>
            </a:r>
          </a:p>
          <a:p>
            <a:r>
              <a:rPr lang="nl-NL" dirty="0" smtClean="0"/>
              <a:t>Moment van zindelijkheid training verschilt van kind tot kind. Gemiddeld is een kind:</a:t>
            </a:r>
          </a:p>
          <a:p>
            <a:r>
              <a:rPr lang="nl-NL" dirty="0" smtClean="0"/>
              <a:t>Overdag 2-3jaar zindelijk.</a:t>
            </a:r>
          </a:p>
          <a:p>
            <a:r>
              <a:rPr lang="nl-NL" dirty="0" err="1" smtClean="0"/>
              <a:t>S’nachts</a:t>
            </a:r>
            <a:r>
              <a:rPr lang="nl-NL" dirty="0" smtClean="0"/>
              <a:t> rond 4jaar zindelijk. </a:t>
            </a:r>
          </a:p>
          <a:p>
            <a:r>
              <a:rPr lang="nl-NL" dirty="0" smtClean="0"/>
              <a:t>Kind moet lichamelijk in staat zijn om zindelijk te worden: controle over de sluitspieren en het voelen aankomen.</a:t>
            </a:r>
          </a:p>
          <a:p>
            <a:r>
              <a:rPr lang="nl-NL" dirty="0" smtClean="0"/>
              <a:t>Kind moet psychisch in staat zijn om zindelijk te worden: Ze moeten </a:t>
            </a:r>
            <a:r>
              <a:rPr lang="nl-NL" dirty="0" err="1" smtClean="0"/>
              <a:t>schhon</a:t>
            </a:r>
            <a:r>
              <a:rPr lang="nl-NL" dirty="0" smtClean="0"/>
              <a:t> willen blijven en een luier vies vinden. </a:t>
            </a:r>
          </a:p>
          <a:p>
            <a:endParaRPr lang="nl-NL" dirty="0"/>
          </a:p>
          <a:p>
            <a:r>
              <a:rPr lang="nl-NL" dirty="0" smtClean="0"/>
              <a:t>Kind leren zindelijk worden:</a:t>
            </a:r>
          </a:p>
          <a:p>
            <a:r>
              <a:rPr lang="nl-NL" dirty="0" smtClean="0"/>
              <a:t>Heb geduld! Regelmatig op een potje zetten (direct na eten,  voor- en na slapen </a:t>
            </a:r>
            <a:r>
              <a:rPr lang="nl-NL" dirty="0" err="1" smtClean="0"/>
              <a:t>etc</a:t>
            </a:r>
            <a:r>
              <a:rPr lang="nl-NL" dirty="0" smtClean="0"/>
              <a:t>) en prijzen als er wat in komt. Leer direct de hygiëne aan. Gebruik wc papier en handen wassen etc. </a:t>
            </a:r>
          </a:p>
          <a:p>
            <a:endParaRPr lang="nl-NL" dirty="0"/>
          </a:p>
          <a:p>
            <a:r>
              <a:rPr lang="nl-NL" b="1" dirty="0" smtClean="0"/>
              <a:t>Toiletgang ouderen: </a:t>
            </a:r>
            <a:r>
              <a:rPr lang="nl-NL" dirty="0" smtClean="0"/>
              <a:t>Vraag de studenten of ze hier in hun stage mee in aanraking komen en of ze er iets over kunnen vertellen. </a:t>
            </a:r>
          </a:p>
          <a:p>
            <a:endParaRPr lang="nl-NL" dirty="0"/>
          </a:p>
          <a:p>
            <a:r>
              <a:rPr lang="nl-NL" dirty="0" smtClean="0"/>
              <a:t>Waar moet je op letten?: Gene of schaamte, privacy, hygiëne voor jezelf en de cliënt.</a:t>
            </a:r>
          </a:p>
          <a:p>
            <a:endParaRPr lang="nl-NL" dirty="0"/>
          </a:p>
          <a:p>
            <a:r>
              <a:rPr lang="nl-NL" dirty="0" smtClean="0"/>
              <a:t>Incontinentie=  Het niet (goed) kunnen ophouden van urine en/ of ontlasting.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4</a:t>
            </a:fld>
            <a:endParaRPr lang="nl-NL"/>
          </a:p>
        </p:txBody>
      </p:sp>
    </p:spTree>
    <p:extLst>
      <p:ext uri="{BB962C8B-B14F-4D97-AF65-F5344CB8AC3E}">
        <p14:creationId xmlns:p14="http://schemas.microsoft.com/office/powerpoint/2010/main" val="2167359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Zie blz. 363 t/m 365 van het boek. </a:t>
            </a:r>
          </a:p>
          <a:p>
            <a:endParaRPr lang="nl-NL" dirty="0"/>
          </a:p>
          <a:p>
            <a:r>
              <a:rPr lang="nl-NL" dirty="0" smtClean="0"/>
              <a:t>De docent neemt incontinentiemateriaal mee naar de les om het de klas te laten zien. Dit materiaal is te vinden in de kasten van de 1</a:t>
            </a:r>
            <a:r>
              <a:rPr lang="nl-NL" baseline="30000" dirty="0" smtClean="0"/>
              <a:t>e</a:t>
            </a:r>
            <a:r>
              <a:rPr lang="nl-NL" dirty="0" smtClean="0"/>
              <a:t> etage van de verpleegopleiding. Wel alles weer terug leggen. </a:t>
            </a:r>
          </a:p>
          <a:p>
            <a:endParaRPr lang="nl-NL" dirty="0"/>
          </a:p>
          <a:p>
            <a:r>
              <a:rPr lang="nl-NL" dirty="0" smtClean="0"/>
              <a:t>Opdracht: Laat de studenten </a:t>
            </a:r>
            <a:r>
              <a:rPr lang="nl-NL" dirty="0" err="1" smtClean="0"/>
              <a:t>inco</a:t>
            </a:r>
            <a:r>
              <a:rPr lang="nl-NL" dirty="0" smtClean="0"/>
              <a:t> materiaal bij elkaar omdoen. Over de kleding heen uiteraard. Dit kan ook staand. Client staat ook vaak bij de wc.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5</a:t>
            </a:fld>
            <a:endParaRPr lang="nl-NL"/>
          </a:p>
        </p:txBody>
      </p:sp>
    </p:spTree>
    <p:extLst>
      <p:ext uri="{BB962C8B-B14F-4D97-AF65-F5344CB8AC3E}">
        <p14:creationId xmlns:p14="http://schemas.microsoft.com/office/powerpoint/2010/main" val="3310548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Bij een urine lijst moet wordt altijd de intake en output gecombineerd bijgehouden. Je hebt er weinig aan als je alleen 1 van deze 2 onderdelen noteert.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6</a:t>
            </a:fld>
            <a:endParaRPr lang="nl-NL"/>
          </a:p>
        </p:txBody>
      </p:sp>
    </p:spTree>
    <p:extLst>
      <p:ext uri="{BB962C8B-B14F-4D97-AF65-F5344CB8AC3E}">
        <p14:creationId xmlns:p14="http://schemas.microsoft.com/office/powerpoint/2010/main" val="3049240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7</a:t>
            </a:fld>
            <a:endParaRPr lang="nl-NL"/>
          </a:p>
        </p:txBody>
      </p:sp>
    </p:spTree>
    <p:extLst>
      <p:ext uri="{BB962C8B-B14F-4D97-AF65-F5344CB8AC3E}">
        <p14:creationId xmlns:p14="http://schemas.microsoft.com/office/powerpoint/2010/main" val="436745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8</a:t>
            </a:fld>
            <a:endParaRPr lang="nl-NL"/>
          </a:p>
        </p:txBody>
      </p:sp>
    </p:spTree>
    <p:extLst>
      <p:ext uri="{BB962C8B-B14F-4D97-AF65-F5344CB8AC3E}">
        <p14:creationId xmlns:p14="http://schemas.microsoft.com/office/powerpoint/2010/main" val="28949482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Als er tijd over is kunnen de studenten vast beginnen aan hun eindopdracht van de ADL. </a:t>
            </a:r>
            <a:endParaRPr lang="nl-NL" dirty="0"/>
          </a:p>
        </p:txBody>
      </p:sp>
      <p:sp>
        <p:nvSpPr>
          <p:cNvPr id="4" name="Tijdelijke aanduiding voor dianummer 3"/>
          <p:cNvSpPr>
            <a:spLocks noGrp="1"/>
          </p:cNvSpPr>
          <p:nvPr>
            <p:ph type="sldNum" sz="quarter" idx="10"/>
          </p:nvPr>
        </p:nvSpPr>
        <p:spPr/>
        <p:txBody>
          <a:bodyPr/>
          <a:lstStyle/>
          <a:p>
            <a:fld id="{027BF6A4-9AEF-43D6-A40E-3835F371F8D8}" type="slidenum">
              <a:rPr lang="nl-NL" smtClean="0"/>
              <a:t>9</a:t>
            </a:fld>
            <a:endParaRPr lang="nl-NL"/>
          </a:p>
        </p:txBody>
      </p:sp>
    </p:spTree>
    <p:extLst>
      <p:ext uri="{BB962C8B-B14F-4D97-AF65-F5344CB8AC3E}">
        <p14:creationId xmlns:p14="http://schemas.microsoft.com/office/powerpoint/2010/main" val="38354769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smtClean="0"/>
              <a:t>Klik om de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663BBFF-77C1-4BF1-A3B2-2505841100BA}" type="datetimeFigureOut">
              <a:rPr lang="en-US" dirty="0"/>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5EC93879-1153-42D3-8EC7-7A3CC94658D3}"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82E1496-D8B1-4FDC-98A5-AD2561A2EE12}"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smtClean="0"/>
              <a:t>Klik om de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08AD3855-5B08-4570-810C-DE4498675D2C}"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5FC1B1A-3400-4A09-B018-5620D6ADA4AF}"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smtClean="0"/>
              <a:t>Klik om de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333EE65E-8B04-4250-B4A9-5C65F355F1A2}" type="datetimeFigureOut">
              <a:rPr lang="en-US" dirty="0"/>
              <a:t>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smtClean="0"/>
              <a:t>Klik om de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3" name="Date Placeholder 2"/>
          <p:cNvSpPr>
            <a:spLocks noGrp="1"/>
          </p:cNvSpPr>
          <p:nvPr>
            <p:ph type="dt" sz="half" idx="10"/>
          </p:nvPr>
        </p:nvSpPr>
        <p:spPr/>
        <p:txBody>
          <a:bodyPr/>
          <a:lstStyle/>
          <a:p>
            <a:fld id="{84F5881F-8E44-4F15-AB98-80B7869E49CA}" type="datetimeFigureOut">
              <a:rPr lang="en-US" dirty="0"/>
              <a:t>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97D2069-43FA-49C5-9F0E-58E1EB237AEF}" type="datetimeFigureOut">
              <a:rPr lang="en-US" dirty="0"/>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C05854CA-19F4-4771-B6A2-DA5C0742B220}" type="datetimeFigureOut">
              <a:rPr lang="en-US" dirty="0"/>
              <a:t>2/16/2019</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FED2BB1-BB31-4EB8-A961-18800A74EAA8}" type="datetimeFigureOut">
              <a:rPr lang="en-US" dirty="0"/>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B40B886-74BB-4D5E-9EA9-584482FE40E6}" type="datetimeFigureOut">
              <a:rPr lang="en-US" dirty="0"/>
              <a:t>2/16/2019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8CA4CCD1-3502-4C30-947C-75FC88992007}"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80322" y="3030008"/>
            <a:ext cx="4698355" cy="290617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50B797A-E8AF-4231-9C64-308C5BB9ED3E}" type="datetimeFigureOut">
              <a:rPr lang="en-US" dirty="0"/>
              <a:t>2/16/2019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EB24146-07E2-48CA-8629-5887ED47FCDB}" type="datetimeFigureOut">
              <a:rPr lang="en-US" dirty="0"/>
              <a:t>2/16/2019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D407E718-B4F0-433E-A285-0013249184C0}" type="datetimeFigureOut">
              <a:rPr lang="en-US" dirty="0"/>
              <a:t>2/16/2019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2B8E44C4-3D72-4D6E-86A4-F5491DC49E6D}"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06B8EA14-E6AC-4B59-973C-7A06B0EDE3E3}" type="datetimeFigureOut">
              <a:rPr lang="en-US" dirty="0"/>
              <a:t>2/16/2019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A3BB3B3F-C0CE-47CB-BCED-F49A710726FF}" type="datetimeFigureOut">
              <a:rPr lang="en-US" dirty="0"/>
              <a:t>2/16/2019</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ADL </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242040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Vorige week </a:t>
            </a:r>
            <a:endParaRPr lang="nl-NL" dirty="0"/>
          </a:p>
        </p:txBody>
      </p:sp>
      <p:sp>
        <p:nvSpPr>
          <p:cNvPr id="3" name="Tijdelijke aanduiding voor inhoud 2"/>
          <p:cNvSpPr>
            <a:spLocks noGrp="1"/>
          </p:cNvSpPr>
          <p:nvPr>
            <p:ph idx="1"/>
          </p:nvPr>
        </p:nvSpPr>
        <p:spPr/>
        <p:txBody>
          <a:bodyPr/>
          <a:lstStyle/>
          <a:p>
            <a:r>
              <a:rPr lang="nl-NL" sz="2800" dirty="0" smtClean="0"/>
              <a:t>Wat is ADL </a:t>
            </a:r>
          </a:p>
          <a:p>
            <a:r>
              <a:rPr lang="nl-NL" sz="2800" dirty="0" smtClean="0"/>
              <a:t>Waarom is het belangrijk </a:t>
            </a:r>
          </a:p>
          <a:p>
            <a:endParaRPr lang="nl-NL" dirty="0"/>
          </a:p>
        </p:txBody>
      </p:sp>
    </p:spTree>
    <p:extLst>
      <p:ext uri="{BB962C8B-B14F-4D97-AF65-F5344CB8AC3E}">
        <p14:creationId xmlns:p14="http://schemas.microsoft.com/office/powerpoint/2010/main" val="34967589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18.3.6 Babyverzorging </a:t>
            </a:r>
            <a:endParaRPr lang="nl-NL" dirty="0"/>
          </a:p>
        </p:txBody>
      </p:sp>
      <p:sp>
        <p:nvSpPr>
          <p:cNvPr id="3" name="Tijdelijke aanduiding voor inhoud 2"/>
          <p:cNvSpPr>
            <a:spLocks noGrp="1"/>
          </p:cNvSpPr>
          <p:nvPr>
            <p:ph idx="1"/>
          </p:nvPr>
        </p:nvSpPr>
        <p:spPr>
          <a:xfrm>
            <a:off x="680321" y="1959429"/>
            <a:ext cx="9613861" cy="4754880"/>
          </a:xfrm>
        </p:spPr>
        <p:txBody>
          <a:bodyPr>
            <a:noAutofit/>
          </a:bodyPr>
          <a:lstStyle/>
          <a:p>
            <a:r>
              <a:rPr lang="nl-NL" dirty="0" smtClean="0"/>
              <a:t>Wat heb je nodig bij babyverzorging: </a:t>
            </a:r>
          </a:p>
          <a:p>
            <a:pPr>
              <a:buFontTx/>
              <a:buChar char="-"/>
            </a:pPr>
            <a:r>
              <a:rPr lang="nl-NL" dirty="0" smtClean="0"/>
              <a:t>Aankleedkussen </a:t>
            </a:r>
            <a:endParaRPr lang="nl-NL" dirty="0" smtClean="0"/>
          </a:p>
          <a:p>
            <a:pPr>
              <a:buFontTx/>
              <a:buChar char="-"/>
            </a:pPr>
            <a:r>
              <a:rPr lang="nl-NL" dirty="0" smtClean="0"/>
              <a:t>Kleertjes in de juiste maat </a:t>
            </a:r>
          </a:p>
          <a:p>
            <a:pPr>
              <a:buFontTx/>
              <a:buChar char="-"/>
            </a:pPr>
            <a:r>
              <a:rPr lang="nl-NL" dirty="0" smtClean="0"/>
              <a:t>Gezichtsdoekjes </a:t>
            </a:r>
          </a:p>
          <a:p>
            <a:pPr>
              <a:buFontTx/>
              <a:buChar char="-"/>
            </a:pPr>
            <a:r>
              <a:rPr lang="nl-NL" dirty="0" smtClean="0"/>
              <a:t>Luierdoekjes </a:t>
            </a:r>
            <a:endParaRPr lang="nl-NL" dirty="0" smtClean="0"/>
          </a:p>
          <a:p>
            <a:pPr>
              <a:buFontTx/>
              <a:buChar char="-"/>
            </a:pPr>
            <a:r>
              <a:rPr lang="nl-NL" dirty="0" smtClean="0"/>
              <a:t>Babyzeep </a:t>
            </a:r>
          </a:p>
          <a:p>
            <a:pPr>
              <a:buFontTx/>
              <a:buChar char="-"/>
            </a:pPr>
            <a:r>
              <a:rPr lang="nl-NL" dirty="0" smtClean="0"/>
              <a:t>Badje </a:t>
            </a:r>
          </a:p>
          <a:p>
            <a:pPr>
              <a:buFontTx/>
              <a:buChar char="-"/>
            </a:pPr>
            <a:r>
              <a:rPr lang="nl-NL" dirty="0" smtClean="0"/>
              <a:t>Zachte handdoeken </a:t>
            </a:r>
          </a:p>
          <a:p>
            <a:pPr>
              <a:buFontTx/>
              <a:buChar char="-"/>
            </a:pPr>
            <a:r>
              <a:rPr lang="nl-NL" dirty="0" smtClean="0"/>
              <a:t>Luiers in de juiste maat </a:t>
            </a:r>
          </a:p>
          <a:p>
            <a:pPr>
              <a:buFontTx/>
              <a:buChar char="-"/>
            </a:pPr>
            <a:r>
              <a:rPr lang="nl-NL" dirty="0" smtClean="0"/>
              <a:t>Babybadje of </a:t>
            </a:r>
            <a:r>
              <a:rPr lang="nl-NL" dirty="0" err="1" smtClean="0"/>
              <a:t>tummy</a:t>
            </a:r>
            <a:r>
              <a:rPr lang="nl-NL" dirty="0" smtClean="0"/>
              <a:t> </a:t>
            </a:r>
            <a:r>
              <a:rPr lang="nl-NL" dirty="0" err="1" smtClean="0"/>
              <a:t>tub</a:t>
            </a:r>
            <a:r>
              <a:rPr lang="nl-NL" dirty="0" smtClean="0"/>
              <a:t> (speciale bademmer)</a:t>
            </a:r>
            <a:endParaRPr lang="nl-NL" dirty="0"/>
          </a:p>
        </p:txBody>
      </p:sp>
    </p:spTree>
    <p:extLst>
      <p:ext uri="{BB962C8B-B14F-4D97-AF65-F5344CB8AC3E}">
        <p14:creationId xmlns:p14="http://schemas.microsoft.com/office/powerpoint/2010/main" val="419389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18.4 toiletgang</a:t>
            </a:r>
            <a:endParaRPr lang="nl-NL" dirty="0"/>
          </a:p>
        </p:txBody>
      </p:sp>
      <p:sp>
        <p:nvSpPr>
          <p:cNvPr id="3" name="Tijdelijke aanduiding voor inhoud 2"/>
          <p:cNvSpPr>
            <a:spLocks noGrp="1"/>
          </p:cNvSpPr>
          <p:nvPr>
            <p:ph idx="1"/>
          </p:nvPr>
        </p:nvSpPr>
        <p:spPr/>
        <p:txBody>
          <a:bodyPr/>
          <a:lstStyle/>
          <a:p>
            <a:r>
              <a:rPr lang="nl-NL" sz="2800" dirty="0" smtClean="0"/>
              <a:t>Zindelijkheid </a:t>
            </a:r>
          </a:p>
          <a:p>
            <a:r>
              <a:rPr lang="nl-NL" sz="2800" dirty="0" smtClean="0"/>
              <a:t>Hoe leer je een kind zindelijk te worden? </a:t>
            </a:r>
          </a:p>
          <a:p>
            <a:endParaRPr lang="nl-NL" sz="2800" dirty="0" smtClean="0"/>
          </a:p>
          <a:p>
            <a:r>
              <a:rPr lang="nl-NL" sz="2800" dirty="0" smtClean="0"/>
              <a:t>Toiletgang van ouderen </a:t>
            </a:r>
          </a:p>
          <a:p>
            <a:r>
              <a:rPr lang="nl-NL" sz="2800" dirty="0" smtClean="0"/>
              <a:t>Waar moet je op letten? </a:t>
            </a:r>
          </a:p>
          <a:p>
            <a:endParaRPr lang="nl-NL" dirty="0" smtClean="0"/>
          </a:p>
          <a:p>
            <a:endParaRPr lang="nl-NL" dirty="0" smtClean="0"/>
          </a:p>
        </p:txBody>
      </p:sp>
    </p:spTree>
    <p:extLst>
      <p:ext uri="{BB962C8B-B14F-4D97-AF65-F5344CB8AC3E}">
        <p14:creationId xmlns:p14="http://schemas.microsoft.com/office/powerpoint/2010/main" val="2562901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18.5 incontinentiemateriaal </a:t>
            </a:r>
            <a:endParaRPr lang="nl-NL" dirty="0"/>
          </a:p>
        </p:txBody>
      </p:sp>
      <p:sp>
        <p:nvSpPr>
          <p:cNvPr id="3" name="Tijdelijke aanduiding voor inhoud 2"/>
          <p:cNvSpPr>
            <a:spLocks noGrp="1"/>
          </p:cNvSpPr>
          <p:nvPr>
            <p:ph idx="1"/>
          </p:nvPr>
        </p:nvSpPr>
        <p:spPr>
          <a:xfrm>
            <a:off x="680321" y="2336873"/>
            <a:ext cx="10984810" cy="4299058"/>
          </a:xfrm>
        </p:spPr>
        <p:txBody>
          <a:bodyPr>
            <a:normAutofit lnSpcReduction="10000"/>
          </a:bodyPr>
          <a:lstStyle/>
          <a:p>
            <a:r>
              <a:rPr lang="nl-NL" dirty="0" smtClean="0"/>
              <a:t>Luiers </a:t>
            </a:r>
          </a:p>
          <a:p>
            <a:r>
              <a:rPr lang="nl-NL" dirty="0" smtClean="0"/>
              <a:t>Slips </a:t>
            </a:r>
          </a:p>
          <a:p>
            <a:r>
              <a:rPr lang="nl-NL" dirty="0" smtClean="0"/>
              <a:t>Fixatiebroekje </a:t>
            </a:r>
          </a:p>
          <a:p>
            <a:r>
              <a:rPr lang="nl-NL" dirty="0" err="1" smtClean="0"/>
              <a:t>Pants</a:t>
            </a:r>
            <a:endParaRPr lang="nl-NL" dirty="0" smtClean="0"/>
          </a:p>
          <a:p>
            <a:r>
              <a:rPr lang="nl-NL" dirty="0" err="1" smtClean="0"/>
              <a:t>Flex</a:t>
            </a:r>
            <a:r>
              <a:rPr lang="nl-NL" dirty="0" smtClean="0"/>
              <a:t>  </a:t>
            </a:r>
          </a:p>
          <a:p>
            <a:r>
              <a:rPr lang="nl-NL" dirty="0" smtClean="0"/>
              <a:t>Matje </a:t>
            </a:r>
          </a:p>
          <a:p>
            <a:r>
              <a:rPr lang="nl-NL" dirty="0" smtClean="0"/>
              <a:t>Inleggers</a:t>
            </a:r>
          </a:p>
          <a:p>
            <a:endParaRPr lang="nl-NL" dirty="0"/>
          </a:p>
          <a:p>
            <a:r>
              <a:rPr lang="nl-NL" sz="2800" b="1" dirty="0" smtClean="0"/>
              <a:t>Opdracht: doe bij elkaar </a:t>
            </a:r>
            <a:r>
              <a:rPr lang="nl-NL" sz="2800" b="1" dirty="0" err="1" smtClean="0"/>
              <a:t>inco</a:t>
            </a:r>
            <a:r>
              <a:rPr lang="nl-NL" sz="2800" b="1" dirty="0" smtClean="0"/>
              <a:t> om (over de kleding heen) Wat ervaar je? </a:t>
            </a:r>
            <a:endParaRPr lang="nl-NL" sz="2800" b="1" dirty="0"/>
          </a:p>
        </p:txBody>
      </p:sp>
      <p:pic>
        <p:nvPicPr>
          <p:cNvPr id="4" name="Afbeelding 3" descr="luier2.jpg"/>
          <p:cNvPicPr>
            <a:picLocks noChangeAspect="1"/>
          </p:cNvPicPr>
          <p:nvPr/>
        </p:nvPicPr>
        <p:blipFill>
          <a:blip r:embed="rId3" cstate="print"/>
          <a:stretch>
            <a:fillRect/>
          </a:stretch>
        </p:blipFill>
        <p:spPr>
          <a:xfrm>
            <a:off x="6884193" y="794660"/>
            <a:ext cx="5143500" cy="1419225"/>
          </a:xfrm>
          <a:prstGeom prst="rect">
            <a:avLst/>
          </a:prstGeom>
        </p:spPr>
      </p:pic>
      <p:pic>
        <p:nvPicPr>
          <p:cNvPr id="7" name="Afbeelding 6" descr="full29601299.jpg"/>
          <p:cNvPicPr>
            <a:picLocks noChangeAspect="1"/>
          </p:cNvPicPr>
          <p:nvPr/>
        </p:nvPicPr>
        <p:blipFill>
          <a:blip r:embed="rId4" cstate="print"/>
          <a:stretch>
            <a:fillRect/>
          </a:stretch>
        </p:blipFill>
        <p:spPr>
          <a:xfrm>
            <a:off x="4260580" y="2336873"/>
            <a:ext cx="1800200" cy="2072172"/>
          </a:xfrm>
          <a:prstGeom prst="rect">
            <a:avLst/>
          </a:prstGeom>
        </p:spPr>
      </p:pic>
      <p:pic>
        <p:nvPicPr>
          <p:cNvPr id="8" name="Afbeelding 7" descr="wasbare-matrasbeschermer.jpg"/>
          <p:cNvPicPr>
            <a:picLocks noChangeAspect="1"/>
          </p:cNvPicPr>
          <p:nvPr/>
        </p:nvPicPr>
        <p:blipFill>
          <a:blip r:embed="rId5" cstate="print"/>
          <a:stretch>
            <a:fillRect/>
          </a:stretch>
        </p:blipFill>
        <p:spPr>
          <a:xfrm>
            <a:off x="7730156" y="2659045"/>
            <a:ext cx="3142150" cy="2954971"/>
          </a:xfrm>
          <a:prstGeom prst="rect">
            <a:avLst/>
          </a:prstGeom>
        </p:spPr>
      </p:pic>
    </p:spTree>
    <p:extLst>
      <p:ext uri="{BB962C8B-B14F-4D97-AF65-F5344CB8AC3E}">
        <p14:creationId xmlns:p14="http://schemas.microsoft.com/office/powerpoint/2010/main" val="1770407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18.6 urinelijst en defecatielijst</a:t>
            </a:r>
            <a:endParaRPr lang="nl-NL" dirty="0"/>
          </a:p>
        </p:txBody>
      </p:sp>
      <p:sp>
        <p:nvSpPr>
          <p:cNvPr id="3" name="Tijdelijke aanduiding voor inhoud 2"/>
          <p:cNvSpPr>
            <a:spLocks noGrp="1"/>
          </p:cNvSpPr>
          <p:nvPr>
            <p:ph idx="1"/>
          </p:nvPr>
        </p:nvSpPr>
        <p:spPr>
          <a:xfrm>
            <a:off x="235131" y="2090056"/>
            <a:ext cx="11782698" cy="4676503"/>
          </a:xfrm>
        </p:spPr>
        <p:txBody>
          <a:bodyPr>
            <a:normAutofit fontScale="85000" lnSpcReduction="20000"/>
          </a:bodyPr>
          <a:lstStyle/>
          <a:p>
            <a:pPr marL="0" indent="0">
              <a:buNone/>
            </a:pPr>
            <a:r>
              <a:rPr lang="nl-NL" sz="2600" dirty="0"/>
              <a:t>Op een urinelijst staat wanneer iemand drinkt, op welke tijden dit gebeurt en hoeveel hij plast. </a:t>
            </a:r>
            <a:endParaRPr lang="nl-NL" sz="2600" dirty="0" smtClean="0"/>
          </a:p>
          <a:p>
            <a:pPr marL="0" indent="0">
              <a:buNone/>
            </a:pPr>
            <a:r>
              <a:rPr lang="nl-NL" sz="2600" dirty="0" smtClean="0"/>
              <a:t>Redenen</a:t>
            </a:r>
            <a:r>
              <a:rPr lang="nl-NL" sz="2600" dirty="0"/>
              <a:t>: </a:t>
            </a:r>
          </a:p>
          <a:p>
            <a:pPr marL="514350" indent="-514350">
              <a:buAutoNum type="arabicPeriod"/>
            </a:pPr>
            <a:r>
              <a:rPr lang="nl-NL" sz="2600" dirty="0"/>
              <a:t>Blaasontsteking </a:t>
            </a:r>
          </a:p>
          <a:p>
            <a:pPr marL="514350" indent="-514350">
              <a:buAutoNum type="arabicPeriod"/>
            </a:pPr>
            <a:r>
              <a:rPr lang="nl-NL" sz="2600" dirty="0"/>
              <a:t>Vaak plassen </a:t>
            </a:r>
          </a:p>
          <a:p>
            <a:pPr marL="514350" indent="-514350">
              <a:buAutoNum type="arabicPeriod"/>
            </a:pPr>
            <a:r>
              <a:rPr lang="nl-NL" sz="2600" dirty="0"/>
              <a:t>Niet goed kunnen plassen </a:t>
            </a:r>
          </a:p>
          <a:p>
            <a:pPr marL="514350" indent="-514350">
              <a:buAutoNum type="arabicPeriod"/>
            </a:pPr>
            <a:r>
              <a:rPr lang="nl-NL" sz="2600" dirty="0"/>
              <a:t>Ongewild urineverlies</a:t>
            </a:r>
          </a:p>
          <a:p>
            <a:pPr marL="514350" indent="-514350">
              <a:buAutoNum type="arabicPeriod"/>
            </a:pPr>
            <a:r>
              <a:rPr lang="nl-NL" sz="2600" dirty="0"/>
              <a:t>Nierstenen </a:t>
            </a:r>
          </a:p>
          <a:p>
            <a:pPr marL="0" indent="0">
              <a:buNone/>
            </a:pPr>
            <a:endParaRPr lang="nl-NL" sz="2600" dirty="0" smtClean="0"/>
          </a:p>
          <a:p>
            <a:pPr marL="0" indent="0">
              <a:buNone/>
            </a:pPr>
            <a:r>
              <a:rPr lang="nl-NL" sz="2600" dirty="0" smtClean="0"/>
              <a:t>Defecatie </a:t>
            </a:r>
            <a:r>
              <a:rPr lang="nl-NL" sz="2600" dirty="0"/>
              <a:t>= ontlasting. Op een defecatielijst wordt bijgehouden hoeveel/ </a:t>
            </a:r>
            <a:r>
              <a:rPr lang="nl-NL" sz="2600" dirty="0" err="1"/>
              <a:t>hoevaak</a:t>
            </a:r>
            <a:r>
              <a:rPr lang="nl-NL" sz="2600" dirty="0"/>
              <a:t> iemand ontlasting heeft op een dag. </a:t>
            </a:r>
          </a:p>
          <a:p>
            <a:pPr marL="0" indent="0">
              <a:buNone/>
            </a:pPr>
            <a:endParaRPr lang="nl-NL" sz="2600" dirty="0" smtClean="0"/>
          </a:p>
          <a:p>
            <a:pPr marL="0" indent="0">
              <a:buNone/>
            </a:pPr>
            <a:r>
              <a:rPr lang="nl-NL" sz="2600" dirty="0" smtClean="0"/>
              <a:t>Bij menstruatie wordt meestal maandverband gebruikt of de cliënt moet zelf een tampon kunnen inbrengen. </a:t>
            </a:r>
            <a:endParaRPr lang="nl-NL" sz="2600" dirty="0"/>
          </a:p>
          <a:p>
            <a:pPr marL="514350" indent="-514350">
              <a:buAutoNum type="arabicPeriod"/>
            </a:pPr>
            <a:endParaRPr lang="nl-NL" sz="2000" dirty="0"/>
          </a:p>
          <a:p>
            <a:pPr marL="514350" indent="-514350">
              <a:buNone/>
            </a:pPr>
            <a:endParaRPr lang="nl-NL" sz="2000" dirty="0"/>
          </a:p>
        </p:txBody>
      </p:sp>
    </p:spTree>
    <p:extLst>
      <p:ext uri="{BB962C8B-B14F-4D97-AF65-F5344CB8AC3E}">
        <p14:creationId xmlns:p14="http://schemas.microsoft.com/office/powerpoint/2010/main" val="14927352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a:t>
            </a:r>
            <a:r>
              <a:rPr lang="nl-NL" dirty="0" smtClean="0"/>
              <a:t>20 </a:t>
            </a:r>
            <a:r>
              <a:rPr lang="nl-NL" dirty="0" smtClean="0"/>
              <a:t>minuten</a:t>
            </a:r>
            <a:endParaRPr lang="nl-NL" dirty="0"/>
          </a:p>
        </p:txBody>
      </p:sp>
      <p:sp>
        <p:nvSpPr>
          <p:cNvPr id="3" name="Tijdelijke aanduiding voor inhoud 2"/>
          <p:cNvSpPr>
            <a:spLocks noGrp="1"/>
          </p:cNvSpPr>
          <p:nvPr>
            <p:ph idx="1"/>
          </p:nvPr>
        </p:nvSpPr>
        <p:spPr/>
        <p:txBody>
          <a:bodyPr>
            <a:normAutofit/>
          </a:bodyPr>
          <a:lstStyle/>
          <a:p>
            <a:r>
              <a:rPr lang="nl-NL" sz="2800" dirty="0" smtClean="0"/>
              <a:t>Lees in tweetallen blz. 371 en 372 van het boek.</a:t>
            </a:r>
          </a:p>
          <a:p>
            <a:r>
              <a:rPr lang="nl-NL" sz="2800" dirty="0" smtClean="0"/>
              <a:t>Beschrijf 2 voorbeelden van ADL waar jullie rekening moeten houden met schaamte en privacy. </a:t>
            </a:r>
          </a:p>
          <a:p>
            <a:r>
              <a:rPr lang="nl-NL" sz="2800" dirty="0" smtClean="0"/>
              <a:t>Beschrijf hoe je dit gaat aanpakken.</a:t>
            </a:r>
          </a:p>
          <a:p>
            <a:r>
              <a:rPr lang="nl-NL" sz="2800" dirty="0" smtClean="0"/>
              <a:t>Wordt klassikaal nabesproken</a:t>
            </a:r>
            <a:endParaRPr lang="nl-NL" sz="2800" dirty="0"/>
          </a:p>
        </p:txBody>
      </p:sp>
    </p:spTree>
    <p:extLst>
      <p:ext uri="{BB962C8B-B14F-4D97-AF65-F5344CB8AC3E}">
        <p14:creationId xmlns:p14="http://schemas.microsoft.com/office/powerpoint/2010/main" val="570849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Huiswerk volgende week:</a:t>
            </a:r>
            <a:endParaRPr lang="nl-NL" dirty="0"/>
          </a:p>
        </p:txBody>
      </p:sp>
      <p:sp>
        <p:nvSpPr>
          <p:cNvPr id="3" name="Tijdelijke aanduiding voor inhoud 2"/>
          <p:cNvSpPr>
            <a:spLocks noGrp="1"/>
          </p:cNvSpPr>
          <p:nvPr>
            <p:ph idx="1"/>
          </p:nvPr>
        </p:nvSpPr>
        <p:spPr/>
        <p:txBody>
          <a:bodyPr/>
          <a:lstStyle/>
          <a:p>
            <a:r>
              <a:rPr lang="nl-NL" sz="2800" dirty="0" smtClean="0"/>
              <a:t>Maak een start met de eindopdracht (zie volgende dia)</a:t>
            </a:r>
          </a:p>
          <a:p>
            <a:endParaRPr lang="nl-NL" dirty="0"/>
          </a:p>
          <a:p>
            <a:r>
              <a:rPr lang="nl-NL" sz="3600" b="1" dirty="0" smtClean="0"/>
              <a:t>Neem je </a:t>
            </a:r>
            <a:r>
              <a:rPr lang="nl-NL" sz="3600" b="1" dirty="0" smtClean="0"/>
              <a:t>tandenborstel, </a:t>
            </a:r>
            <a:r>
              <a:rPr lang="nl-NL" sz="3600" b="1" dirty="0" smtClean="0"/>
              <a:t>tandpasta </a:t>
            </a:r>
            <a:r>
              <a:rPr lang="nl-NL" sz="3600" b="1" dirty="0"/>
              <a:t>en een </a:t>
            </a:r>
            <a:r>
              <a:rPr lang="nl-NL" sz="3600" b="1" dirty="0" smtClean="0"/>
              <a:t>handdoek mee </a:t>
            </a:r>
            <a:r>
              <a:rPr lang="nl-NL" sz="3600" b="1" dirty="0" smtClean="0"/>
              <a:t>naar </a:t>
            </a:r>
            <a:r>
              <a:rPr lang="nl-NL" sz="3600" b="1" dirty="0" smtClean="0"/>
              <a:t>school</a:t>
            </a:r>
            <a:endParaRPr lang="nl-NL" sz="3600" b="1" dirty="0"/>
          </a:p>
        </p:txBody>
      </p:sp>
    </p:spTree>
    <p:extLst>
      <p:ext uri="{BB962C8B-B14F-4D97-AF65-F5344CB8AC3E}">
        <p14:creationId xmlns:p14="http://schemas.microsoft.com/office/powerpoint/2010/main" val="70316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Eindopdracht ADL </a:t>
            </a:r>
            <a:endParaRPr lang="nl-NL" dirty="0"/>
          </a:p>
        </p:txBody>
      </p:sp>
      <p:sp>
        <p:nvSpPr>
          <p:cNvPr id="3" name="Tijdelijke aanduiding voor inhoud 2"/>
          <p:cNvSpPr>
            <a:spLocks noGrp="1"/>
          </p:cNvSpPr>
          <p:nvPr>
            <p:ph idx="1"/>
          </p:nvPr>
        </p:nvSpPr>
        <p:spPr>
          <a:xfrm>
            <a:off x="156754" y="2155371"/>
            <a:ext cx="11848012" cy="4480560"/>
          </a:xfrm>
        </p:spPr>
        <p:txBody>
          <a:bodyPr>
            <a:normAutofit lnSpcReduction="10000"/>
          </a:bodyPr>
          <a:lstStyle/>
          <a:p>
            <a:r>
              <a:rPr lang="nl-NL" dirty="0" smtClean="0"/>
              <a:t>Maak in een groepje een presentatie </a:t>
            </a:r>
            <a:r>
              <a:rPr lang="nl-NL" sz="3600" b="1" dirty="0" smtClean="0"/>
              <a:t>of</a:t>
            </a:r>
            <a:r>
              <a:rPr lang="nl-NL" dirty="0" smtClean="0"/>
              <a:t> een filmpje </a:t>
            </a:r>
            <a:r>
              <a:rPr lang="nl-NL" sz="3600" b="1" dirty="0" smtClean="0"/>
              <a:t>of</a:t>
            </a:r>
            <a:r>
              <a:rPr lang="nl-NL" dirty="0" smtClean="0"/>
              <a:t> individueel een verslag (minimaal 2 en maximaal 4 A-4tjes) van een ADL handeling. </a:t>
            </a:r>
          </a:p>
          <a:p>
            <a:r>
              <a:rPr lang="nl-NL" dirty="0" smtClean="0"/>
              <a:t>Benoem aspecten die bij de handeling horen zoals:</a:t>
            </a:r>
          </a:p>
          <a:p>
            <a:pPr marL="0" indent="0">
              <a:buNone/>
            </a:pPr>
            <a:r>
              <a:rPr lang="nl-NL" dirty="0" smtClean="0"/>
              <a:t>- Waarom moet je het doen bij de cliënt?</a:t>
            </a:r>
            <a:endParaRPr lang="nl-NL" dirty="0"/>
          </a:p>
          <a:p>
            <a:pPr marL="0" indent="0">
              <a:buNone/>
            </a:pPr>
            <a:r>
              <a:rPr lang="nl-NL" dirty="0" smtClean="0"/>
              <a:t>- Wat heb je nodig?</a:t>
            </a:r>
          </a:p>
          <a:p>
            <a:pPr marL="0" indent="0">
              <a:buNone/>
            </a:pPr>
            <a:r>
              <a:rPr lang="nl-NL" dirty="0" smtClean="0"/>
              <a:t>- Hoe voer je de handeling uit?</a:t>
            </a:r>
          </a:p>
          <a:p>
            <a:pPr marL="0" indent="0">
              <a:buNone/>
            </a:pPr>
            <a:r>
              <a:rPr lang="nl-NL" dirty="0" smtClean="0"/>
              <a:t>- Met welke aspecten rondom schaamte en privacy moet je rekening houden?</a:t>
            </a:r>
          </a:p>
          <a:p>
            <a:endParaRPr lang="nl-NL" dirty="0"/>
          </a:p>
          <a:p>
            <a:r>
              <a:rPr lang="nl-NL" dirty="0" smtClean="0"/>
              <a:t>Presentatie of filmpje wordt </a:t>
            </a:r>
            <a:r>
              <a:rPr lang="nl-NL" b="1" u="sng" dirty="0" smtClean="0"/>
              <a:t>in de les van week 5 van dit blok </a:t>
            </a:r>
            <a:r>
              <a:rPr lang="nl-NL" dirty="0" smtClean="0"/>
              <a:t>gegeven of getoond. </a:t>
            </a:r>
          </a:p>
          <a:p>
            <a:r>
              <a:rPr lang="nl-NL" dirty="0" smtClean="0"/>
              <a:t>Een verslag dient voorafgaand aan de les te zijn ingeleverd bij de docent. </a:t>
            </a:r>
            <a:endParaRPr lang="nl-NL" dirty="0"/>
          </a:p>
        </p:txBody>
      </p:sp>
    </p:spTree>
    <p:extLst>
      <p:ext uri="{BB962C8B-B14F-4D97-AF65-F5344CB8AC3E}">
        <p14:creationId xmlns:p14="http://schemas.microsoft.com/office/powerpoint/2010/main" val="2069234089"/>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jn">
  <a:themeElements>
    <a:clrScheme name="Berlin">
      <a:dk1>
        <a:sysClr val="windowText" lastClr="000000"/>
      </a:dk1>
      <a:lt1>
        <a:sysClr val="window" lastClr="FFFFFF"/>
      </a:lt1>
      <a:dk2>
        <a:srgbClr val="8D4585"/>
      </a:dk2>
      <a:lt2>
        <a:srgbClr val="E7E6E6"/>
      </a:lt2>
      <a:accent1>
        <a:srgbClr val="F35AE6"/>
      </a:accent1>
      <a:accent2>
        <a:srgbClr val="FC5283"/>
      </a:accent2>
      <a:accent3>
        <a:srgbClr val="F67C64"/>
      </a:accent3>
      <a:accent4>
        <a:srgbClr val="F89F65"/>
      </a:accent4>
      <a:accent5>
        <a:srgbClr val="55C6BA"/>
      </a:accent5>
      <a:accent6>
        <a:srgbClr val="84A3FD"/>
      </a:accent6>
      <a:hlink>
        <a:srgbClr val="6ED4F6"/>
      </a:hlink>
      <a:folHlink>
        <a:srgbClr val="9FECFC"/>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106000"/>
                <a:satMod val="220000"/>
                <a:lumMod val="140000"/>
              </a:schemeClr>
            </a:gs>
            <a:gs pos="50000">
              <a:schemeClr val="phClr">
                <a:shade val="100000"/>
                <a:hueMod val="100000"/>
                <a:satMod val="110000"/>
                <a:lumMod val="130000"/>
              </a:schemeClr>
            </a:gs>
            <a:gs pos="100000">
              <a:schemeClr val="phClr">
                <a:shade val="69000"/>
                <a:hueMod val="88000"/>
                <a:satMod val="16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7D30EEFE-7128-4DE5-8A0D-8D4EF32CB0AF}"/>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Berlijn</Template>
  <TotalTime>312</TotalTime>
  <Words>972</Words>
  <Application>Microsoft Office PowerPoint</Application>
  <PresentationFormat>Breedbeeld</PresentationFormat>
  <Paragraphs>108</Paragraphs>
  <Slides>9</Slides>
  <Notes>9</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Trebuchet MS</vt:lpstr>
      <vt:lpstr>Berlijn</vt:lpstr>
      <vt:lpstr>ADL </vt:lpstr>
      <vt:lpstr>Vorige week </vt:lpstr>
      <vt:lpstr>18.3.6 Babyverzorging </vt:lpstr>
      <vt:lpstr>18.4 toiletgang</vt:lpstr>
      <vt:lpstr>18.5 incontinentiemateriaal </vt:lpstr>
      <vt:lpstr>18.6 urinelijst en defecatielijst</vt:lpstr>
      <vt:lpstr>Opdracht: 20 minuten</vt:lpstr>
      <vt:lpstr>Huiswerk volgende week:</vt:lpstr>
      <vt:lpstr>Eindopdracht ADL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Adl</dc:title>
  <dc:creator>Marcella Hoog</dc:creator>
  <cp:lastModifiedBy>Ilse Mellema - Peper</cp:lastModifiedBy>
  <cp:revision>16</cp:revision>
  <dcterms:created xsi:type="dcterms:W3CDTF">2017-10-29T09:51:25Z</dcterms:created>
  <dcterms:modified xsi:type="dcterms:W3CDTF">2019-02-16T18:12:51Z</dcterms:modified>
</cp:coreProperties>
</file>