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57" r:id="rId7"/>
    <p:sldId id="261" r:id="rId8"/>
    <p:sldId id="262" r:id="rId9"/>
    <p:sldId id="263" r:id="rId10"/>
    <p:sldId id="267" r:id="rId11"/>
    <p:sldId id="268" r:id="rId12"/>
    <p:sldId id="269" r:id="rId13"/>
    <p:sldId id="270" r:id="rId14"/>
    <p:sldId id="264" r:id="rId15"/>
    <p:sldId id="266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9443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9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25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49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99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78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78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736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49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59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03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Samengestelde zin + 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dirty="0" smtClean="0">
                <a:solidFill>
                  <a:schemeClr val="bg1"/>
                </a:solidFill>
              </a:rPr>
              <a:t>Tussenletters in samenstellingen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8" name="Picture 4" descr="http://virtueletraining.com/weblog/wp-content/uploads/2013/03/samenstellingen1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17032"/>
            <a:ext cx="2592288" cy="291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klascement.net/files/4/5/0/1/9/l/samenstell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8680"/>
            <a:ext cx="2284107" cy="142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92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Samengestelde zin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Wat is een samengestelde zin en hoe herken je een samengestelde zin?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Verschillende zinnen die met elkaar verbonden zijn. Ze hebben meer dan één persoonsvorm.</a:t>
            </a:r>
            <a:endParaRPr lang="nl-NL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Samengestelde zin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Hoe vind je de persoonsvorm?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Het beste is om de tijdproef te gebruiken. Zo kun je de persoonsvorm in samengestelde zinnen het beste vinden.</a:t>
            </a:r>
            <a:endParaRPr lang="nl-NL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60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Samengestelde zin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Samengestelde zinnen kunnen bestaan uit: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Hoofdzinnen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Hoofdzin en bijzin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Hoe herken je een hoofdzin en hoe herken je een bijzin?</a:t>
            </a:r>
          </a:p>
          <a:p>
            <a:pPr marL="0" indent="0">
              <a:buNone/>
            </a:pPr>
            <a:r>
              <a:rPr lang="nl-NL" u="sng" dirty="0" smtClean="0">
                <a:solidFill>
                  <a:schemeClr val="bg1"/>
                </a:solidFill>
              </a:rPr>
              <a:t>Hoofdzin: 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P</a:t>
            </a:r>
            <a:r>
              <a:rPr lang="nl-NL" dirty="0" smtClean="0">
                <a:solidFill>
                  <a:schemeClr val="bg1"/>
                </a:solidFill>
              </a:rPr>
              <a:t>ersoonsvorm en onderwer</a:t>
            </a:r>
            <a:r>
              <a:rPr lang="nl-NL" dirty="0">
                <a:solidFill>
                  <a:schemeClr val="bg1"/>
                </a:solidFill>
              </a:rPr>
              <a:t>p</a:t>
            </a:r>
            <a:r>
              <a:rPr lang="nl-NL" dirty="0" smtClean="0">
                <a:solidFill>
                  <a:schemeClr val="bg1"/>
                </a:solidFill>
              </a:rPr>
              <a:t> staan naast elkaar en kunnen ook niet los van elkaar.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u="sng" dirty="0" smtClean="0">
                <a:solidFill>
                  <a:schemeClr val="bg1"/>
                </a:solidFill>
              </a:rPr>
              <a:t>Bijzin: 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Persoonsvorm en onderwerp staan niet altijd naast elkaar.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2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73024" y="260648"/>
            <a:ext cx="9217024" cy="114300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Spellen van de persoonsvorm, het voltooid deelwoord en het bijvoeglijk naamwoord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Ga naar</a:t>
            </a:r>
            <a:r>
              <a:rPr lang="nl-NL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bg1"/>
                </a:solidFill>
              </a:rPr>
              <a:t>http://www.cambiumned.nl/oefeningen/oefening-persoonsvormen-in-de-tegenwoordige-en-verleden-tijd-en-voltooide-deelwoorden-2</a:t>
            </a:r>
            <a:r>
              <a:rPr lang="nl-NL" i="1" dirty="0" smtClean="0">
                <a:solidFill>
                  <a:schemeClr val="bg1"/>
                </a:solidFill>
              </a:rPr>
              <a:t>/</a:t>
            </a: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Klaar? Ga naar: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bg1"/>
                </a:solidFill>
              </a:rPr>
              <a:t>http://www.cambiumned.nl/oefeningen/bijvoeglijke-naamwoorden</a:t>
            </a:r>
            <a:r>
              <a:rPr lang="nl-NL" i="1" dirty="0" smtClean="0">
                <a:solidFill>
                  <a:schemeClr val="bg1"/>
                </a:solidFill>
              </a:rPr>
              <a:t>/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Klaar? Ga verder met je huiswerk </a:t>
            </a:r>
            <a:r>
              <a:rPr lang="nl-NL" dirty="0" smtClean="0">
                <a:solidFill>
                  <a:schemeClr val="bg1"/>
                </a:solidFill>
                <a:sym typeface="Wingdings" panose="05000000000000000000" pitchFamily="2" charset="2"/>
              </a:rPr>
              <a:t> 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91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Huiswerk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Je mag verder werken aan je huiswerk </a:t>
            </a:r>
            <a:r>
              <a:rPr lang="nl-NL" dirty="0" smtClean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  <a:sym typeface="Wingdings" panose="05000000000000000000" pitchFamily="2" charset="2"/>
              </a:rPr>
              <a:t>Klaar? Dan mag je verder met het huiswerk voor een ander vak.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18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sz="2300" dirty="0">
                <a:solidFill>
                  <a:prstClr val="white"/>
                </a:solidFill>
              </a:rPr>
              <a:t>- 	Je kunt enkelvoudige en samengestelde zinnen herkennen.</a:t>
            </a:r>
          </a:p>
          <a:p>
            <a:pPr marL="0" lvl="0" indent="0">
              <a:buNone/>
            </a:pPr>
            <a:r>
              <a:rPr lang="nl-NL" sz="2300" dirty="0">
                <a:solidFill>
                  <a:prstClr val="white"/>
                </a:solidFill>
              </a:rPr>
              <a:t>-	Je kunt vertellen wat een samenstelling is.</a:t>
            </a:r>
          </a:p>
          <a:p>
            <a:pPr marL="0" lvl="0" indent="0">
              <a:buNone/>
            </a:pPr>
            <a:r>
              <a:rPr lang="nl-NL" sz="2300" dirty="0">
                <a:solidFill>
                  <a:prstClr val="white"/>
                </a:solidFill>
              </a:rPr>
              <a:t>-	Je kunt vertellen wat de basisregel is voor een tussen-s.</a:t>
            </a:r>
          </a:p>
          <a:p>
            <a:pPr marL="0" lvl="0" indent="0">
              <a:buNone/>
            </a:pPr>
            <a:r>
              <a:rPr lang="nl-NL" sz="2300" dirty="0">
                <a:solidFill>
                  <a:prstClr val="white"/>
                </a:solidFill>
              </a:rPr>
              <a:t>-	Je kunt vertellen wat de basisregel is voor een tussen (e)n.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102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lvl="0" indent="-514350">
              <a:buAutoNum type="arabicParenR"/>
            </a:pPr>
            <a:r>
              <a:rPr lang="nl-NL" sz="4000" dirty="0" smtClean="0">
                <a:solidFill>
                  <a:prstClr val="white"/>
                </a:solidFill>
              </a:rPr>
              <a:t>Theorie </a:t>
            </a:r>
            <a:r>
              <a:rPr lang="nl-NL" sz="4000" dirty="0" smtClean="0">
                <a:solidFill>
                  <a:prstClr val="white"/>
                </a:solidFill>
              </a:rPr>
              <a:t>samenstellingen</a:t>
            </a:r>
          </a:p>
          <a:p>
            <a:pPr marL="514350" lvl="0" indent="-514350">
              <a:buAutoNum type="arabicParenR"/>
            </a:pPr>
            <a:r>
              <a:rPr lang="nl-NL" sz="4000" dirty="0" smtClean="0">
                <a:solidFill>
                  <a:prstClr val="white"/>
                </a:solidFill>
              </a:rPr>
              <a:t>Zelfstandige oefening</a:t>
            </a:r>
          </a:p>
          <a:p>
            <a:pPr marL="514350" lvl="0" indent="-514350">
              <a:buAutoNum type="arabicParenR"/>
            </a:pPr>
            <a:r>
              <a:rPr lang="nl-NL" sz="4000" dirty="0" smtClean="0">
                <a:solidFill>
                  <a:prstClr val="white"/>
                </a:solidFill>
              </a:rPr>
              <a:t>Theorie samengestelde zin</a:t>
            </a:r>
          </a:p>
          <a:p>
            <a:pPr marL="514350" lvl="0" indent="-514350">
              <a:buAutoNum type="arabicParenR"/>
            </a:pPr>
            <a:r>
              <a:rPr lang="nl-NL" sz="4000" dirty="0" smtClean="0">
                <a:solidFill>
                  <a:prstClr val="white"/>
                </a:solidFill>
              </a:rPr>
              <a:t>Oefening </a:t>
            </a:r>
            <a:r>
              <a:rPr lang="nl-NL" sz="4000" dirty="0" err="1" smtClean="0">
                <a:solidFill>
                  <a:prstClr val="white"/>
                </a:solidFill>
              </a:rPr>
              <a:t>Cambiumned</a:t>
            </a:r>
            <a:endParaRPr lang="nl-NL" sz="4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endParaRPr lang="nl-NL" sz="3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3600" dirty="0" smtClean="0">
                <a:solidFill>
                  <a:prstClr val="white"/>
                </a:solidFill>
              </a:rPr>
              <a:t>Wat gaan we leren?</a:t>
            </a:r>
          </a:p>
          <a:p>
            <a:pPr marL="0" lvl="0" indent="0">
              <a:buNone/>
            </a:pPr>
            <a:r>
              <a:rPr lang="nl-NL" sz="3600" dirty="0" smtClean="0">
                <a:solidFill>
                  <a:prstClr val="white"/>
                </a:solidFill>
              </a:rPr>
              <a:t>- 	Je kunt enkelvoudige en samengestelde zinnen herkennen.</a:t>
            </a:r>
          </a:p>
          <a:p>
            <a:pPr marL="0" lvl="0" indent="0">
              <a:buNone/>
            </a:pPr>
            <a:r>
              <a:rPr lang="nl-NL" sz="3600" dirty="0">
                <a:solidFill>
                  <a:schemeClr val="bg1"/>
                </a:solidFill>
              </a:rPr>
              <a:t>-	</a:t>
            </a:r>
            <a:r>
              <a:rPr lang="nl-NL" sz="3600" dirty="0" smtClean="0">
                <a:solidFill>
                  <a:schemeClr val="bg1"/>
                </a:solidFill>
              </a:rPr>
              <a:t>Je kunt vertellen </a:t>
            </a:r>
            <a:r>
              <a:rPr lang="nl-NL" sz="3600" dirty="0">
                <a:solidFill>
                  <a:schemeClr val="bg1"/>
                </a:solidFill>
              </a:rPr>
              <a:t>wat een samenstelling is.</a:t>
            </a:r>
          </a:p>
          <a:p>
            <a:pPr marL="0" lvl="0" indent="0">
              <a:buNone/>
            </a:pPr>
            <a:r>
              <a:rPr lang="nl-NL" sz="3600" dirty="0">
                <a:solidFill>
                  <a:schemeClr val="bg1"/>
                </a:solidFill>
              </a:rPr>
              <a:t>-	</a:t>
            </a:r>
            <a:r>
              <a:rPr lang="nl-NL" sz="3600" dirty="0" smtClean="0">
                <a:solidFill>
                  <a:schemeClr val="bg1"/>
                </a:solidFill>
              </a:rPr>
              <a:t>Je kunt vertellen </a:t>
            </a:r>
            <a:r>
              <a:rPr lang="nl-NL" sz="3600" dirty="0">
                <a:solidFill>
                  <a:schemeClr val="bg1"/>
                </a:solidFill>
              </a:rPr>
              <a:t>wat de basisregel is voor een tussen-s.</a:t>
            </a:r>
          </a:p>
          <a:p>
            <a:pPr marL="0" lvl="0" indent="0">
              <a:buNone/>
            </a:pPr>
            <a:r>
              <a:rPr lang="nl-NL" sz="3600" dirty="0">
                <a:solidFill>
                  <a:schemeClr val="bg1"/>
                </a:solidFill>
              </a:rPr>
              <a:t>-	</a:t>
            </a:r>
            <a:r>
              <a:rPr lang="nl-NL" sz="3600" dirty="0" smtClean="0">
                <a:solidFill>
                  <a:schemeClr val="bg1"/>
                </a:solidFill>
              </a:rPr>
              <a:t>Je kunt vertellen </a:t>
            </a:r>
            <a:r>
              <a:rPr lang="nl-NL" sz="3600" dirty="0">
                <a:solidFill>
                  <a:schemeClr val="bg1"/>
                </a:solidFill>
              </a:rPr>
              <a:t>wat de basisregel is voor een tussen (e)n. </a:t>
            </a:r>
          </a:p>
          <a:p>
            <a:pPr marL="0" lvl="0" indent="0">
              <a:buNone/>
            </a:pPr>
            <a:endParaRPr lang="nl-NL" dirty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277887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Regels samenstellingen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Basisregel: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Plak de twee woorden aan elkaar.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Stoelpoot, Tafelkleed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MAAR: soms moet je tussen de twee delen een –s of –(e)n plaatsen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1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Regels tussen-s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Basisregel voor de tussen-s: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Gebruik altijd een tussen –s als je die hoort: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Jongensboek, stationsrestauratie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TIP: begint het tweede gedeelte met een –s (of s-klank)? Verander dat woord en luister dan of je een –s hoort: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Stationsstraat, want bij stationsrestauratie krijgt station ook een tussen-s</a:t>
            </a:r>
            <a:endParaRPr lang="nl-NL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7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Regels tussen-(e)n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Basisregel: Als het eerste gedeelte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u="sng" dirty="0" smtClean="0">
                <a:solidFill>
                  <a:srgbClr val="FF0000"/>
                </a:solidFill>
              </a:rPr>
              <a:t>alleen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een meervoud heeft op (e)n, schrijf dan (e)n: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Eik – Eikenboom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Blinde – Blinden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MAAR: Er zijn uitzonderingen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07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Uitzonderingen tussen-(e)n</a:t>
            </a:r>
            <a:endParaRPr lang="nl-NL" dirty="0">
              <a:solidFill>
                <a:schemeClr val="bg1"/>
              </a:solidFill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670376"/>
              </p:ext>
            </p:extLst>
          </p:nvPr>
        </p:nvGraphicFramePr>
        <p:xfrm>
          <a:off x="457200" y="1600200"/>
          <a:ext cx="8229600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Uitzondering: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je schrijft </a:t>
                      </a:r>
                      <a:r>
                        <a:rPr lang="nl-NL" u="sng" dirty="0" smtClean="0">
                          <a:solidFill>
                            <a:srgbClr val="FF0000"/>
                          </a:solidFill>
                        </a:rPr>
                        <a:t>geen</a:t>
                      </a:r>
                      <a:r>
                        <a:rPr lang="nl-NL" dirty="0" smtClean="0"/>
                        <a:t> tussen (e)n als het eerste woord</a:t>
                      </a:r>
                      <a:r>
                        <a:rPr lang="nl-NL" baseline="0" dirty="0" smtClean="0"/>
                        <a:t> van een samenstelling…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Voorbeelden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Geen zelfstandig</a:t>
                      </a:r>
                      <a:r>
                        <a:rPr lang="nl-NL" baseline="0" dirty="0" smtClean="0"/>
                        <a:t> naamwoord 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hogeschool,</a:t>
                      </a:r>
                      <a:r>
                        <a:rPr lang="nl-NL" baseline="0" dirty="0" smtClean="0"/>
                        <a:t> platteland, huilebalk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Geen meervoud</a:t>
                      </a:r>
                      <a:r>
                        <a:rPr lang="nl-NL" baseline="0" dirty="0" smtClean="0"/>
                        <a:t> heeft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tarwebrood, benzinegeur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Alleen een meervoud op –s heeft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aspergesoep, douchekraan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Een meervoud op –s en op (e)n heeft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groenteboer, geboortecijfer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Aangeeft hoe groot, leuk, goed iets 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reuzeleuk</a:t>
                      </a:r>
                      <a:r>
                        <a:rPr lang="nl-NL" baseline="0" dirty="0" smtClean="0"/>
                        <a:t>, apetrots, beregoed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Uniek 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Koninginnedag, maneschijn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(als het een versteende samenstelling is)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Bolleboos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55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Doe nu zelfstandig…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arenR"/>
            </a:pPr>
            <a:r>
              <a:rPr lang="nl-NL" dirty="0">
                <a:solidFill>
                  <a:schemeClr val="bg1"/>
                </a:solidFill>
              </a:rPr>
              <a:t>f</a:t>
            </a:r>
            <a:r>
              <a:rPr lang="nl-NL" dirty="0" smtClean="0">
                <a:solidFill>
                  <a:schemeClr val="bg1"/>
                </a:solidFill>
              </a:rPr>
              <a:t>iets + slot		</a:t>
            </a:r>
            <a:endParaRPr lang="nl-NL" dirty="0">
              <a:solidFill>
                <a:schemeClr val="bg1"/>
              </a:solidFill>
            </a:endParaRP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groente + soep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pan + koek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seconde + wijzer	</a:t>
            </a:r>
          </a:p>
          <a:p>
            <a:pPr marL="514350" indent="-514350">
              <a:buAutoNum type="arabicParenR"/>
            </a:pPr>
            <a:r>
              <a:rPr lang="nl-NL" dirty="0">
                <a:solidFill>
                  <a:schemeClr val="bg1"/>
                </a:solidFill>
              </a:rPr>
              <a:t>p</a:t>
            </a:r>
            <a:r>
              <a:rPr lang="nl-NL" dirty="0" smtClean="0">
                <a:solidFill>
                  <a:schemeClr val="bg1"/>
                </a:solidFill>
              </a:rPr>
              <a:t>eer + sap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recht + zaak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een + man + zaak	</a:t>
            </a:r>
          </a:p>
          <a:p>
            <a:pPr marL="514350" indent="-514350">
              <a:buAutoNum type="arabicParenR"/>
            </a:pPr>
            <a:r>
              <a:rPr lang="nl-NL" dirty="0">
                <a:solidFill>
                  <a:schemeClr val="bg1"/>
                </a:solidFill>
              </a:rPr>
              <a:t>r</a:t>
            </a:r>
            <a:r>
              <a:rPr lang="nl-NL" dirty="0" smtClean="0">
                <a:solidFill>
                  <a:schemeClr val="bg1"/>
                </a:solidFill>
              </a:rPr>
              <a:t>ogge + brood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luis + baan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koningin + soep</a:t>
            </a:r>
          </a:p>
          <a:p>
            <a:pPr marL="514350" indent="-514350">
              <a:buAutoNum type="arabicParenR"/>
            </a:pPr>
            <a:r>
              <a:rPr lang="nl-NL" dirty="0">
                <a:solidFill>
                  <a:schemeClr val="bg1"/>
                </a:solidFill>
              </a:rPr>
              <a:t>k</a:t>
            </a:r>
            <a:r>
              <a:rPr lang="nl-NL" dirty="0" smtClean="0">
                <a:solidFill>
                  <a:schemeClr val="bg1"/>
                </a:solidFill>
              </a:rPr>
              <a:t>oningin + dag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10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Antwoorden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1) fiets </a:t>
            </a:r>
            <a:r>
              <a:rPr lang="nl-NL" sz="2700" dirty="0">
                <a:solidFill>
                  <a:schemeClr val="bg1"/>
                </a:solidFill>
              </a:rPr>
              <a:t>+ slot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fietsslot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2) groente </a:t>
            </a:r>
            <a:r>
              <a:rPr lang="nl-NL" sz="2700" dirty="0">
                <a:solidFill>
                  <a:schemeClr val="bg1"/>
                </a:solidFill>
              </a:rPr>
              <a:t>+ soep		</a:t>
            </a: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groentesoep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3) pan </a:t>
            </a:r>
            <a:r>
              <a:rPr lang="nl-NL" sz="2700" dirty="0">
                <a:solidFill>
                  <a:schemeClr val="bg1"/>
                </a:solidFill>
              </a:rPr>
              <a:t>+ koek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pannenkoek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4) seconde </a:t>
            </a:r>
            <a:r>
              <a:rPr lang="nl-NL" sz="2700" dirty="0">
                <a:solidFill>
                  <a:schemeClr val="bg1"/>
                </a:solidFill>
              </a:rPr>
              <a:t>+ wijzer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secondewijzer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5) peer </a:t>
            </a:r>
            <a:r>
              <a:rPr lang="nl-NL" sz="2700" dirty="0">
                <a:solidFill>
                  <a:schemeClr val="bg1"/>
                </a:solidFill>
              </a:rPr>
              <a:t>+ sap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</a:t>
            </a:r>
            <a:r>
              <a:rPr lang="nl-NL" sz="2700" dirty="0">
                <a:solidFill>
                  <a:schemeClr val="bg1"/>
                </a:solidFill>
              </a:rPr>
              <a:t>perensap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60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-22381"/>
            <a:ext cx="8229600" cy="1143000"/>
          </a:xfrm>
        </p:spPr>
        <p:txBody>
          <a:bodyPr/>
          <a:lstStyle/>
          <a:p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88640"/>
            <a:ext cx="8507288" cy="612068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6) recht </a:t>
            </a:r>
            <a:r>
              <a:rPr lang="nl-NL" sz="2100" dirty="0">
                <a:solidFill>
                  <a:schemeClr val="bg1"/>
                </a:solidFill>
              </a:rPr>
              <a:t>+ zaak		</a:t>
            </a:r>
            <a:endParaRPr lang="nl-NL" sz="21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= rechtszaak</a:t>
            </a:r>
          </a:p>
          <a:p>
            <a:pPr marL="0" lvl="0" indent="0">
              <a:buNone/>
            </a:pPr>
            <a:endParaRPr lang="nl-NL" sz="21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7) een </a:t>
            </a:r>
            <a:r>
              <a:rPr lang="nl-NL" sz="2100" dirty="0">
                <a:solidFill>
                  <a:schemeClr val="bg1"/>
                </a:solidFill>
              </a:rPr>
              <a:t>+ man + zaak	</a:t>
            </a:r>
            <a:endParaRPr lang="nl-NL" sz="21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= eenmanszaak</a:t>
            </a:r>
          </a:p>
          <a:p>
            <a:pPr marL="0" lvl="0" indent="0">
              <a:buNone/>
            </a:pPr>
            <a:endParaRPr lang="nl-NL" sz="21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8) rogge </a:t>
            </a:r>
            <a:r>
              <a:rPr lang="nl-NL" sz="2100" dirty="0">
                <a:solidFill>
                  <a:schemeClr val="bg1"/>
                </a:solidFill>
              </a:rPr>
              <a:t>+ brood		</a:t>
            </a:r>
            <a:endParaRPr lang="nl-NL" sz="21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= roggebrood</a:t>
            </a:r>
          </a:p>
          <a:p>
            <a:pPr marL="0" lvl="0" indent="0">
              <a:buNone/>
            </a:pPr>
            <a:endParaRPr lang="nl-NL" sz="21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9) luis </a:t>
            </a:r>
            <a:r>
              <a:rPr lang="nl-NL" sz="2100" dirty="0">
                <a:solidFill>
                  <a:schemeClr val="bg1"/>
                </a:solidFill>
              </a:rPr>
              <a:t>+ baan		</a:t>
            </a:r>
            <a:endParaRPr lang="nl-NL" sz="21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= luizenbaan</a:t>
            </a:r>
          </a:p>
          <a:p>
            <a:pPr marL="0" lvl="0" indent="0">
              <a:buNone/>
            </a:pPr>
            <a:endParaRPr lang="nl-NL" sz="21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10) koningin </a:t>
            </a:r>
            <a:r>
              <a:rPr lang="nl-NL" sz="2100" dirty="0">
                <a:solidFill>
                  <a:schemeClr val="bg1"/>
                </a:solidFill>
              </a:rPr>
              <a:t>+ </a:t>
            </a:r>
            <a:r>
              <a:rPr lang="nl-NL" sz="2100" dirty="0" smtClean="0">
                <a:solidFill>
                  <a:schemeClr val="bg1"/>
                </a:solidFill>
              </a:rPr>
              <a:t>soep</a:t>
            </a:r>
            <a:r>
              <a:rPr lang="nl-NL" sz="2100" dirty="0">
                <a:solidFill>
                  <a:schemeClr val="bg1"/>
                </a:solidFill>
              </a:rPr>
              <a:t>		</a:t>
            </a:r>
            <a:endParaRPr lang="nl-NL" sz="21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= koninginnensoep</a:t>
            </a:r>
          </a:p>
          <a:p>
            <a:pPr marL="0" lvl="0" indent="0">
              <a:buNone/>
            </a:pPr>
            <a:endParaRPr lang="nl-NL" sz="21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11) Koningin </a:t>
            </a:r>
            <a:r>
              <a:rPr lang="nl-NL" sz="2100" dirty="0" smtClean="0"/>
              <a:t>+ dag</a:t>
            </a:r>
          </a:p>
          <a:p>
            <a:pPr marL="0" lvl="0" indent="0">
              <a:buNone/>
            </a:pPr>
            <a:r>
              <a:rPr lang="nl-NL" sz="2100" dirty="0" smtClean="0">
                <a:solidFill>
                  <a:schemeClr val="bg1"/>
                </a:solidFill>
              </a:rPr>
              <a:t>= Koninginnedag</a:t>
            </a:r>
            <a:endParaRPr lang="nl-NL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417</Words>
  <Application>Microsoft Office PowerPoint</Application>
  <PresentationFormat>Diavoorstelling (4:3)</PresentationFormat>
  <Paragraphs>125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Kantoorthema</vt:lpstr>
      <vt:lpstr>Samengestelde zin +  Tussenletters in samenstellingen</vt:lpstr>
      <vt:lpstr>Spoorboekje</vt:lpstr>
      <vt:lpstr>Regels samenstellingen</vt:lpstr>
      <vt:lpstr>Regels tussen-s</vt:lpstr>
      <vt:lpstr>Regels tussen-(e)n</vt:lpstr>
      <vt:lpstr>Uitzonderingen tussen-(e)n</vt:lpstr>
      <vt:lpstr>Doe nu zelfstandig…</vt:lpstr>
      <vt:lpstr>Antwoorden</vt:lpstr>
      <vt:lpstr>PowerPoint-presentatie</vt:lpstr>
      <vt:lpstr>Samengestelde zin</vt:lpstr>
      <vt:lpstr>Samengestelde zin</vt:lpstr>
      <vt:lpstr>Samengestelde zin</vt:lpstr>
      <vt:lpstr>Spellen van de persoonsvorm, het voltooid deelwoord en het bijvoeglijk naamwoord</vt:lpstr>
      <vt:lpstr>Huiswerk</vt:lpstr>
      <vt:lpstr>Afsluiting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21</cp:revision>
  <dcterms:created xsi:type="dcterms:W3CDTF">2015-11-30T19:12:12Z</dcterms:created>
  <dcterms:modified xsi:type="dcterms:W3CDTF">2016-03-16T10:51:39Z</dcterms:modified>
</cp:coreProperties>
</file>