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750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417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880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455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7108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0020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604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836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7329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4376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088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1123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Werkwoorden en tijden van het werkwoord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http://static.skynetblogs.be/media/141377/dyn010_original_598_438_gif_2642952_2e59354125ccdb23889dd69a3e23e85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68960"/>
            <a:ext cx="3533080" cy="258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likestprsblog.files.wordpress.com/2013/06/van_alle_tijden_logo.jpg?w=5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996952"/>
            <a:ext cx="2320738" cy="222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10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>
                <a:solidFill>
                  <a:schemeClr val="bg1"/>
                </a:solidFill>
              </a:rPr>
              <a:t>Dat meisje wil graag op Anouk lijken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nl-NL" dirty="0">
                <a:solidFill>
                  <a:schemeClr val="bg1"/>
                </a:solidFill>
              </a:rPr>
              <a:t>Schrijf alle werkwoorden uit de zin op </a:t>
            </a:r>
          </a:p>
          <a:p>
            <a:pPr lvl="0"/>
            <a:r>
              <a:rPr lang="nl-NL" dirty="0">
                <a:solidFill>
                  <a:schemeClr val="bg1"/>
                </a:solidFill>
              </a:rPr>
              <a:t>Staat er een vorm van hebben of zijn + een VD in de zin?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Ja? Voltooide tijd.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Nee? Onvoltooide tijd</a:t>
            </a:r>
          </a:p>
          <a:p>
            <a:pPr lvl="0"/>
            <a:r>
              <a:rPr lang="nl-NL" dirty="0" smtClean="0">
                <a:solidFill>
                  <a:schemeClr val="bg1"/>
                </a:solidFill>
              </a:rPr>
              <a:t>Bepaal </a:t>
            </a:r>
            <a:r>
              <a:rPr lang="nl-NL" dirty="0">
                <a:solidFill>
                  <a:schemeClr val="bg1"/>
                </a:solidFill>
              </a:rPr>
              <a:t>of de PV in de v.t. of t.t staat</a:t>
            </a:r>
          </a:p>
        </p:txBody>
      </p:sp>
    </p:spTree>
    <p:extLst>
      <p:ext uri="{BB962C8B-B14F-4D97-AF65-F5344CB8AC3E}">
        <p14:creationId xmlns:p14="http://schemas.microsoft.com/office/powerpoint/2010/main" val="413080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>
                <a:solidFill>
                  <a:schemeClr val="bg1"/>
                </a:solidFill>
              </a:rPr>
              <a:t>Dat meisje wil graag op Anouk lijken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nl-NL" sz="3000" dirty="0">
                <a:solidFill>
                  <a:schemeClr val="bg1"/>
                </a:solidFill>
              </a:rPr>
              <a:t>Alle werkwoorden in de zin: </a:t>
            </a:r>
          </a:p>
          <a:p>
            <a:pPr lvl="1"/>
            <a:r>
              <a:rPr lang="nl-NL" sz="2600" dirty="0">
                <a:solidFill>
                  <a:schemeClr val="bg1"/>
                </a:solidFill>
              </a:rPr>
              <a:t>Wil lijken</a:t>
            </a:r>
          </a:p>
          <a:p>
            <a:pPr lvl="0"/>
            <a:r>
              <a:rPr lang="nl-NL" sz="3000" dirty="0">
                <a:solidFill>
                  <a:schemeClr val="bg1"/>
                </a:solidFill>
              </a:rPr>
              <a:t>Hebben of zijn + VD?  </a:t>
            </a:r>
          </a:p>
          <a:p>
            <a:pPr lvl="1"/>
            <a:r>
              <a:rPr lang="nl-NL" sz="2600" dirty="0">
                <a:solidFill>
                  <a:schemeClr val="bg1"/>
                </a:solidFill>
              </a:rPr>
              <a:t>Nee, dus O(</a:t>
            </a:r>
            <a:r>
              <a:rPr lang="nl-NL" sz="2600" dirty="0" err="1">
                <a:solidFill>
                  <a:schemeClr val="bg1"/>
                </a:solidFill>
              </a:rPr>
              <a:t>nvoltooid</a:t>
            </a:r>
            <a:r>
              <a:rPr lang="nl-NL" sz="2600" dirty="0">
                <a:solidFill>
                  <a:schemeClr val="bg1"/>
                </a:solidFill>
              </a:rPr>
              <a:t>)</a:t>
            </a:r>
          </a:p>
          <a:p>
            <a:pPr lvl="0"/>
            <a:r>
              <a:rPr lang="nl-NL" sz="3000" dirty="0" smtClean="0">
                <a:solidFill>
                  <a:schemeClr val="bg1"/>
                </a:solidFill>
              </a:rPr>
              <a:t>Tijd </a:t>
            </a:r>
            <a:r>
              <a:rPr lang="nl-NL" sz="3000" dirty="0">
                <a:solidFill>
                  <a:schemeClr val="bg1"/>
                </a:solidFill>
              </a:rPr>
              <a:t>van de persoonsvorm</a:t>
            </a:r>
          </a:p>
          <a:p>
            <a:pPr lvl="1"/>
            <a:r>
              <a:rPr lang="nl-NL" sz="2600" dirty="0">
                <a:solidFill>
                  <a:schemeClr val="bg1"/>
                </a:solidFill>
              </a:rPr>
              <a:t>T(</a:t>
            </a:r>
            <a:r>
              <a:rPr lang="nl-NL" sz="2600" dirty="0" err="1">
                <a:solidFill>
                  <a:schemeClr val="bg1"/>
                </a:solidFill>
              </a:rPr>
              <a:t>egenwoordige</a:t>
            </a:r>
            <a:r>
              <a:rPr lang="nl-NL" sz="2600" dirty="0">
                <a:solidFill>
                  <a:schemeClr val="bg1"/>
                </a:solidFill>
              </a:rPr>
              <a:t>) Tijd</a:t>
            </a:r>
          </a:p>
          <a:p>
            <a:pPr lvl="0"/>
            <a:r>
              <a:rPr lang="nl-NL" sz="3000" b="1" dirty="0">
                <a:solidFill>
                  <a:schemeClr val="bg1"/>
                </a:solidFill>
              </a:rPr>
              <a:t>O.T.T.</a:t>
            </a:r>
            <a:endParaRPr lang="nl-NL" sz="3000" dirty="0">
              <a:solidFill>
                <a:schemeClr val="bg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2319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Zelf zinnen maken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Wat? Je gaat een zin maken in de </a:t>
            </a:r>
            <a:r>
              <a:rPr lang="nl-NL" dirty="0" err="1" smtClean="0">
                <a:solidFill>
                  <a:schemeClr val="bg1"/>
                </a:solidFill>
              </a:rPr>
              <a:t>ott</a:t>
            </a:r>
            <a:r>
              <a:rPr lang="nl-NL" dirty="0" smtClean="0">
                <a:solidFill>
                  <a:schemeClr val="bg1"/>
                </a:solidFill>
              </a:rPr>
              <a:t>, </a:t>
            </a:r>
            <a:r>
              <a:rPr lang="nl-NL" dirty="0" err="1" smtClean="0">
                <a:solidFill>
                  <a:schemeClr val="bg1"/>
                </a:solidFill>
              </a:rPr>
              <a:t>ovt</a:t>
            </a:r>
            <a:r>
              <a:rPr lang="nl-NL" dirty="0" smtClean="0">
                <a:solidFill>
                  <a:schemeClr val="bg1"/>
                </a:solidFill>
              </a:rPr>
              <a:t>, </a:t>
            </a:r>
            <a:r>
              <a:rPr lang="nl-NL" dirty="0" err="1" smtClean="0">
                <a:solidFill>
                  <a:schemeClr val="bg1"/>
                </a:solidFill>
              </a:rPr>
              <a:t>vtt</a:t>
            </a:r>
            <a:r>
              <a:rPr lang="nl-NL" dirty="0" smtClean="0">
                <a:solidFill>
                  <a:schemeClr val="bg1"/>
                </a:solidFill>
              </a:rPr>
              <a:t> en </a:t>
            </a:r>
            <a:r>
              <a:rPr lang="nl-NL" dirty="0" err="1" smtClean="0">
                <a:solidFill>
                  <a:schemeClr val="bg1"/>
                </a:solidFill>
              </a:rPr>
              <a:t>vvt</a:t>
            </a:r>
            <a:r>
              <a:rPr lang="nl-NL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Hoe? Je bedenkt een zin in de </a:t>
            </a:r>
            <a:r>
              <a:rPr lang="nl-NL" dirty="0" err="1" smtClean="0">
                <a:solidFill>
                  <a:schemeClr val="bg1"/>
                </a:solidFill>
              </a:rPr>
              <a:t>ott</a:t>
            </a:r>
            <a:r>
              <a:rPr lang="nl-NL" dirty="0" smtClean="0">
                <a:solidFill>
                  <a:schemeClr val="bg1"/>
                </a:solidFill>
              </a:rPr>
              <a:t>, </a:t>
            </a:r>
            <a:r>
              <a:rPr lang="nl-NL" dirty="0" err="1" smtClean="0">
                <a:solidFill>
                  <a:schemeClr val="bg1"/>
                </a:solidFill>
              </a:rPr>
              <a:t>ovt</a:t>
            </a:r>
            <a:r>
              <a:rPr lang="nl-NL" dirty="0" smtClean="0">
                <a:solidFill>
                  <a:schemeClr val="bg1"/>
                </a:solidFill>
              </a:rPr>
              <a:t>, </a:t>
            </a:r>
            <a:r>
              <a:rPr lang="nl-NL" dirty="0" err="1" smtClean="0">
                <a:solidFill>
                  <a:schemeClr val="bg1"/>
                </a:solidFill>
              </a:rPr>
              <a:t>vtt</a:t>
            </a:r>
            <a:r>
              <a:rPr lang="nl-NL" dirty="0" smtClean="0">
                <a:solidFill>
                  <a:schemeClr val="bg1"/>
                </a:solidFill>
              </a:rPr>
              <a:t> en </a:t>
            </a:r>
            <a:r>
              <a:rPr lang="nl-NL" dirty="0" err="1" smtClean="0">
                <a:solidFill>
                  <a:schemeClr val="bg1"/>
                </a:solidFill>
              </a:rPr>
              <a:t>vvt</a:t>
            </a:r>
            <a:r>
              <a:rPr lang="nl-NL" dirty="0" smtClean="0">
                <a:solidFill>
                  <a:schemeClr val="bg1"/>
                </a:solidFill>
              </a:rPr>
              <a:t> en deze 4 zinnen schrijf je op.</a:t>
            </a:r>
          </a:p>
          <a:p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Hulp? Je werkt alleen. Als je een vraag hebt, mag je je vinger opsteken.</a:t>
            </a:r>
          </a:p>
          <a:p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Tijd? 5 minuten</a:t>
            </a:r>
          </a:p>
          <a:p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Uitkomst? Je begrijpt de tijden nog beter</a:t>
            </a:r>
          </a:p>
          <a:p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Klaar? Bespreek je zinnen met je buurman/buurvrouw. Twijfel je of iets goed is? Vraag mij </a:t>
            </a:r>
            <a:r>
              <a:rPr lang="nl-NL" dirty="0" smtClean="0">
                <a:solidFill>
                  <a:schemeClr val="bg1"/>
                </a:solidFill>
                <a:sym typeface="Wingdings" panose="05000000000000000000" pitchFamily="2" charset="2"/>
              </a:rPr>
              <a:t>. Hiermee klaar? Huiswerk. </a:t>
            </a:r>
            <a:endParaRPr lang="nl-NL" dirty="0" smtClean="0">
              <a:solidFill>
                <a:schemeClr val="bg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24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Arial" charset="0"/>
              <a:buChar char="•"/>
            </a:pPr>
            <a:r>
              <a:rPr lang="nl-NL" sz="2600" dirty="0">
                <a:solidFill>
                  <a:prstClr val="white"/>
                </a:solidFill>
              </a:rPr>
              <a:t>Jullie kunnen vertellen wat een zelfstandig werkwoord, koppelwerkwoord en hulpwerkwoord is.</a:t>
            </a:r>
          </a:p>
          <a:p>
            <a:pPr lvl="0">
              <a:buFont typeface="Arial" charset="0"/>
              <a:buChar char="•"/>
            </a:pPr>
            <a:r>
              <a:rPr lang="nl-NL" sz="2600" dirty="0">
                <a:solidFill>
                  <a:prstClr val="white"/>
                </a:solidFill>
              </a:rPr>
              <a:t>Jullie kunnen de 7 koppelwerkwoorden vertellen.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754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Spoorboekje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Oefening </a:t>
            </a:r>
            <a:r>
              <a:rPr lang="nl-NL" dirty="0" smtClean="0">
                <a:solidFill>
                  <a:schemeClr val="bg1"/>
                </a:solidFill>
              </a:rPr>
              <a:t>werkwoorden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Uitleg werkwoorden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Uitleg tijden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Oefening tijden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Wat gaan we leren?</a:t>
            </a:r>
            <a:endParaRPr lang="nl-NL" sz="2700" dirty="0">
              <a:solidFill>
                <a:schemeClr val="bg1"/>
              </a:solidFill>
            </a:endParaRPr>
          </a:p>
          <a:p>
            <a:pPr lvl="0">
              <a:buFont typeface="Arial" charset="0"/>
              <a:buChar char="•"/>
            </a:pPr>
            <a:r>
              <a:rPr lang="nl-NL" sz="2700" dirty="0">
                <a:solidFill>
                  <a:schemeClr val="bg1"/>
                </a:solidFill>
              </a:rPr>
              <a:t>Jullie kunnen </a:t>
            </a:r>
            <a:r>
              <a:rPr lang="nl-NL" sz="2700" dirty="0" smtClean="0">
                <a:solidFill>
                  <a:schemeClr val="bg1"/>
                </a:solidFill>
              </a:rPr>
              <a:t>vertellen wat een zelfstandig werkwoord, koppelwerkwoord en hulpwerkwoord is.</a:t>
            </a:r>
            <a:endParaRPr lang="nl-NL" sz="2700" dirty="0">
              <a:solidFill>
                <a:schemeClr val="bg1"/>
              </a:solidFill>
            </a:endParaRPr>
          </a:p>
          <a:p>
            <a:pPr lvl="0">
              <a:buFont typeface="Arial" charset="0"/>
              <a:buChar char="•"/>
            </a:pPr>
            <a:r>
              <a:rPr lang="nl-NL" sz="2700" dirty="0">
                <a:solidFill>
                  <a:schemeClr val="bg1"/>
                </a:solidFill>
              </a:rPr>
              <a:t>Jullie kunnen </a:t>
            </a:r>
            <a:r>
              <a:rPr lang="nl-NL" sz="2700" dirty="0" smtClean="0">
                <a:solidFill>
                  <a:schemeClr val="bg1"/>
                </a:solidFill>
              </a:rPr>
              <a:t>de 7 koppelwerkwoorden vertellen.</a:t>
            </a:r>
            <a:endParaRPr lang="nl-NL" sz="2700" dirty="0">
              <a:solidFill>
                <a:schemeClr val="bg1"/>
              </a:solidFill>
            </a:endParaRPr>
          </a:p>
          <a:p>
            <a:pPr lvl="0">
              <a:buFont typeface="Arial" charset="0"/>
              <a:buChar char="•"/>
            </a:pPr>
            <a:r>
              <a:rPr lang="nl-NL" sz="2700" dirty="0">
                <a:solidFill>
                  <a:schemeClr val="bg1"/>
                </a:solidFill>
              </a:rPr>
              <a:t>Jullie kunnen </a:t>
            </a:r>
            <a:r>
              <a:rPr lang="nl-NL" sz="2700" dirty="0" smtClean="0">
                <a:solidFill>
                  <a:schemeClr val="bg1"/>
                </a:solidFill>
              </a:rPr>
              <a:t>een zin maken in de onvoltooid tegenwoordige tijd, onvoltooid verleden tijd, voltooid tegenwoordige tijd en voltooid verleden tijd.</a:t>
            </a:r>
            <a:endParaRPr lang="nl-NL" sz="2700" dirty="0">
              <a:solidFill>
                <a:schemeClr val="bg1"/>
              </a:solidFill>
            </a:endParaRPr>
          </a:p>
          <a:p>
            <a:endParaRPr lang="nl-NL" dirty="0" smtClean="0"/>
          </a:p>
        </p:txBody>
      </p:sp>
      <p:pic>
        <p:nvPicPr>
          <p:cNvPr id="4" name="Picture 2" descr="http://www.mywindows.nl/wp-content/uploads/2011/10/spoorboekje_featu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103" y="1988840"/>
            <a:ext cx="1594385" cy="159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32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Werkwoorden: </a:t>
            </a:r>
            <a:r>
              <a:rPr lang="nl-NL" dirty="0" err="1" smtClean="0">
                <a:solidFill>
                  <a:schemeClr val="bg1"/>
                </a:solidFill>
              </a:rPr>
              <a:t>zww</a:t>
            </a:r>
            <a:r>
              <a:rPr lang="nl-NL" dirty="0" smtClean="0">
                <a:solidFill>
                  <a:schemeClr val="bg1"/>
                </a:solidFill>
              </a:rPr>
              <a:t> en </a:t>
            </a:r>
            <a:r>
              <a:rPr lang="nl-NL" dirty="0" err="1" smtClean="0">
                <a:solidFill>
                  <a:schemeClr val="bg1"/>
                </a:solidFill>
              </a:rPr>
              <a:t>hww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Kies hieronder een zin uit en probeer deze te tekenen: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- Ik blijf vanavond bij mijn beste vriend logeren.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- Willem-Alexander wordt tot koning gekroond.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- Ik zal gaan fietsen naar mijn werk.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lvl="0"/>
            <a:r>
              <a:rPr lang="nl-NL" dirty="0">
                <a:solidFill>
                  <a:schemeClr val="bg1"/>
                </a:solidFill>
              </a:rPr>
              <a:t>Welke werkwoorden komen het meest naar voren uit je tekening</a:t>
            </a:r>
            <a:r>
              <a:rPr lang="nl-NL" dirty="0" smtClean="0">
                <a:solidFill>
                  <a:schemeClr val="bg1"/>
                </a:solidFill>
              </a:rPr>
              <a:t>? Wat zijn de zelfstandige werkwoorden (</a:t>
            </a:r>
            <a:r>
              <a:rPr lang="nl-NL" dirty="0" err="1" smtClean="0">
                <a:solidFill>
                  <a:schemeClr val="bg1"/>
                </a:solidFill>
              </a:rPr>
              <a:t>zww</a:t>
            </a:r>
            <a:r>
              <a:rPr lang="nl-NL" dirty="0" smtClean="0">
                <a:solidFill>
                  <a:schemeClr val="bg1"/>
                </a:solidFill>
              </a:rPr>
              <a:t>) en hulpwerkwoorden (</a:t>
            </a:r>
            <a:r>
              <a:rPr lang="nl-NL" dirty="0" err="1" smtClean="0">
                <a:solidFill>
                  <a:schemeClr val="bg1"/>
                </a:solidFill>
              </a:rPr>
              <a:t>hww</a:t>
            </a:r>
            <a:r>
              <a:rPr lang="nl-NL" dirty="0" smtClean="0">
                <a:solidFill>
                  <a:schemeClr val="bg1"/>
                </a:solidFill>
              </a:rPr>
              <a:t>)?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838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Werkwoorden: </a:t>
            </a:r>
            <a:r>
              <a:rPr lang="nl-NL" dirty="0" err="1" smtClean="0">
                <a:solidFill>
                  <a:schemeClr val="bg1"/>
                </a:solidFill>
              </a:rPr>
              <a:t>zww</a:t>
            </a:r>
            <a:r>
              <a:rPr lang="nl-NL" dirty="0" smtClean="0">
                <a:solidFill>
                  <a:schemeClr val="bg1"/>
                </a:solidFill>
              </a:rPr>
              <a:t> en </a:t>
            </a:r>
            <a:r>
              <a:rPr lang="nl-NL" dirty="0" err="1" smtClean="0">
                <a:solidFill>
                  <a:schemeClr val="bg1"/>
                </a:solidFill>
              </a:rPr>
              <a:t>hww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r>
              <a:rPr lang="nl-NL" u="sng" dirty="0" smtClean="0">
                <a:solidFill>
                  <a:schemeClr val="bg1"/>
                </a:solidFill>
              </a:rPr>
              <a:t>Zelfstandig werkwoord:</a:t>
            </a:r>
            <a:r>
              <a:rPr lang="nl-NL" dirty="0" smtClean="0">
                <a:solidFill>
                  <a:schemeClr val="bg1"/>
                </a:solidFill>
              </a:rPr>
              <a:t> duidelijke betekenis. Kan alleen het WG vormen. Er kan maar 1 ZWW in het WG staan.</a:t>
            </a:r>
          </a:p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r>
              <a:rPr lang="nl-NL" i="1" dirty="0" smtClean="0">
                <a:solidFill>
                  <a:schemeClr val="bg1"/>
                </a:solidFill>
              </a:rPr>
              <a:t>Voorbeeld: Mijn oma zingt elke dag.</a:t>
            </a:r>
          </a:p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r>
              <a:rPr lang="nl-NL" i="1" dirty="0" smtClean="0">
                <a:solidFill>
                  <a:schemeClr val="bg1"/>
                </a:solidFill>
              </a:rPr>
              <a:t>Zingt = </a:t>
            </a:r>
            <a:r>
              <a:rPr lang="nl-NL" i="1" dirty="0" err="1" smtClean="0">
                <a:solidFill>
                  <a:schemeClr val="bg1"/>
                </a:solidFill>
              </a:rPr>
              <a:t>zww</a:t>
            </a:r>
            <a:endParaRPr lang="nl-NL" i="1" dirty="0" smtClean="0">
              <a:solidFill>
                <a:schemeClr val="bg1"/>
              </a:solidFill>
            </a:endParaRPr>
          </a:p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r>
              <a:rPr lang="nl-NL" u="sng" dirty="0" smtClean="0">
                <a:solidFill>
                  <a:schemeClr val="bg1"/>
                </a:solidFill>
              </a:rPr>
              <a:t>Hulpwerkwoord</a:t>
            </a:r>
            <a:r>
              <a:rPr lang="nl-NL" dirty="0" smtClean="0">
                <a:solidFill>
                  <a:schemeClr val="bg1"/>
                </a:solidFill>
              </a:rPr>
              <a:t>: geen duidelijke betekenis. Heeft altijd hulp nodig om een gezegde te vormen.</a:t>
            </a:r>
            <a:endParaRPr lang="nl-NL" dirty="0">
              <a:solidFill>
                <a:schemeClr val="bg1"/>
              </a:solidFill>
            </a:endParaRPr>
          </a:p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r>
              <a:rPr lang="nl-NL" i="1" dirty="0" smtClean="0">
                <a:solidFill>
                  <a:schemeClr val="bg1"/>
                </a:solidFill>
              </a:rPr>
              <a:t>Voorbeeld: Ze zou de hele dag wel willen zingen.</a:t>
            </a:r>
          </a:p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r>
              <a:rPr lang="nl-NL" i="1" dirty="0" smtClean="0">
                <a:solidFill>
                  <a:schemeClr val="bg1"/>
                </a:solidFill>
              </a:rPr>
              <a:t>Zingen = </a:t>
            </a:r>
            <a:r>
              <a:rPr lang="nl-NL" i="1" dirty="0" err="1" smtClean="0">
                <a:solidFill>
                  <a:schemeClr val="bg1"/>
                </a:solidFill>
              </a:rPr>
              <a:t>zww</a:t>
            </a:r>
            <a:endParaRPr lang="nl-NL" i="1" dirty="0" smtClean="0">
              <a:solidFill>
                <a:schemeClr val="bg1"/>
              </a:solidFill>
            </a:endParaRPr>
          </a:p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r>
              <a:rPr lang="nl-NL" i="1" dirty="0" smtClean="0">
                <a:solidFill>
                  <a:schemeClr val="bg1"/>
                </a:solidFill>
              </a:rPr>
              <a:t>Zou = </a:t>
            </a:r>
            <a:r>
              <a:rPr lang="nl-NL" i="1" dirty="0" err="1" smtClean="0">
                <a:solidFill>
                  <a:schemeClr val="bg1"/>
                </a:solidFill>
              </a:rPr>
              <a:t>hww</a:t>
            </a:r>
            <a:endParaRPr lang="nl-NL" i="1" dirty="0" smtClean="0">
              <a:solidFill>
                <a:schemeClr val="bg1"/>
              </a:solidFill>
            </a:endParaRPr>
          </a:p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r>
              <a:rPr lang="nl-NL" i="1" dirty="0" smtClean="0">
                <a:solidFill>
                  <a:schemeClr val="bg1"/>
                </a:solidFill>
              </a:rPr>
              <a:t>Willen = </a:t>
            </a:r>
            <a:r>
              <a:rPr lang="nl-NL" i="1" dirty="0" err="1" smtClean="0">
                <a:solidFill>
                  <a:schemeClr val="bg1"/>
                </a:solidFill>
              </a:rPr>
              <a:t>hww</a:t>
            </a:r>
            <a:endParaRPr lang="nl-NL" i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Werkwoorden: </a:t>
            </a:r>
            <a:r>
              <a:rPr lang="nl-NL" dirty="0" err="1" smtClean="0">
                <a:solidFill>
                  <a:schemeClr val="bg1"/>
                </a:solidFill>
              </a:rPr>
              <a:t>kww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Wat zijn de 7 koppelwerkwoorden?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Koppelwerkwoord: heeft geen duidelijke betekenis. Je vindt een koppelwerkwoord alleen in een zin met een naamwoordelijk gezegde. 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Voorbeeld: Ze wordt misschien zangeres.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Wordt = </a:t>
            </a:r>
            <a:r>
              <a:rPr lang="nl-NL" i="1" dirty="0" err="1" smtClean="0">
                <a:solidFill>
                  <a:schemeClr val="bg1"/>
                </a:solidFill>
              </a:rPr>
              <a:t>kww</a:t>
            </a:r>
            <a:endParaRPr lang="nl-NL" i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Waarom heeft bovenstaande zin een NG? Wat is het NG in die zin?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NG = wordt zangeres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397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Tijden van het werkwoord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b="1" u="sng" dirty="0" smtClean="0">
                <a:solidFill>
                  <a:schemeClr val="bg1"/>
                </a:solidFill>
              </a:rPr>
              <a:t>Stappenplan:</a:t>
            </a:r>
          </a:p>
          <a:p>
            <a:pPr lvl="0"/>
            <a:r>
              <a:rPr lang="nl-NL" dirty="0" smtClean="0">
                <a:solidFill>
                  <a:schemeClr val="bg1"/>
                </a:solidFill>
              </a:rPr>
              <a:t>Schrijf </a:t>
            </a:r>
            <a:r>
              <a:rPr lang="nl-NL" dirty="0">
                <a:solidFill>
                  <a:schemeClr val="bg1"/>
                </a:solidFill>
              </a:rPr>
              <a:t>alle werkwoorden uit de zin op </a:t>
            </a:r>
          </a:p>
          <a:p>
            <a:pPr lvl="0"/>
            <a:r>
              <a:rPr lang="nl-NL" dirty="0">
                <a:solidFill>
                  <a:schemeClr val="bg1"/>
                </a:solidFill>
              </a:rPr>
              <a:t>Staat er een vorm van hebben of zijn + een VD in de zin?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Ja? Voltooide tijd.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Nee? Onvoltooide tijd</a:t>
            </a:r>
          </a:p>
          <a:p>
            <a:pPr lvl="0"/>
            <a:r>
              <a:rPr lang="nl-NL" dirty="0" smtClean="0">
                <a:solidFill>
                  <a:schemeClr val="bg1"/>
                </a:solidFill>
              </a:rPr>
              <a:t>Bepaal </a:t>
            </a:r>
            <a:r>
              <a:rPr lang="nl-NL" dirty="0">
                <a:solidFill>
                  <a:schemeClr val="bg1"/>
                </a:solidFill>
              </a:rPr>
              <a:t>of de PV in de v.t. of t.t </a:t>
            </a:r>
            <a:r>
              <a:rPr lang="nl-NL" dirty="0" smtClean="0">
                <a:solidFill>
                  <a:schemeClr val="bg1"/>
                </a:solidFill>
              </a:rPr>
              <a:t>staat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88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Tijden van het werkwoord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z="2800" dirty="0">
                <a:solidFill>
                  <a:schemeClr val="bg1"/>
                </a:solidFill>
              </a:rPr>
              <a:t>OTT	Hij werkt</a:t>
            </a:r>
          </a:p>
          <a:p>
            <a:pPr lvl="0"/>
            <a:r>
              <a:rPr lang="nl-NL" sz="2800" dirty="0">
                <a:solidFill>
                  <a:schemeClr val="bg1"/>
                </a:solidFill>
              </a:rPr>
              <a:t>OVT	Hij werkte</a:t>
            </a:r>
          </a:p>
          <a:p>
            <a:pPr lvl="0"/>
            <a:r>
              <a:rPr lang="nl-NL" sz="2800" dirty="0">
                <a:solidFill>
                  <a:schemeClr val="bg1"/>
                </a:solidFill>
              </a:rPr>
              <a:t>VTT		Hij heeft gewerkt</a:t>
            </a:r>
          </a:p>
          <a:p>
            <a:pPr lvl="0"/>
            <a:r>
              <a:rPr lang="nl-NL" sz="2800" dirty="0">
                <a:solidFill>
                  <a:schemeClr val="bg1"/>
                </a:solidFill>
              </a:rPr>
              <a:t>VVT	Hij had gewerkt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046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Ze hebben haar verjaardag uitbundig gevierd.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nl-NL" dirty="0">
                <a:solidFill>
                  <a:schemeClr val="bg1"/>
                </a:solidFill>
              </a:rPr>
              <a:t>Schrijf alle werkwoorden uit de zin op </a:t>
            </a:r>
          </a:p>
          <a:p>
            <a:pPr lvl="0"/>
            <a:r>
              <a:rPr lang="nl-NL" dirty="0">
                <a:solidFill>
                  <a:schemeClr val="bg1"/>
                </a:solidFill>
              </a:rPr>
              <a:t>Staat er een vorm van hebben of zijn + een VD in de zin?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Ja? Voltooide tijd.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Nee? Onvoltooide tijd</a:t>
            </a:r>
          </a:p>
          <a:p>
            <a:pPr lvl="0"/>
            <a:r>
              <a:rPr lang="nl-NL" dirty="0" smtClean="0">
                <a:solidFill>
                  <a:schemeClr val="bg1"/>
                </a:solidFill>
              </a:rPr>
              <a:t>Bepaal </a:t>
            </a:r>
            <a:r>
              <a:rPr lang="nl-NL" dirty="0">
                <a:solidFill>
                  <a:schemeClr val="bg1"/>
                </a:solidFill>
              </a:rPr>
              <a:t>of de PV in de v.t. of t.t staat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81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Ze hebben haar verjaardag uitbundig gevierd.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nl-NL" sz="3000" dirty="0">
                <a:solidFill>
                  <a:schemeClr val="bg1"/>
                </a:solidFill>
              </a:rPr>
              <a:t>Alle werkwoorden in de zin: </a:t>
            </a:r>
          </a:p>
          <a:p>
            <a:pPr lvl="1"/>
            <a:r>
              <a:rPr lang="nl-NL" sz="2600" dirty="0">
                <a:solidFill>
                  <a:schemeClr val="bg1"/>
                </a:solidFill>
              </a:rPr>
              <a:t>Hebben gevierd</a:t>
            </a:r>
          </a:p>
          <a:p>
            <a:pPr lvl="0"/>
            <a:r>
              <a:rPr lang="nl-NL" sz="3000" dirty="0">
                <a:solidFill>
                  <a:schemeClr val="bg1"/>
                </a:solidFill>
              </a:rPr>
              <a:t>Hebben of zijn + VD? </a:t>
            </a:r>
          </a:p>
          <a:p>
            <a:pPr lvl="1"/>
            <a:r>
              <a:rPr lang="nl-NL" sz="2600" dirty="0">
                <a:solidFill>
                  <a:schemeClr val="bg1"/>
                </a:solidFill>
              </a:rPr>
              <a:t>Ja, dus V(</a:t>
            </a:r>
            <a:r>
              <a:rPr lang="nl-NL" sz="2600" dirty="0" err="1">
                <a:solidFill>
                  <a:schemeClr val="bg1"/>
                </a:solidFill>
              </a:rPr>
              <a:t>oltooid</a:t>
            </a:r>
            <a:r>
              <a:rPr lang="nl-NL" sz="2600" dirty="0">
                <a:solidFill>
                  <a:schemeClr val="bg1"/>
                </a:solidFill>
              </a:rPr>
              <a:t>)</a:t>
            </a:r>
          </a:p>
          <a:p>
            <a:pPr lvl="0"/>
            <a:r>
              <a:rPr lang="nl-NL" sz="3000" dirty="0" smtClean="0">
                <a:solidFill>
                  <a:schemeClr val="bg1"/>
                </a:solidFill>
              </a:rPr>
              <a:t>Tijd </a:t>
            </a:r>
            <a:r>
              <a:rPr lang="nl-NL" sz="3000" dirty="0">
                <a:solidFill>
                  <a:schemeClr val="bg1"/>
                </a:solidFill>
              </a:rPr>
              <a:t>van de persoonsvorm</a:t>
            </a:r>
          </a:p>
          <a:p>
            <a:pPr lvl="1"/>
            <a:r>
              <a:rPr lang="nl-NL" sz="2600" dirty="0">
                <a:solidFill>
                  <a:schemeClr val="bg1"/>
                </a:solidFill>
              </a:rPr>
              <a:t>T(</a:t>
            </a:r>
            <a:r>
              <a:rPr lang="nl-NL" sz="2600" dirty="0" err="1">
                <a:solidFill>
                  <a:schemeClr val="bg1"/>
                </a:solidFill>
              </a:rPr>
              <a:t>egenwoordige</a:t>
            </a:r>
            <a:r>
              <a:rPr lang="nl-NL" sz="2600" dirty="0">
                <a:solidFill>
                  <a:schemeClr val="bg1"/>
                </a:solidFill>
              </a:rPr>
              <a:t>) T(</a:t>
            </a:r>
            <a:r>
              <a:rPr lang="nl-NL" sz="2600" dirty="0" err="1">
                <a:solidFill>
                  <a:schemeClr val="bg1"/>
                </a:solidFill>
              </a:rPr>
              <a:t>ijd</a:t>
            </a:r>
            <a:r>
              <a:rPr lang="nl-NL" sz="2600" dirty="0">
                <a:solidFill>
                  <a:schemeClr val="bg1"/>
                </a:solidFill>
              </a:rPr>
              <a:t>)</a:t>
            </a:r>
          </a:p>
          <a:p>
            <a:pPr lvl="0"/>
            <a:r>
              <a:rPr lang="nl-NL" sz="3000" b="1" dirty="0">
                <a:solidFill>
                  <a:schemeClr val="bg1"/>
                </a:solidFill>
              </a:rPr>
              <a:t>V.T.T.</a:t>
            </a:r>
            <a:endParaRPr lang="nl-NL" sz="3000" dirty="0">
              <a:solidFill>
                <a:schemeClr val="bg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8830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602</Words>
  <Application>Microsoft Office PowerPoint</Application>
  <PresentationFormat>Diavoorstelling (4:3)</PresentationFormat>
  <Paragraphs>93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Kantoorthema</vt:lpstr>
      <vt:lpstr>Werkwoorden en tijden van het werkwoord</vt:lpstr>
      <vt:lpstr>Spoorboekje</vt:lpstr>
      <vt:lpstr>Werkwoorden: zww en hww</vt:lpstr>
      <vt:lpstr>Werkwoorden: zww en hww</vt:lpstr>
      <vt:lpstr>Werkwoorden: kww</vt:lpstr>
      <vt:lpstr>Tijden van het werkwoord</vt:lpstr>
      <vt:lpstr>Tijden van het werkwoord</vt:lpstr>
      <vt:lpstr>Ze hebben haar verjaardag uitbundig gevierd.</vt:lpstr>
      <vt:lpstr>Ze hebben haar verjaardag uitbundig gevierd.</vt:lpstr>
      <vt:lpstr>Dat meisje wil graag op Anouk lijken</vt:lpstr>
      <vt:lpstr>Dat meisje wil graag op Anouk lijken</vt:lpstr>
      <vt:lpstr>Zelf zinnen maken</vt:lpstr>
      <vt:lpstr>Afsluiting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Tom</dc:creator>
  <cp:lastModifiedBy>Tom</cp:lastModifiedBy>
  <cp:revision>12</cp:revision>
  <dcterms:created xsi:type="dcterms:W3CDTF">2015-12-14T11:09:53Z</dcterms:created>
  <dcterms:modified xsi:type="dcterms:W3CDTF">2016-03-16T10:12:46Z</dcterms:modified>
</cp:coreProperties>
</file>