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77" r:id="rId4"/>
    <p:sldId id="258" r:id="rId5"/>
    <p:sldId id="271" r:id="rId6"/>
    <p:sldId id="272" r:id="rId7"/>
    <p:sldId id="273" r:id="rId8"/>
    <p:sldId id="274" r:id="rId9"/>
    <p:sldId id="275" r:id="rId10"/>
    <p:sldId id="266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9D8DC-53EC-4510-B738-4A41A2A71AB2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FB993-D821-43F5-B68E-C08D86722F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12642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9D8DC-53EC-4510-B738-4A41A2A71AB2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FB993-D821-43F5-B68E-C08D86722F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694438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9D8DC-53EC-4510-B738-4A41A2A71AB2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FB993-D821-43F5-B68E-C08D86722F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1792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9D8DC-53EC-4510-B738-4A41A2A71AB2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FB993-D821-43F5-B68E-C08D86722F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2255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9D8DC-53EC-4510-B738-4A41A2A71AB2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FB993-D821-43F5-B68E-C08D86722F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24499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9D8DC-53EC-4510-B738-4A41A2A71AB2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FB993-D821-43F5-B68E-C08D86722F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49999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9D8DC-53EC-4510-B738-4A41A2A71AB2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FB993-D821-43F5-B68E-C08D86722F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8789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9D8DC-53EC-4510-B738-4A41A2A71AB2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FB993-D821-43F5-B68E-C08D86722F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67815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9D8DC-53EC-4510-B738-4A41A2A71AB2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FB993-D821-43F5-B68E-C08D86722F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23736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9D8DC-53EC-4510-B738-4A41A2A71AB2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FB993-D821-43F5-B68E-C08D86722F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44984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9D8DC-53EC-4510-B738-4A41A2A71AB2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FB993-D821-43F5-B68E-C08D86722F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9590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39D8DC-53EC-4510-B738-4A41A2A71AB2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5FB993-D821-43F5-B68E-C08D86722F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63031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Werkwoordsvormen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1026" name="Picture 2" descr="http://www.bloeiendeperelaar.schoolsunited.eu/syndeo_data/studentpages/30/groep_6/spellin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76672"/>
            <a:ext cx="6667500" cy="1857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://nederlandsindeonderbouw.weebly.com/uploads/1/3/8/0/13804264/55767985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717032"/>
            <a:ext cx="3384376" cy="2341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0920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Afsluiting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nl-NL" sz="2800" dirty="0" smtClean="0">
                <a:solidFill>
                  <a:prstClr val="white"/>
                </a:solidFill>
              </a:rPr>
              <a:t>- Je </a:t>
            </a:r>
            <a:r>
              <a:rPr lang="nl-NL" sz="2800" dirty="0">
                <a:solidFill>
                  <a:prstClr val="white"/>
                </a:solidFill>
              </a:rPr>
              <a:t>kunt vertellen welke 5 werkwoordsvormen er zijn.</a:t>
            </a:r>
          </a:p>
          <a:p>
            <a:pPr marL="0" lv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11023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Spoorboekje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514350" lvl="0" indent="-514350">
              <a:buAutoNum type="arabicParenR"/>
            </a:pPr>
            <a:r>
              <a:rPr lang="nl-NL" sz="4000" dirty="0" smtClean="0">
                <a:solidFill>
                  <a:prstClr val="white"/>
                </a:solidFill>
              </a:rPr>
              <a:t>Wat weet je al?</a:t>
            </a:r>
          </a:p>
          <a:p>
            <a:pPr marL="514350" lvl="0" indent="-514350">
              <a:buAutoNum type="arabicParenR"/>
            </a:pPr>
            <a:r>
              <a:rPr lang="nl-NL" sz="4000" dirty="0" smtClean="0">
                <a:solidFill>
                  <a:prstClr val="white"/>
                </a:solidFill>
              </a:rPr>
              <a:t>Oefening werkwoordsvormen</a:t>
            </a:r>
          </a:p>
          <a:p>
            <a:pPr marL="514350" lvl="0" indent="-514350">
              <a:buAutoNum type="arabicParenR"/>
            </a:pPr>
            <a:r>
              <a:rPr lang="nl-NL" sz="4000" dirty="0" smtClean="0">
                <a:solidFill>
                  <a:prstClr val="white"/>
                </a:solidFill>
              </a:rPr>
              <a:t>Bespreken</a:t>
            </a:r>
          </a:p>
          <a:p>
            <a:pPr marL="514350" lvl="0" indent="-514350">
              <a:buAutoNum type="arabicParenR"/>
            </a:pPr>
            <a:r>
              <a:rPr lang="nl-NL" sz="4000" dirty="0" smtClean="0">
                <a:solidFill>
                  <a:prstClr val="white"/>
                </a:solidFill>
              </a:rPr>
              <a:t>Zelfstandig aan het werk</a:t>
            </a:r>
          </a:p>
          <a:p>
            <a:pPr marL="0" lvl="0" indent="0">
              <a:buNone/>
            </a:pPr>
            <a:endParaRPr lang="nl-NL" sz="3000" dirty="0">
              <a:solidFill>
                <a:prstClr val="white"/>
              </a:solidFill>
            </a:endParaRPr>
          </a:p>
          <a:p>
            <a:pPr marL="0" lvl="0" indent="0">
              <a:buNone/>
            </a:pPr>
            <a:r>
              <a:rPr lang="nl-NL" sz="3600" dirty="0" smtClean="0">
                <a:solidFill>
                  <a:prstClr val="white"/>
                </a:solidFill>
              </a:rPr>
              <a:t>Wat gaan we leren?</a:t>
            </a:r>
          </a:p>
          <a:p>
            <a:pPr marL="0" lvl="0" indent="0">
              <a:buNone/>
            </a:pPr>
            <a:r>
              <a:rPr lang="nl-NL" sz="3600" dirty="0" smtClean="0">
                <a:solidFill>
                  <a:prstClr val="white"/>
                </a:solidFill>
              </a:rPr>
              <a:t>- 	Je kunt werkwoordsvormen herkennen.</a:t>
            </a:r>
          </a:p>
          <a:p>
            <a:pPr marL="0" lvl="0" indent="0">
              <a:buNone/>
            </a:pPr>
            <a:r>
              <a:rPr lang="nl-NL" sz="3600" dirty="0">
                <a:solidFill>
                  <a:schemeClr val="bg1"/>
                </a:solidFill>
              </a:rPr>
              <a:t>-	</a:t>
            </a:r>
            <a:r>
              <a:rPr lang="nl-NL" sz="3600" dirty="0" smtClean="0">
                <a:solidFill>
                  <a:schemeClr val="bg1"/>
                </a:solidFill>
              </a:rPr>
              <a:t>Je kunt vertellen welke 5 werkwoordsvormen er zijn.</a:t>
            </a:r>
          </a:p>
          <a:p>
            <a:pPr marL="0" lvl="0" indent="0">
              <a:buNone/>
            </a:pPr>
            <a:r>
              <a:rPr lang="nl-NL" sz="3600" dirty="0" smtClean="0">
                <a:solidFill>
                  <a:schemeClr val="bg1"/>
                </a:solidFill>
              </a:rPr>
              <a:t>- 	Je kunt 70% van de werkwoorden uit opdracht 2 van de oefening goed spellen. </a:t>
            </a:r>
            <a:endParaRPr lang="nl-NL" sz="3600" dirty="0">
              <a:solidFill>
                <a:schemeClr val="bg1"/>
              </a:solidFill>
            </a:endParaRPr>
          </a:p>
          <a:p>
            <a:pPr marL="0" lvl="0" indent="0">
              <a:buNone/>
            </a:pPr>
            <a:endParaRPr lang="nl-NL" dirty="0"/>
          </a:p>
        </p:txBody>
      </p:sp>
      <p:pic>
        <p:nvPicPr>
          <p:cNvPr id="4" name="Picture 2" descr="http://www.mywindows.nl/wp-content/uploads/2011/10/spoorboekje_featur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277887"/>
            <a:ext cx="2286000" cy="228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87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Werkwoordsvormen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Welke 5 werkwoordsvormen komen aan bod?</a:t>
            </a:r>
          </a:p>
          <a:p>
            <a:pPr>
              <a:buFontTx/>
              <a:buChar char="-"/>
            </a:pPr>
            <a:r>
              <a:rPr lang="nl-NL" dirty="0" smtClean="0">
                <a:solidFill>
                  <a:schemeClr val="bg1"/>
                </a:solidFill>
              </a:rPr>
              <a:t>Persoonsvorm</a:t>
            </a:r>
          </a:p>
          <a:p>
            <a:pPr>
              <a:buFontTx/>
              <a:buChar char="-"/>
            </a:pPr>
            <a:r>
              <a:rPr lang="nl-NL" dirty="0" smtClean="0">
                <a:solidFill>
                  <a:schemeClr val="bg1"/>
                </a:solidFill>
              </a:rPr>
              <a:t>Infinitief</a:t>
            </a:r>
          </a:p>
          <a:p>
            <a:pPr>
              <a:buFontTx/>
              <a:buChar char="-"/>
            </a:pPr>
            <a:r>
              <a:rPr lang="nl-NL" dirty="0" smtClean="0">
                <a:solidFill>
                  <a:schemeClr val="bg1"/>
                </a:solidFill>
              </a:rPr>
              <a:t>Voltooid deelwoord </a:t>
            </a:r>
          </a:p>
          <a:p>
            <a:pPr>
              <a:buFontTx/>
              <a:buChar char="-"/>
            </a:pPr>
            <a:r>
              <a:rPr lang="nl-NL" dirty="0" smtClean="0">
                <a:solidFill>
                  <a:schemeClr val="bg1"/>
                </a:solidFill>
              </a:rPr>
              <a:t>Tegenwoordig deelwoord / onvoltooid deelwoord</a:t>
            </a:r>
          </a:p>
          <a:p>
            <a:pPr>
              <a:buFontTx/>
              <a:buChar char="-"/>
            </a:pPr>
            <a:r>
              <a:rPr lang="nl-NL" dirty="0" smtClean="0">
                <a:solidFill>
                  <a:schemeClr val="bg1"/>
                </a:solidFill>
              </a:rPr>
              <a:t>Bijvoeglijk naamwoord afgeleid van een werkwoord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6996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Opdracht werkwoordsvormen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nl-NL" sz="2000" dirty="0">
                <a:solidFill>
                  <a:prstClr val="white"/>
                </a:solidFill>
              </a:rPr>
              <a:t>Wat? Je gaat </a:t>
            </a:r>
            <a:r>
              <a:rPr lang="nl-NL" sz="2000" dirty="0" smtClean="0">
                <a:solidFill>
                  <a:prstClr val="white"/>
                </a:solidFill>
              </a:rPr>
              <a:t>het opdrachtenpapier over werkwoordsvormen maken. Dit papier krijg je gemaild. </a:t>
            </a:r>
            <a:endParaRPr lang="nl-NL" sz="2000" dirty="0">
              <a:solidFill>
                <a:prstClr val="white"/>
              </a:solidFill>
            </a:endParaRPr>
          </a:p>
          <a:p>
            <a:pPr marL="0" lvl="0" indent="0">
              <a:buNone/>
            </a:pPr>
            <a:endParaRPr lang="nl-NL" sz="2000" dirty="0">
              <a:solidFill>
                <a:prstClr val="white"/>
              </a:solidFill>
            </a:endParaRPr>
          </a:p>
          <a:p>
            <a:pPr lvl="0"/>
            <a:r>
              <a:rPr lang="nl-NL" sz="2000" dirty="0">
                <a:solidFill>
                  <a:prstClr val="white"/>
                </a:solidFill>
              </a:rPr>
              <a:t>Hoe? </a:t>
            </a:r>
            <a:r>
              <a:rPr lang="nl-NL" sz="2000" dirty="0" smtClean="0">
                <a:solidFill>
                  <a:prstClr val="white"/>
                </a:solidFill>
              </a:rPr>
              <a:t>Je zet de antwoorden in je </a:t>
            </a:r>
            <a:r>
              <a:rPr lang="nl-NL" sz="2000" dirty="0" err="1" smtClean="0">
                <a:solidFill>
                  <a:prstClr val="white"/>
                </a:solidFill>
              </a:rPr>
              <a:t>Ipad</a:t>
            </a:r>
            <a:r>
              <a:rPr lang="nl-NL" sz="2000" dirty="0" smtClean="0">
                <a:solidFill>
                  <a:prstClr val="white"/>
                </a:solidFill>
              </a:rPr>
              <a:t> of op papier. </a:t>
            </a:r>
            <a:endParaRPr lang="nl-NL" sz="2000" dirty="0">
              <a:solidFill>
                <a:prstClr val="white"/>
              </a:solidFill>
            </a:endParaRPr>
          </a:p>
          <a:p>
            <a:pPr lvl="0"/>
            <a:endParaRPr lang="nl-NL" sz="2000" dirty="0">
              <a:solidFill>
                <a:prstClr val="white"/>
              </a:solidFill>
            </a:endParaRPr>
          </a:p>
          <a:p>
            <a:pPr lvl="0"/>
            <a:r>
              <a:rPr lang="nl-NL" sz="2000" dirty="0">
                <a:solidFill>
                  <a:prstClr val="white"/>
                </a:solidFill>
              </a:rPr>
              <a:t>Hulp? Je werkt alleen. </a:t>
            </a:r>
            <a:r>
              <a:rPr lang="nl-NL" sz="2000" dirty="0" smtClean="0">
                <a:solidFill>
                  <a:prstClr val="white"/>
                </a:solidFill>
              </a:rPr>
              <a:t>Als je een vraag hebt, mag je je buurman/buurvrouw vragen. Kom je er nog niet uit? Steek dan je vinger op. </a:t>
            </a:r>
            <a:endParaRPr lang="nl-NL" sz="2000" dirty="0">
              <a:solidFill>
                <a:prstClr val="white"/>
              </a:solidFill>
            </a:endParaRPr>
          </a:p>
          <a:p>
            <a:pPr lvl="0"/>
            <a:endParaRPr lang="nl-NL" sz="2000" dirty="0">
              <a:solidFill>
                <a:prstClr val="white"/>
              </a:solidFill>
            </a:endParaRPr>
          </a:p>
          <a:p>
            <a:pPr lvl="0"/>
            <a:r>
              <a:rPr lang="nl-NL" sz="2000" dirty="0">
                <a:solidFill>
                  <a:prstClr val="white"/>
                </a:solidFill>
              </a:rPr>
              <a:t>Tijd? </a:t>
            </a:r>
            <a:r>
              <a:rPr lang="nl-NL" sz="2000" dirty="0" smtClean="0">
                <a:solidFill>
                  <a:prstClr val="white"/>
                </a:solidFill>
              </a:rPr>
              <a:t>25 minuten</a:t>
            </a:r>
            <a:endParaRPr lang="nl-NL" sz="2000" dirty="0">
              <a:solidFill>
                <a:prstClr val="white"/>
              </a:solidFill>
            </a:endParaRPr>
          </a:p>
          <a:p>
            <a:pPr lvl="0"/>
            <a:endParaRPr lang="nl-NL" sz="2000" dirty="0">
              <a:solidFill>
                <a:prstClr val="white"/>
              </a:solidFill>
            </a:endParaRPr>
          </a:p>
          <a:p>
            <a:pPr lvl="0"/>
            <a:r>
              <a:rPr lang="nl-NL" sz="2000" dirty="0">
                <a:solidFill>
                  <a:prstClr val="white"/>
                </a:solidFill>
              </a:rPr>
              <a:t>Uitkomst? We gaan </a:t>
            </a:r>
            <a:r>
              <a:rPr lang="nl-NL" sz="2000" dirty="0" smtClean="0">
                <a:solidFill>
                  <a:prstClr val="white"/>
                </a:solidFill>
              </a:rPr>
              <a:t>daarna de belangrijkste zinnen bespreken.</a:t>
            </a:r>
            <a:endParaRPr lang="nl-NL" sz="2000" dirty="0">
              <a:solidFill>
                <a:prstClr val="white"/>
              </a:solidFill>
            </a:endParaRPr>
          </a:p>
          <a:p>
            <a:pPr lvl="0"/>
            <a:endParaRPr lang="nl-NL" sz="2000" dirty="0">
              <a:solidFill>
                <a:prstClr val="white"/>
              </a:solidFill>
            </a:endParaRPr>
          </a:p>
          <a:p>
            <a:pPr lvl="0"/>
            <a:r>
              <a:rPr lang="nl-NL" sz="2000" dirty="0">
                <a:solidFill>
                  <a:prstClr val="white"/>
                </a:solidFill>
              </a:rPr>
              <a:t>Klaar? </a:t>
            </a:r>
            <a:r>
              <a:rPr lang="nl-NL" sz="2000" dirty="0" smtClean="0">
                <a:solidFill>
                  <a:prstClr val="white"/>
                </a:solidFill>
              </a:rPr>
              <a:t>Je mag het samen bespreken en daarna mag je verder werken aan je opdrachten. </a:t>
            </a:r>
            <a:endParaRPr lang="nl-NL" sz="30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nl-NL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012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Persoonsvorm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nl-NL" dirty="0">
                <a:solidFill>
                  <a:prstClr val="white"/>
                </a:solidFill>
              </a:rPr>
              <a:t>Hoe vind je de persoonsvorm? (3 manieren):</a:t>
            </a:r>
          </a:p>
          <a:p>
            <a:pPr marL="0" lvl="0" indent="0">
              <a:buNone/>
            </a:pPr>
            <a:endParaRPr lang="nl-NL" dirty="0">
              <a:solidFill>
                <a:prstClr val="white"/>
              </a:solidFill>
            </a:endParaRPr>
          </a:p>
          <a:p>
            <a:pPr lvl="0">
              <a:buFont typeface="Arial" charset="0"/>
              <a:buChar char="•"/>
            </a:pPr>
            <a:r>
              <a:rPr lang="nl-NL" dirty="0">
                <a:solidFill>
                  <a:prstClr val="white"/>
                </a:solidFill>
              </a:rPr>
              <a:t>Van tijd veranderen</a:t>
            </a:r>
          </a:p>
          <a:p>
            <a:pPr lvl="0">
              <a:buFont typeface="Arial" charset="0"/>
              <a:buChar char="•"/>
            </a:pPr>
            <a:r>
              <a:rPr lang="nl-NL" dirty="0">
                <a:solidFill>
                  <a:prstClr val="white"/>
                </a:solidFill>
              </a:rPr>
              <a:t>Van getal veranderen</a:t>
            </a:r>
          </a:p>
          <a:p>
            <a:pPr lvl="0">
              <a:buFont typeface="Arial" charset="0"/>
              <a:buChar char="•"/>
            </a:pPr>
            <a:r>
              <a:rPr lang="nl-NL" dirty="0">
                <a:solidFill>
                  <a:prstClr val="white"/>
                </a:solidFill>
              </a:rPr>
              <a:t>Vraagzin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32190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Voltooid deelwoord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Arial" charset="0"/>
              <a:buChar char="•"/>
            </a:pPr>
            <a:r>
              <a:rPr lang="nl-NL" dirty="0">
                <a:solidFill>
                  <a:prstClr val="white"/>
                </a:solidFill>
              </a:rPr>
              <a:t>Beginnen vaak met </a:t>
            </a:r>
            <a:r>
              <a:rPr lang="nl-NL" i="1" dirty="0">
                <a:solidFill>
                  <a:prstClr val="white"/>
                </a:solidFill>
              </a:rPr>
              <a:t>ge- : gezongen, gelopen</a:t>
            </a:r>
          </a:p>
          <a:p>
            <a:pPr lvl="0">
              <a:buFont typeface="Arial" charset="0"/>
              <a:buChar char="•"/>
            </a:pPr>
            <a:r>
              <a:rPr lang="nl-NL" dirty="0">
                <a:solidFill>
                  <a:prstClr val="white"/>
                </a:solidFill>
              </a:rPr>
              <a:t>Dit geldt niet als een werkwoord begint met: </a:t>
            </a:r>
            <a:r>
              <a:rPr lang="nl-NL" i="1" dirty="0">
                <a:solidFill>
                  <a:prstClr val="white"/>
                </a:solidFill>
              </a:rPr>
              <a:t>ver-, her-, er-, </a:t>
            </a:r>
            <a:r>
              <a:rPr lang="nl-NL" i="1" dirty="0" err="1">
                <a:solidFill>
                  <a:prstClr val="white"/>
                </a:solidFill>
              </a:rPr>
              <a:t>be</a:t>
            </a:r>
            <a:r>
              <a:rPr lang="nl-NL" i="1" dirty="0">
                <a:solidFill>
                  <a:prstClr val="white"/>
                </a:solidFill>
              </a:rPr>
              <a:t>-, en ont-. </a:t>
            </a:r>
            <a:r>
              <a:rPr lang="nl-NL" dirty="0">
                <a:solidFill>
                  <a:prstClr val="white"/>
                </a:solidFill>
              </a:rPr>
              <a:t>Voorbeelden: </a:t>
            </a:r>
            <a:r>
              <a:rPr lang="nl-NL" i="1" dirty="0">
                <a:solidFill>
                  <a:prstClr val="white"/>
                </a:solidFill>
              </a:rPr>
              <a:t>verkend, herkend</a:t>
            </a:r>
          </a:p>
          <a:p>
            <a:pPr lvl="0">
              <a:buFont typeface="Arial" charset="0"/>
              <a:buChar char="•"/>
            </a:pPr>
            <a:r>
              <a:rPr lang="nl-NL" dirty="0">
                <a:solidFill>
                  <a:prstClr val="white"/>
                </a:solidFill>
              </a:rPr>
              <a:t>Voltooid deelwoord altijd in combinatie met hebben of zijn: </a:t>
            </a:r>
            <a:r>
              <a:rPr lang="nl-NL" i="1" dirty="0">
                <a:solidFill>
                  <a:prstClr val="white"/>
                </a:solidFill>
              </a:rPr>
              <a:t>is begonnen, heeft gewerkt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04213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Infinitief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dirty="0">
                <a:solidFill>
                  <a:prstClr val="white"/>
                </a:solidFill>
              </a:rPr>
              <a:t>Hele werkwoord op –(e)n.</a:t>
            </a:r>
          </a:p>
          <a:p>
            <a:pPr lvl="0"/>
            <a:r>
              <a:rPr lang="nl-NL" dirty="0">
                <a:solidFill>
                  <a:prstClr val="white"/>
                </a:solidFill>
              </a:rPr>
              <a:t>Soms voorafgegaan door </a:t>
            </a:r>
            <a:r>
              <a:rPr lang="nl-NL" i="1" dirty="0">
                <a:solidFill>
                  <a:prstClr val="white"/>
                </a:solidFill>
              </a:rPr>
              <a:t>te</a:t>
            </a:r>
            <a:r>
              <a:rPr lang="nl-NL" dirty="0">
                <a:solidFill>
                  <a:prstClr val="white"/>
                </a:solidFill>
              </a:rPr>
              <a:t>.</a:t>
            </a:r>
          </a:p>
          <a:p>
            <a:pPr lvl="0"/>
            <a:r>
              <a:rPr lang="nl-NL" i="1" dirty="0">
                <a:solidFill>
                  <a:prstClr val="white"/>
                </a:solidFill>
              </a:rPr>
              <a:t>Te </a:t>
            </a:r>
            <a:r>
              <a:rPr lang="nl-NL" dirty="0">
                <a:solidFill>
                  <a:prstClr val="white"/>
                </a:solidFill>
              </a:rPr>
              <a:t>maakt dan deel uit van het gezegde.</a:t>
            </a:r>
          </a:p>
          <a:p>
            <a:pPr lvl="0"/>
            <a:r>
              <a:rPr lang="nl-NL" dirty="0">
                <a:solidFill>
                  <a:prstClr val="white"/>
                </a:solidFill>
              </a:rPr>
              <a:t>Verschil met de persoonsvorm:</a:t>
            </a:r>
          </a:p>
          <a:p>
            <a:pPr lvl="0">
              <a:buFontTx/>
              <a:buChar char="-"/>
            </a:pPr>
            <a:r>
              <a:rPr lang="nl-NL" dirty="0">
                <a:solidFill>
                  <a:prstClr val="white"/>
                </a:solidFill>
              </a:rPr>
              <a:t>Wij maken soep</a:t>
            </a:r>
          </a:p>
          <a:p>
            <a:pPr lvl="0">
              <a:buFontTx/>
              <a:buChar char="-"/>
            </a:pPr>
            <a:r>
              <a:rPr lang="nl-NL" dirty="0">
                <a:solidFill>
                  <a:prstClr val="white"/>
                </a:solidFill>
              </a:rPr>
              <a:t>Wij gaan soep maken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89567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Tegenwoordig deelwoord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FontTx/>
              <a:buChar char="-"/>
            </a:pPr>
            <a:r>
              <a:rPr lang="nl-NL" dirty="0" smtClean="0">
                <a:solidFill>
                  <a:schemeClr val="bg1"/>
                </a:solidFill>
              </a:rPr>
              <a:t>Onvoltooid deelwoord</a:t>
            </a:r>
          </a:p>
          <a:p>
            <a:pPr marL="0" indent="0">
              <a:buNone/>
            </a:pPr>
            <a:endParaRPr lang="nl-NL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Het </a:t>
            </a:r>
            <a:r>
              <a:rPr lang="nl-NL" dirty="0">
                <a:solidFill>
                  <a:schemeClr val="bg1"/>
                </a:solidFill>
              </a:rPr>
              <a:t>onvoltooid deelwoord duidt een handeling aan die nog bezig is.</a:t>
            </a:r>
          </a:p>
          <a:p>
            <a:pPr marL="0" indent="0">
              <a:buNone/>
            </a:pPr>
            <a:endParaRPr lang="nl-NL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nl-NL" dirty="0">
                <a:solidFill>
                  <a:schemeClr val="bg1"/>
                </a:solidFill>
              </a:rPr>
              <a:t>Het onvoltooid deelwoord is heel makkelijk te vormen: het is altijd infinitief + d.</a:t>
            </a:r>
          </a:p>
          <a:p>
            <a:pPr marL="0" indent="0">
              <a:buNone/>
            </a:pPr>
            <a:endParaRPr lang="nl-NL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nl-NL" i="1" dirty="0">
                <a:solidFill>
                  <a:schemeClr val="bg1"/>
                </a:solidFill>
              </a:rPr>
              <a:t>Lopend bereikte hij de auto.</a:t>
            </a:r>
          </a:p>
          <a:p>
            <a:pPr marL="0" indent="0">
              <a:buNone/>
            </a:pPr>
            <a:r>
              <a:rPr lang="nl-NL" i="1" dirty="0">
                <a:solidFill>
                  <a:schemeClr val="bg1"/>
                </a:solidFill>
              </a:rPr>
              <a:t>Huilend liep het meisje door de gangen.</a:t>
            </a:r>
          </a:p>
          <a:p>
            <a:pPr marL="0" indent="0">
              <a:buNone/>
            </a:pPr>
            <a:r>
              <a:rPr lang="nl-NL" i="1" dirty="0">
                <a:solidFill>
                  <a:schemeClr val="bg1"/>
                </a:solidFill>
              </a:rPr>
              <a:t>Hij bereikte al zwemmend de kust van Engeland.</a:t>
            </a:r>
          </a:p>
        </p:txBody>
      </p:sp>
    </p:spTree>
    <p:extLst>
      <p:ext uri="{BB962C8B-B14F-4D97-AF65-F5344CB8AC3E}">
        <p14:creationId xmlns:p14="http://schemas.microsoft.com/office/powerpoint/2010/main" val="3121360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>
                <a:solidFill>
                  <a:schemeClr val="bg1"/>
                </a:solidFill>
              </a:rPr>
              <a:t>Bijvoeglijk naamwoord afgeleid van een werkwoord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Zo kort mogelijk!</a:t>
            </a:r>
          </a:p>
          <a:p>
            <a:pPr marL="0" indent="0">
              <a:buNone/>
            </a:pPr>
            <a:endParaRPr lang="nl-NL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nl-NL" i="1" dirty="0" smtClean="0">
                <a:solidFill>
                  <a:schemeClr val="bg1"/>
                </a:solidFill>
              </a:rPr>
              <a:t>Het verlichte gebouw zag er indrukwekkend uit.</a:t>
            </a:r>
          </a:p>
          <a:p>
            <a:pPr marL="0" indent="0">
              <a:buNone/>
            </a:pPr>
            <a:endParaRPr lang="nl-NL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Maar: let op uitspraak</a:t>
            </a:r>
          </a:p>
          <a:p>
            <a:pPr marL="0" indent="0">
              <a:buNone/>
            </a:pPr>
            <a:r>
              <a:rPr lang="nl-NL" i="1" dirty="0" smtClean="0">
                <a:solidFill>
                  <a:schemeClr val="bg1"/>
                </a:solidFill>
              </a:rPr>
              <a:t>De gewitte muren</a:t>
            </a:r>
            <a:endParaRPr lang="nl-NL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7592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</TotalTime>
  <Words>329</Words>
  <Application>Microsoft Office PowerPoint</Application>
  <PresentationFormat>Diavoorstelling (4:3)</PresentationFormat>
  <Paragraphs>66</Paragraphs>
  <Slides>10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1" baseType="lpstr">
      <vt:lpstr>Kantoorthema</vt:lpstr>
      <vt:lpstr>Werkwoordsvormen</vt:lpstr>
      <vt:lpstr>Spoorboekje</vt:lpstr>
      <vt:lpstr>Werkwoordsvormen</vt:lpstr>
      <vt:lpstr>Opdracht werkwoordsvormen</vt:lpstr>
      <vt:lpstr>Persoonsvorm</vt:lpstr>
      <vt:lpstr>Voltooid deelwoord</vt:lpstr>
      <vt:lpstr>Infinitief</vt:lpstr>
      <vt:lpstr>Tegenwoordig deelwoord</vt:lpstr>
      <vt:lpstr>Bijvoeglijk naamwoord afgeleid van een werkwoord</vt:lpstr>
      <vt:lpstr>Afsluiting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Tom</dc:creator>
  <cp:lastModifiedBy>Tom</cp:lastModifiedBy>
  <cp:revision>27</cp:revision>
  <dcterms:created xsi:type="dcterms:W3CDTF">2015-11-30T19:12:12Z</dcterms:created>
  <dcterms:modified xsi:type="dcterms:W3CDTF">2016-03-16T10:42:08Z</dcterms:modified>
</cp:coreProperties>
</file>