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8" r:id="rId4"/>
    <p:sldId id="259" r:id="rId5"/>
    <p:sldId id="260" r:id="rId6"/>
    <p:sldId id="257" r:id="rId7"/>
    <p:sldId id="261" r:id="rId8"/>
    <p:sldId id="263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D8DC-53EC-4510-B738-4A41A2A71AB2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B993-D821-43F5-B68E-C08D86722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2642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D8DC-53EC-4510-B738-4A41A2A71AB2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B993-D821-43F5-B68E-C08D86722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9443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D8DC-53EC-4510-B738-4A41A2A71AB2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B993-D821-43F5-B68E-C08D86722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792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D8DC-53EC-4510-B738-4A41A2A71AB2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B993-D821-43F5-B68E-C08D86722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2255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D8DC-53EC-4510-B738-4A41A2A71AB2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B993-D821-43F5-B68E-C08D86722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4499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D8DC-53EC-4510-B738-4A41A2A71AB2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B993-D821-43F5-B68E-C08D86722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9999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D8DC-53EC-4510-B738-4A41A2A71AB2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B993-D821-43F5-B68E-C08D86722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8789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D8DC-53EC-4510-B738-4A41A2A71AB2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B993-D821-43F5-B68E-C08D86722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6781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D8DC-53EC-4510-B738-4A41A2A71AB2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B993-D821-43F5-B68E-C08D86722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3736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D8DC-53EC-4510-B738-4A41A2A71AB2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B993-D821-43F5-B68E-C08D86722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4498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D8DC-53EC-4510-B738-4A41A2A71AB2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B993-D821-43F5-B68E-C08D86722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9590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9D8DC-53EC-4510-B738-4A41A2A71AB2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5FB993-D821-43F5-B68E-C08D86722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3031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Lezen: betoog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 descr="http://ggca.nl/userfiles/image/TEGE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284984"/>
            <a:ext cx="3345557" cy="3345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plzcdn.com/resize/500-500/upload/47aad7688350fbfd9a9109e8ee88f0f4MDI2LmdpZg==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116632"/>
            <a:ext cx="2142221" cy="3034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092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Spoorboekje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lvl="0" indent="-514350">
              <a:buFont typeface="Arial" panose="020B0604020202020204" pitchFamily="34" charset="0"/>
              <a:buAutoNum type="arabicParenR"/>
            </a:pPr>
            <a:r>
              <a:rPr lang="nl-NL" sz="3000" dirty="0" smtClean="0">
                <a:solidFill>
                  <a:prstClr val="white"/>
                </a:solidFill>
              </a:rPr>
              <a:t>Begrippen/theorie</a:t>
            </a:r>
            <a:endParaRPr lang="nl-NL" sz="3000" dirty="0">
              <a:solidFill>
                <a:prstClr val="white"/>
              </a:solidFill>
            </a:endParaRPr>
          </a:p>
          <a:p>
            <a:pPr marL="514350" lvl="0" indent="-514350">
              <a:buFont typeface="Arial" panose="020B0604020202020204" pitchFamily="34" charset="0"/>
              <a:buAutoNum type="arabicParenR"/>
            </a:pPr>
            <a:r>
              <a:rPr lang="nl-NL" sz="3000" dirty="0" smtClean="0">
                <a:solidFill>
                  <a:prstClr val="white"/>
                </a:solidFill>
              </a:rPr>
              <a:t>Betoog lezen en beoordelen</a:t>
            </a:r>
            <a:endParaRPr lang="nl-NL" sz="3000" dirty="0">
              <a:solidFill>
                <a:prstClr val="white"/>
              </a:solidFill>
            </a:endParaRPr>
          </a:p>
          <a:p>
            <a:pPr marL="514350" lvl="0" indent="-514350">
              <a:buFont typeface="Arial" panose="020B0604020202020204" pitchFamily="34" charset="0"/>
              <a:buAutoNum type="arabicParenR"/>
            </a:pPr>
            <a:r>
              <a:rPr lang="nl-NL" sz="3000" dirty="0" smtClean="0">
                <a:solidFill>
                  <a:prstClr val="white"/>
                </a:solidFill>
              </a:rPr>
              <a:t>Bespreken</a:t>
            </a:r>
            <a:endParaRPr lang="nl-NL" sz="3000" dirty="0">
              <a:solidFill>
                <a:prstClr val="white"/>
              </a:solidFill>
            </a:endParaRPr>
          </a:p>
          <a:p>
            <a:pPr marL="0" lvl="0" indent="0">
              <a:buNone/>
            </a:pPr>
            <a:endParaRPr lang="nl-NL" sz="3000" dirty="0">
              <a:solidFill>
                <a:prstClr val="white"/>
              </a:solidFill>
            </a:endParaRPr>
          </a:p>
          <a:p>
            <a:pPr marL="0" lvl="0" indent="0">
              <a:buNone/>
            </a:pPr>
            <a:r>
              <a:rPr lang="nl-NL" sz="3000" dirty="0" smtClean="0">
                <a:solidFill>
                  <a:prstClr val="white"/>
                </a:solidFill>
              </a:rPr>
              <a:t>Wat gaan we leren?</a:t>
            </a:r>
          </a:p>
          <a:p>
            <a:pPr lvl="0"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Je kunt vertellen wat het tekstdoel van een betoog is.</a:t>
            </a:r>
          </a:p>
          <a:p>
            <a:pPr lvl="0"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Je kunt vertellen wat een objectief en subjectief argument is. Hier kun je ook een voorbeeld bij geven.</a:t>
            </a:r>
          </a:p>
          <a:p>
            <a:pPr lvl="0"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Je kunt vertellen wat tegenargumenten zijn.</a:t>
            </a:r>
          </a:p>
          <a:p>
            <a:pPr lvl="0"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Je kunt vertellen wat je doet bij het kritisch beoordelen van argumenten.</a:t>
            </a:r>
          </a:p>
          <a:p>
            <a:pPr marL="0" lvl="0" indent="0">
              <a:buNone/>
            </a:pPr>
            <a:endParaRPr lang="nl-NL" dirty="0"/>
          </a:p>
        </p:txBody>
      </p:sp>
      <p:pic>
        <p:nvPicPr>
          <p:cNvPr id="4" name="Picture 2" descr="http://www.mywindows.nl/wp-content/uploads/2011/10/spoorboekje_featur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0071" y="1052736"/>
            <a:ext cx="2286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8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Begrippen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Wat is het tekstdoel van een betoog?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- Overtuigen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012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Begrippen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Wat is een objectief argument?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Noem een voorbeeld.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Wat is een subjectief argument?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Noem een voorbeeld.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2 minuten voor jezelf bedenken. Klaar? Controleer met je buurman/buurvrouw.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57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Begrippen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Wat is een tegenargument?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De schrijver geeft een argument van ‘tegenstanders’. 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Vervolgens geeft hij daar een tegenargument bij.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Hij </a:t>
            </a:r>
            <a:r>
              <a:rPr lang="nl-NL" u="sng" dirty="0" smtClean="0">
                <a:solidFill>
                  <a:schemeClr val="bg1"/>
                </a:solidFill>
              </a:rPr>
              <a:t>weerlegt</a:t>
            </a:r>
            <a:r>
              <a:rPr lang="nl-NL" dirty="0" smtClean="0">
                <a:solidFill>
                  <a:schemeClr val="bg1"/>
                </a:solidFill>
              </a:rPr>
              <a:t> hiermee het argument van de ander.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078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Begrippen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Wat doe je bij het kritisch beoordelen van argumenten?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1005582"/>
              </p:ext>
            </p:extLst>
          </p:nvPr>
        </p:nvGraphicFramePr>
        <p:xfrm>
          <a:off x="611560" y="2852936"/>
          <a:ext cx="8208912" cy="274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/>
                <a:gridCol w="4104456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chemeClr val="bg1"/>
                          </a:solidFill>
                        </a:rPr>
                        <a:t>Soort</a:t>
                      </a:r>
                      <a:r>
                        <a:rPr lang="nl-NL" baseline="0" dirty="0" smtClean="0">
                          <a:solidFill>
                            <a:schemeClr val="bg1"/>
                          </a:solidFill>
                        </a:rPr>
                        <a:t> argument</a:t>
                      </a:r>
                      <a:endParaRPr lang="nl-NL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Wat doe je? Welke vragen</a:t>
                      </a:r>
                      <a:r>
                        <a:rPr lang="nl-NL" baseline="0" dirty="0" smtClean="0"/>
                        <a:t> kun je stellen?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Objectief</a:t>
                      </a:r>
                      <a:r>
                        <a:rPr lang="nl-NL" baseline="0" dirty="0" smtClean="0"/>
                        <a:t> argument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Is dit waar?</a:t>
                      </a:r>
                    </a:p>
                    <a:p>
                      <a:r>
                        <a:rPr lang="nl-NL" dirty="0" smtClean="0"/>
                        <a:t>Is het</a:t>
                      </a:r>
                      <a:r>
                        <a:rPr lang="nl-NL" baseline="0" dirty="0" smtClean="0"/>
                        <a:t> werkelijk zo gebeurd?</a:t>
                      </a:r>
                    </a:p>
                    <a:p>
                      <a:r>
                        <a:rPr lang="nl-NL" baseline="0" dirty="0" smtClean="0"/>
                        <a:t>Is dit onderzocht?</a:t>
                      </a:r>
                    </a:p>
                    <a:p>
                      <a:r>
                        <a:rPr lang="nl-NL" baseline="0" dirty="0" smtClean="0"/>
                        <a:t>Wat was dit voor onderzoek?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Subjectief argument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Is de mening aannemelijk?</a:t>
                      </a:r>
                    </a:p>
                    <a:p>
                      <a:r>
                        <a:rPr lang="nl-NL" dirty="0" smtClean="0"/>
                        <a:t>Is</a:t>
                      </a:r>
                      <a:r>
                        <a:rPr lang="nl-NL" baseline="0" dirty="0" smtClean="0"/>
                        <a:t> de voorspelling waarschijnlijk?</a:t>
                      </a:r>
                    </a:p>
                    <a:p>
                      <a:r>
                        <a:rPr lang="nl-NL" baseline="0" dirty="0" smtClean="0"/>
                        <a:t>Waarop is het vermoeden gebaseerd</a:t>
                      </a:r>
                    </a:p>
                    <a:p>
                      <a:r>
                        <a:rPr lang="nl-NL" baseline="0" dirty="0" smtClean="0"/>
                        <a:t>Deugt het argument?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2553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Betoog lezen en beoordelen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53285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sz="2000" i="1" dirty="0">
                <a:solidFill>
                  <a:schemeClr val="bg1"/>
                </a:solidFill>
              </a:rPr>
              <a:t>Wat? </a:t>
            </a:r>
            <a:r>
              <a:rPr lang="nl-NL" sz="2000" dirty="0" smtClean="0">
                <a:solidFill>
                  <a:schemeClr val="bg1"/>
                </a:solidFill>
              </a:rPr>
              <a:t>Je krijgt een voorbeeldbetoog. Je gaat de bijbehorende vragen maken.</a:t>
            </a:r>
            <a:endParaRPr lang="nl-NL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nl-NL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sz="2000" i="1" dirty="0">
                <a:solidFill>
                  <a:schemeClr val="bg1"/>
                </a:solidFill>
              </a:rPr>
              <a:t>Hoe? </a:t>
            </a:r>
            <a:r>
              <a:rPr lang="nl-NL" sz="2000" dirty="0" smtClean="0">
                <a:solidFill>
                  <a:schemeClr val="bg1"/>
                </a:solidFill>
              </a:rPr>
              <a:t>Je leest het betoog en vervolgens staan onder het betoog 6 opdrachten/vragen. Deze ga je beantwoorden.</a:t>
            </a:r>
            <a:endParaRPr lang="nl-NL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nl-NL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sz="2000" i="1" dirty="0">
                <a:solidFill>
                  <a:schemeClr val="bg1"/>
                </a:solidFill>
              </a:rPr>
              <a:t>Hulp? </a:t>
            </a:r>
            <a:r>
              <a:rPr lang="nl-NL" sz="2000" dirty="0">
                <a:solidFill>
                  <a:schemeClr val="bg1"/>
                </a:solidFill>
              </a:rPr>
              <a:t>Je werkt alleen. Als je een vraag hebt, mag je je vinger opsteken.</a:t>
            </a:r>
          </a:p>
          <a:p>
            <a:pPr marL="0" indent="0">
              <a:buNone/>
            </a:pPr>
            <a:endParaRPr lang="nl-NL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sz="2000" i="1" dirty="0">
                <a:solidFill>
                  <a:schemeClr val="bg1"/>
                </a:solidFill>
              </a:rPr>
              <a:t>Tijd? </a:t>
            </a:r>
            <a:r>
              <a:rPr lang="nl-NL" sz="2000" dirty="0" smtClean="0">
                <a:solidFill>
                  <a:schemeClr val="bg1"/>
                </a:solidFill>
              </a:rPr>
              <a:t>15 minuten.</a:t>
            </a:r>
            <a:endParaRPr lang="nl-NL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nl-NL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sz="2000" i="1" dirty="0">
                <a:solidFill>
                  <a:schemeClr val="bg1"/>
                </a:solidFill>
              </a:rPr>
              <a:t>Uitkomst? </a:t>
            </a:r>
            <a:r>
              <a:rPr lang="nl-NL" sz="2000" dirty="0" smtClean="0">
                <a:solidFill>
                  <a:schemeClr val="bg1"/>
                </a:solidFill>
              </a:rPr>
              <a:t>We gaan het daarna gezamenlijk bespreken.</a:t>
            </a:r>
          </a:p>
          <a:p>
            <a:pPr marL="0" indent="0">
              <a:buNone/>
            </a:pPr>
            <a:endParaRPr lang="nl-NL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sz="2000" i="1" dirty="0">
                <a:solidFill>
                  <a:schemeClr val="bg1"/>
                </a:solidFill>
              </a:rPr>
              <a:t>Klaar? </a:t>
            </a:r>
            <a:r>
              <a:rPr lang="nl-NL" sz="2000" dirty="0" smtClean="0">
                <a:solidFill>
                  <a:schemeClr val="bg1"/>
                </a:solidFill>
              </a:rPr>
              <a:t>Controleer met je buurman/buurvouw. Is je buurman/buurvrouw nog niet klaar of jullie zijn klaar met controleren? Dan mag je bezig met de huiswerkopdrachten van paragraaf 4.4</a:t>
            </a:r>
            <a:endParaRPr lang="nl-NL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sz="2000" dirty="0" smtClean="0">
                <a:solidFill>
                  <a:schemeClr val="bg1"/>
                </a:solidFill>
              </a:rPr>
              <a:t>	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60102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Wat hebben we geleerd?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1484784"/>
            <a:ext cx="8229600" cy="5256584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Je kunt vertellen wat het tekstdoel van een betoog is.</a:t>
            </a:r>
          </a:p>
          <a:p>
            <a:r>
              <a:rPr lang="nl-NL" dirty="0">
                <a:solidFill>
                  <a:schemeClr val="bg1"/>
                </a:solidFill>
              </a:rPr>
              <a:t>Je kunt vertellen wat een objectief en subjectief argument is. Hier </a:t>
            </a:r>
            <a:r>
              <a:rPr lang="nl-NL" dirty="0" smtClean="0">
                <a:solidFill>
                  <a:schemeClr val="bg1"/>
                </a:solidFill>
              </a:rPr>
              <a:t>kun je ook </a:t>
            </a:r>
            <a:r>
              <a:rPr lang="nl-NL" dirty="0">
                <a:solidFill>
                  <a:schemeClr val="bg1"/>
                </a:solidFill>
              </a:rPr>
              <a:t>een voorbeeld bij geven.</a:t>
            </a:r>
          </a:p>
          <a:p>
            <a:r>
              <a:rPr lang="nl-NL" dirty="0">
                <a:solidFill>
                  <a:schemeClr val="bg1"/>
                </a:solidFill>
              </a:rPr>
              <a:t>Je kunt vertellen wat tegenargumenten zijn.</a:t>
            </a:r>
          </a:p>
          <a:p>
            <a:r>
              <a:rPr lang="nl-NL" dirty="0">
                <a:solidFill>
                  <a:schemeClr val="bg1"/>
                </a:solidFill>
              </a:rPr>
              <a:t>Je kunt vertellen wat je doet bij het kritisch beoordelen van argumenten.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827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365</Words>
  <Application>Microsoft Office PowerPoint</Application>
  <PresentationFormat>Diavoorstelling (4:3)</PresentationFormat>
  <Paragraphs>61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Kantoorthema</vt:lpstr>
      <vt:lpstr>Lezen: betoog</vt:lpstr>
      <vt:lpstr>Spoorboekje</vt:lpstr>
      <vt:lpstr>Begrippen</vt:lpstr>
      <vt:lpstr>Begrippen</vt:lpstr>
      <vt:lpstr>Begrippen</vt:lpstr>
      <vt:lpstr>Begrippen</vt:lpstr>
      <vt:lpstr>Betoog lezen en beoordelen</vt:lpstr>
      <vt:lpstr>Wat hebben we geleerd?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Tom</dc:creator>
  <cp:lastModifiedBy>Tom</cp:lastModifiedBy>
  <cp:revision>32</cp:revision>
  <dcterms:created xsi:type="dcterms:W3CDTF">2015-11-30T19:12:12Z</dcterms:created>
  <dcterms:modified xsi:type="dcterms:W3CDTF">2016-03-16T10:54:10Z</dcterms:modified>
</cp:coreProperties>
</file>