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9" r:id="rId4"/>
    <p:sldId id="271" r:id="rId5"/>
    <p:sldId id="275" r:id="rId6"/>
    <p:sldId id="272" r:id="rId7"/>
    <p:sldId id="273" r:id="rId8"/>
    <p:sldId id="276" r:id="rId9"/>
    <p:sldId id="277" r:id="rId10"/>
    <p:sldId id="259" r:id="rId11"/>
    <p:sldId id="260" r:id="rId12"/>
    <p:sldId id="261" r:id="rId13"/>
    <p:sldId id="278" r:id="rId14"/>
    <p:sldId id="270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7750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417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880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455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7108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0020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604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2836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7329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4376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5088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1123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Werkwoordelijk gezegde, naamwoordelijk gezegde en de werkwoorden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 descr="http://static.skynetblogs.be/media/141377/dyn010_original_598_438_gif_2642952_2e59354125ccdb23889dd69a3e23e85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68960"/>
            <a:ext cx="3533080" cy="258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w-sos.nl/Data%20HotPotatoes/GrammaticaHPO/0801cartoon-vak-afgeschaft-220x16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564904"/>
            <a:ext cx="3528392" cy="2646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610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Werkwoorden: </a:t>
            </a:r>
            <a:r>
              <a:rPr lang="nl-NL" dirty="0" err="1" smtClean="0">
                <a:solidFill>
                  <a:schemeClr val="bg1"/>
                </a:solidFill>
              </a:rPr>
              <a:t>zww</a:t>
            </a:r>
            <a:r>
              <a:rPr lang="nl-NL" dirty="0" smtClean="0">
                <a:solidFill>
                  <a:schemeClr val="bg1"/>
                </a:solidFill>
              </a:rPr>
              <a:t> en </a:t>
            </a:r>
            <a:r>
              <a:rPr lang="nl-NL" dirty="0" err="1" smtClean="0">
                <a:solidFill>
                  <a:schemeClr val="bg1"/>
                </a:solidFill>
              </a:rPr>
              <a:t>hww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Kies hieronder een zin uit en probeer deze te tekenen: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- Ik blijf vanavond bij mijn beste vriend logeren.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- Willem-Alexander wordt tot koning gekroond.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- Ik zal gaan fietsen naar mijn werk.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pPr lvl="0"/>
            <a:r>
              <a:rPr lang="nl-NL" dirty="0">
                <a:solidFill>
                  <a:schemeClr val="bg1"/>
                </a:solidFill>
              </a:rPr>
              <a:t>Welke werkwoorden komen het meest naar voren uit je tekening</a:t>
            </a:r>
            <a:r>
              <a:rPr lang="nl-NL" dirty="0" smtClean="0">
                <a:solidFill>
                  <a:schemeClr val="bg1"/>
                </a:solidFill>
              </a:rPr>
              <a:t>? Wat zijn de zelfstandige werkwoorden (</a:t>
            </a:r>
            <a:r>
              <a:rPr lang="nl-NL" dirty="0" err="1" smtClean="0">
                <a:solidFill>
                  <a:schemeClr val="bg1"/>
                </a:solidFill>
              </a:rPr>
              <a:t>zww</a:t>
            </a:r>
            <a:r>
              <a:rPr lang="nl-NL" dirty="0" smtClean="0">
                <a:solidFill>
                  <a:schemeClr val="bg1"/>
                </a:solidFill>
              </a:rPr>
              <a:t>) en hulpwerkwoorden (</a:t>
            </a:r>
            <a:r>
              <a:rPr lang="nl-NL" dirty="0" err="1" smtClean="0">
                <a:solidFill>
                  <a:schemeClr val="bg1"/>
                </a:solidFill>
              </a:rPr>
              <a:t>hww</a:t>
            </a:r>
            <a:r>
              <a:rPr lang="nl-NL" dirty="0" smtClean="0">
                <a:solidFill>
                  <a:schemeClr val="bg1"/>
                </a:solidFill>
              </a:rPr>
              <a:t>)?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8383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Werkwoorden: </a:t>
            </a:r>
            <a:r>
              <a:rPr lang="nl-NL" dirty="0" err="1" smtClean="0">
                <a:solidFill>
                  <a:schemeClr val="bg1"/>
                </a:solidFill>
              </a:rPr>
              <a:t>zww</a:t>
            </a:r>
            <a:r>
              <a:rPr lang="nl-NL" dirty="0" smtClean="0">
                <a:solidFill>
                  <a:schemeClr val="bg1"/>
                </a:solidFill>
              </a:rPr>
              <a:t> en </a:t>
            </a:r>
            <a:r>
              <a:rPr lang="nl-NL" dirty="0" err="1" smtClean="0">
                <a:solidFill>
                  <a:schemeClr val="bg1"/>
                </a:solidFill>
              </a:rPr>
              <a:t>hww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>
              <a:spcBef>
                <a:spcPts val="600"/>
              </a:spcBef>
              <a:buClr>
                <a:srgbClr val="7FD13B"/>
              </a:buClr>
              <a:buSzPct val="70000"/>
              <a:buNone/>
            </a:pPr>
            <a:r>
              <a:rPr lang="nl-NL" u="sng" dirty="0" smtClean="0">
                <a:solidFill>
                  <a:schemeClr val="bg1"/>
                </a:solidFill>
              </a:rPr>
              <a:t>Zelfstandig werkwoord:</a:t>
            </a:r>
            <a:r>
              <a:rPr lang="nl-NL" dirty="0" smtClean="0">
                <a:solidFill>
                  <a:schemeClr val="bg1"/>
                </a:solidFill>
              </a:rPr>
              <a:t> duidelijke betekenis. Kan alleen het WG vormen. Er kan maar 1 ZWW in het WG staan.</a:t>
            </a:r>
          </a:p>
          <a:p>
            <a:pPr marL="0" lvl="0" indent="0">
              <a:spcBef>
                <a:spcPts val="600"/>
              </a:spcBef>
              <a:buClr>
                <a:srgbClr val="7FD13B"/>
              </a:buClr>
              <a:buSzPct val="70000"/>
              <a:buNone/>
            </a:pPr>
            <a:r>
              <a:rPr lang="nl-NL" i="1" dirty="0" smtClean="0">
                <a:solidFill>
                  <a:schemeClr val="bg1"/>
                </a:solidFill>
              </a:rPr>
              <a:t>Voorbeeld: Mijn oma zingt elke dag.</a:t>
            </a:r>
          </a:p>
          <a:p>
            <a:pPr marL="0" lvl="0" indent="0">
              <a:spcBef>
                <a:spcPts val="600"/>
              </a:spcBef>
              <a:buClr>
                <a:srgbClr val="7FD13B"/>
              </a:buClr>
              <a:buSzPct val="70000"/>
              <a:buNone/>
            </a:pPr>
            <a:r>
              <a:rPr lang="nl-NL" i="1" dirty="0" smtClean="0">
                <a:solidFill>
                  <a:schemeClr val="bg1"/>
                </a:solidFill>
              </a:rPr>
              <a:t>Zingt = </a:t>
            </a:r>
            <a:r>
              <a:rPr lang="nl-NL" i="1" dirty="0" err="1" smtClean="0">
                <a:solidFill>
                  <a:schemeClr val="bg1"/>
                </a:solidFill>
              </a:rPr>
              <a:t>zww</a:t>
            </a:r>
            <a:endParaRPr lang="nl-NL" i="1" dirty="0" smtClean="0">
              <a:solidFill>
                <a:schemeClr val="bg1"/>
              </a:solidFill>
            </a:endParaRPr>
          </a:p>
          <a:p>
            <a:pPr marL="0" lvl="0" indent="0">
              <a:spcBef>
                <a:spcPts val="600"/>
              </a:spcBef>
              <a:buClr>
                <a:srgbClr val="7FD13B"/>
              </a:buClr>
              <a:buSzPct val="70000"/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lvl="0" indent="0">
              <a:spcBef>
                <a:spcPts val="600"/>
              </a:spcBef>
              <a:buClr>
                <a:srgbClr val="7FD13B"/>
              </a:buClr>
              <a:buSzPct val="70000"/>
              <a:buNone/>
            </a:pPr>
            <a:r>
              <a:rPr lang="nl-NL" u="sng" dirty="0" smtClean="0">
                <a:solidFill>
                  <a:schemeClr val="bg1"/>
                </a:solidFill>
              </a:rPr>
              <a:t>Hulpwerkwoord</a:t>
            </a:r>
            <a:r>
              <a:rPr lang="nl-NL" dirty="0" smtClean="0">
                <a:solidFill>
                  <a:schemeClr val="bg1"/>
                </a:solidFill>
              </a:rPr>
              <a:t>: geen duidelijke betekenis. Heeft altijd hulp nodig om een gezegde te vormen.</a:t>
            </a:r>
            <a:endParaRPr lang="nl-NL" dirty="0">
              <a:solidFill>
                <a:schemeClr val="bg1"/>
              </a:solidFill>
            </a:endParaRPr>
          </a:p>
          <a:p>
            <a:pPr marL="0" lvl="0" indent="0">
              <a:spcBef>
                <a:spcPts val="600"/>
              </a:spcBef>
              <a:buClr>
                <a:srgbClr val="7FD13B"/>
              </a:buClr>
              <a:buSzPct val="70000"/>
              <a:buNone/>
            </a:pPr>
            <a:r>
              <a:rPr lang="nl-NL" i="1" dirty="0" smtClean="0">
                <a:solidFill>
                  <a:schemeClr val="bg1"/>
                </a:solidFill>
              </a:rPr>
              <a:t>Voorbeeld: Ze zou de hele dag wel willen zingen.</a:t>
            </a:r>
          </a:p>
          <a:p>
            <a:pPr marL="0" lvl="0" indent="0">
              <a:spcBef>
                <a:spcPts val="600"/>
              </a:spcBef>
              <a:buClr>
                <a:srgbClr val="7FD13B"/>
              </a:buClr>
              <a:buSzPct val="70000"/>
              <a:buNone/>
            </a:pPr>
            <a:r>
              <a:rPr lang="nl-NL" i="1" dirty="0" smtClean="0">
                <a:solidFill>
                  <a:schemeClr val="bg1"/>
                </a:solidFill>
              </a:rPr>
              <a:t>Zingen = </a:t>
            </a:r>
            <a:r>
              <a:rPr lang="nl-NL" i="1" dirty="0" err="1" smtClean="0">
                <a:solidFill>
                  <a:schemeClr val="bg1"/>
                </a:solidFill>
              </a:rPr>
              <a:t>zww</a:t>
            </a:r>
            <a:endParaRPr lang="nl-NL" i="1" dirty="0" smtClean="0">
              <a:solidFill>
                <a:schemeClr val="bg1"/>
              </a:solidFill>
            </a:endParaRPr>
          </a:p>
          <a:p>
            <a:pPr marL="0" lvl="0" indent="0">
              <a:spcBef>
                <a:spcPts val="600"/>
              </a:spcBef>
              <a:buClr>
                <a:srgbClr val="7FD13B"/>
              </a:buClr>
              <a:buSzPct val="70000"/>
              <a:buNone/>
            </a:pPr>
            <a:r>
              <a:rPr lang="nl-NL" i="1" dirty="0" smtClean="0">
                <a:solidFill>
                  <a:schemeClr val="bg1"/>
                </a:solidFill>
              </a:rPr>
              <a:t>Zou = </a:t>
            </a:r>
            <a:r>
              <a:rPr lang="nl-NL" i="1" dirty="0" err="1" smtClean="0">
                <a:solidFill>
                  <a:schemeClr val="bg1"/>
                </a:solidFill>
              </a:rPr>
              <a:t>hww</a:t>
            </a:r>
            <a:endParaRPr lang="nl-NL" i="1" dirty="0" smtClean="0">
              <a:solidFill>
                <a:schemeClr val="bg1"/>
              </a:solidFill>
            </a:endParaRPr>
          </a:p>
          <a:p>
            <a:pPr marL="0" lvl="0" indent="0">
              <a:spcBef>
                <a:spcPts val="600"/>
              </a:spcBef>
              <a:buClr>
                <a:srgbClr val="7FD13B"/>
              </a:buClr>
              <a:buSzPct val="70000"/>
              <a:buNone/>
            </a:pPr>
            <a:r>
              <a:rPr lang="nl-NL" i="1" dirty="0" smtClean="0">
                <a:solidFill>
                  <a:schemeClr val="bg1"/>
                </a:solidFill>
              </a:rPr>
              <a:t>Willen = </a:t>
            </a:r>
            <a:r>
              <a:rPr lang="nl-NL" i="1" dirty="0" err="1" smtClean="0">
                <a:solidFill>
                  <a:schemeClr val="bg1"/>
                </a:solidFill>
              </a:rPr>
              <a:t>hww</a:t>
            </a:r>
            <a:endParaRPr lang="nl-NL" i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2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Werkwoorden: </a:t>
            </a:r>
            <a:r>
              <a:rPr lang="nl-NL" dirty="0" err="1" smtClean="0">
                <a:solidFill>
                  <a:schemeClr val="bg1"/>
                </a:solidFill>
              </a:rPr>
              <a:t>kww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Wat zijn de 7 koppelwerkwoorden?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Koppelwerkwoord: heeft geen duidelijke betekenis. Je vindt een koppelwerkwoord alleen in een zin met een naamwoordelijk gezegde. 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Voorbeeld: Ze wordt misschien zangeres.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Wordt = </a:t>
            </a:r>
            <a:r>
              <a:rPr lang="nl-NL" i="1" dirty="0" err="1" smtClean="0">
                <a:solidFill>
                  <a:schemeClr val="bg1"/>
                </a:solidFill>
              </a:rPr>
              <a:t>kww</a:t>
            </a:r>
            <a:endParaRPr lang="nl-NL" i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Waarom heeft bovenstaande zin een NG? Wat is het NG in die zin?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NG = wordt zangeres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397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Oefenen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u="sng" dirty="0" smtClean="0">
                <a:solidFill>
                  <a:schemeClr val="bg1"/>
                </a:solidFill>
              </a:rPr>
              <a:t>Werkwoorden oefenen:</a:t>
            </a: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http://www.cambiumned.nl/oefeningen/werkwoorden</a:t>
            </a:r>
            <a:r>
              <a:rPr lang="nl-NL" dirty="0" smtClean="0">
                <a:solidFill>
                  <a:schemeClr val="bg1"/>
                </a:solidFill>
              </a:rPr>
              <a:t>/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u="sng" dirty="0" smtClean="0">
                <a:solidFill>
                  <a:schemeClr val="bg1"/>
                </a:solidFill>
              </a:rPr>
              <a:t>WG en NG:</a:t>
            </a: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http://</a:t>
            </a:r>
            <a:r>
              <a:rPr lang="nl-NL" dirty="0" smtClean="0">
                <a:solidFill>
                  <a:schemeClr val="bg1"/>
                </a:solidFill>
              </a:rPr>
              <a:t>www.cambiumned.nl/oefeningen/oefening-3-gezegde/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Klaar met alles?: http://www.cambiumned.nl/oefeningen/oefening-naamwoordelijk-gezegde</a:t>
            </a:r>
            <a:r>
              <a:rPr lang="nl-NL" dirty="0" smtClean="0">
                <a:solidFill>
                  <a:schemeClr val="bg1"/>
                </a:solidFill>
              </a:rPr>
              <a:t>/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http://www.cambiumned.nl/oefeningen/oefening-werkwoordelijk-gezegde-2</a:t>
            </a:r>
            <a:r>
              <a:rPr lang="nl-NL" dirty="0" smtClean="0">
                <a:solidFill>
                  <a:schemeClr val="bg1"/>
                </a:solidFill>
              </a:rPr>
              <a:t>/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60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Je kunt vertellen wat een zelfstandig werkwoord, koppelwerkwoord en hulpwerkwoord is.</a:t>
            </a:r>
          </a:p>
          <a:p>
            <a:r>
              <a:rPr lang="nl-NL" dirty="0">
                <a:solidFill>
                  <a:schemeClr val="bg1"/>
                </a:solidFill>
              </a:rPr>
              <a:t>Je kunt de 7 koppelwerkwoorden noemen.</a:t>
            </a:r>
          </a:p>
          <a:p>
            <a:r>
              <a:rPr lang="nl-NL" dirty="0">
                <a:solidFill>
                  <a:schemeClr val="bg1"/>
                </a:solidFill>
              </a:rPr>
              <a:t>Je begrijp weer iets meer van het WG en het NG.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754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Spoorboekje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Uitleg WG, NG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Oefening WG, NG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Uitleg werkwoorden</a:t>
            </a:r>
          </a:p>
          <a:p>
            <a:r>
              <a:rPr lang="nl-NL" dirty="0" err="1" smtClean="0">
                <a:solidFill>
                  <a:schemeClr val="bg1"/>
                </a:solidFill>
              </a:rPr>
              <a:t>Cambiumned</a:t>
            </a:r>
            <a:endParaRPr lang="nl-NL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Wat gaan we leren?</a:t>
            </a:r>
            <a:endParaRPr lang="nl-NL" sz="2700" dirty="0">
              <a:solidFill>
                <a:schemeClr val="bg1"/>
              </a:solidFill>
            </a:endParaRPr>
          </a:p>
          <a:p>
            <a:pPr lvl="0">
              <a:buFont typeface="Arial" charset="0"/>
              <a:buChar char="•"/>
            </a:pPr>
            <a:r>
              <a:rPr lang="nl-NL" sz="2700" dirty="0" smtClean="0">
                <a:solidFill>
                  <a:schemeClr val="bg1"/>
                </a:solidFill>
              </a:rPr>
              <a:t>Je kunt vertellen wat een zelfstandig werkwoord, koppelwerkwoord en hulpwerkwoord is.</a:t>
            </a:r>
            <a:endParaRPr lang="nl-NL" sz="2700" dirty="0">
              <a:solidFill>
                <a:schemeClr val="bg1"/>
              </a:solidFill>
            </a:endParaRPr>
          </a:p>
          <a:p>
            <a:pPr lvl="0">
              <a:buFont typeface="Arial" charset="0"/>
              <a:buChar char="•"/>
            </a:pPr>
            <a:r>
              <a:rPr lang="nl-NL" sz="2700" dirty="0" smtClean="0">
                <a:solidFill>
                  <a:schemeClr val="bg1"/>
                </a:solidFill>
              </a:rPr>
              <a:t>Je kunt de 7 koppelwerkwoorden noemen.</a:t>
            </a:r>
            <a:endParaRPr lang="nl-NL" sz="2700" dirty="0">
              <a:solidFill>
                <a:schemeClr val="bg1"/>
              </a:solidFill>
            </a:endParaRPr>
          </a:p>
          <a:p>
            <a:pPr lvl="0">
              <a:buFont typeface="Arial" charset="0"/>
              <a:buChar char="•"/>
            </a:pPr>
            <a:r>
              <a:rPr lang="nl-NL" sz="2700" dirty="0" smtClean="0">
                <a:solidFill>
                  <a:schemeClr val="bg1"/>
                </a:solidFill>
              </a:rPr>
              <a:t>Je begrijp weer iets meer van het WG en het NG.</a:t>
            </a:r>
            <a:endParaRPr lang="nl-NL" sz="2700" dirty="0">
              <a:solidFill>
                <a:schemeClr val="bg1"/>
              </a:solidFill>
            </a:endParaRPr>
          </a:p>
          <a:p>
            <a:endParaRPr lang="nl-NL" dirty="0" smtClean="0"/>
          </a:p>
        </p:txBody>
      </p:sp>
      <p:pic>
        <p:nvPicPr>
          <p:cNvPr id="4" name="Picture 2" descr="http://www.mywindows.nl/wp-content/uploads/2011/10/spoorboekje_featur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103" y="1988840"/>
            <a:ext cx="1594385" cy="159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320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Stappenschema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Stap 1: Verdeel de zin in zinsdelen (strepen zetten).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Stap 2: Zit er een koppelwerkwoord in?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Nee? -&gt; WG.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Ja? -&gt; Ga verder naar stap 3.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Stap 3: Staat er een zinsdeel (dat een BN of ZN bevat) in dat een eigenschap of kenmerk bevat van het onderwerp? 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Ja? -&gt; NG.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Nee? -&gt; WG.</a:t>
            </a:r>
          </a:p>
        </p:txBody>
      </p:sp>
    </p:spTree>
    <p:extLst>
      <p:ext uri="{BB962C8B-B14F-4D97-AF65-F5344CB8AC3E}">
        <p14:creationId xmlns:p14="http://schemas.microsoft.com/office/powerpoint/2010/main" val="333583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Werkwoordelijk gezegde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Alle werkwoorden in een zin.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Bijv.: Ik </a:t>
            </a:r>
            <a:r>
              <a:rPr lang="nl-NL" i="1" u="sng" dirty="0" smtClean="0">
                <a:solidFill>
                  <a:schemeClr val="bg1"/>
                </a:solidFill>
              </a:rPr>
              <a:t>pak</a:t>
            </a:r>
            <a:r>
              <a:rPr lang="nl-NL" i="1" dirty="0" smtClean="0">
                <a:solidFill>
                  <a:schemeClr val="bg1"/>
                </a:solidFill>
              </a:rPr>
              <a:t> een pen.</a:t>
            </a:r>
          </a:p>
          <a:p>
            <a:pPr marL="0" indent="0">
              <a:buNone/>
            </a:pPr>
            <a:endParaRPr lang="nl-NL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54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Werkwoordelijk gezegde 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Opmerking 1: </a:t>
            </a:r>
            <a:r>
              <a:rPr lang="nl-NL" sz="3000" dirty="0">
                <a:solidFill>
                  <a:prstClr val="white"/>
                </a:solidFill>
              </a:rPr>
              <a:t>Als een werkwoord gesplitst is, horen beide delen bij het WG.</a:t>
            </a:r>
          </a:p>
          <a:p>
            <a:pPr marL="0" lvl="0" indent="0">
              <a:buNone/>
            </a:pPr>
            <a:r>
              <a:rPr lang="nl-NL" sz="3000" i="1" dirty="0">
                <a:solidFill>
                  <a:prstClr val="white"/>
                </a:solidFill>
              </a:rPr>
              <a:t>Bijv.: </a:t>
            </a:r>
            <a:r>
              <a:rPr lang="nl-NL" sz="3000" i="1" u="sng" dirty="0">
                <a:solidFill>
                  <a:prstClr val="white"/>
                </a:solidFill>
              </a:rPr>
              <a:t>Houd</a:t>
            </a:r>
            <a:r>
              <a:rPr lang="nl-NL" sz="3000" i="1" dirty="0">
                <a:solidFill>
                  <a:prstClr val="white"/>
                </a:solidFill>
              </a:rPr>
              <a:t> direct </a:t>
            </a:r>
            <a:r>
              <a:rPr lang="nl-NL" sz="3000" i="1" u="sng" dirty="0">
                <a:solidFill>
                  <a:prstClr val="white"/>
                </a:solidFill>
              </a:rPr>
              <a:t>op</a:t>
            </a:r>
            <a:r>
              <a:rPr lang="nl-NL" sz="3000" i="1" dirty="0">
                <a:solidFill>
                  <a:prstClr val="white"/>
                </a:solidFill>
              </a:rPr>
              <a:t> met dat gezeur</a:t>
            </a:r>
            <a:r>
              <a:rPr lang="nl-NL" sz="3000" i="1" dirty="0" smtClean="0">
                <a:solidFill>
                  <a:prstClr val="white"/>
                </a:solidFill>
              </a:rPr>
              <a:t>!</a:t>
            </a:r>
          </a:p>
          <a:p>
            <a:pPr marL="0" lvl="0" indent="0">
              <a:buNone/>
            </a:pPr>
            <a:endParaRPr lang="nl-NL" sz="3000" i="1" dirty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3000" dirty="0">
                <a:solidFill>
                  <a:prstClr val="white"/>
                </a:solidFill>
              </a:rPr>
              <a:t>Opmerking 2: Als er voor een infinitief ‘te’ of ‘aan het’ </a:t>
            </a:r>
            <a:r>
              <a:rPr lang="nl-NL" sz="3000" dirty="0" smtClean="0">
                <a:solidFill>
                  <a:prstClr val="white"/>
                </a:solidFill>
              </a:rPr>
              <a:t>staat, </a:t>
            </a:r>
            <a:r>
              <a:rPr lang="nl-NL" sz="3000" dirty="0">
                <a:solidFill>
                  <a:prstClr val="white"/>
                </a:solidFill>
              </a:rPr>
              <a:t>hoort dat bij het gezegde</a:t>
            </a:r>
            <a:r>
              <a:rPr lang="nl-NL" sz="3000" dirty="0" smtClean="0">
                <a:solidFill>
                  <a:prstClr val="white"/>
                </a:solidFill>
              </a:rPr>
              <a:t>.</a:t>
            </a:r>
          </a:p>
          <a:p>
            <a:pPr marL="0" lvl="0" indent="0">
              <a:buNone/>
            </a:pPr>
            <a:r>
              <a:rPr lang="nl-NL" sz="3000" i="1" dirty="0">
                <a:solidFill>
                  <a:prstClr val="white"/>
                </a:solidFill>
              </a:rPr>
              <a:t>Bijv.: Hij </a:t>
            </a:r>
            <a:r>
              <a:rPr lang="nl-NL" sz="3000" i="1" u="sng" dirty="0">
                <a:solidFill>
                  <a:prstClr val="white"/>
                </a:solidFill>
              </a:rPr>
              <a:t>staat</a:t>
            </a:r>
            <a:r>
              <a:rPr lang="nl-NL" sz="3000" i="1" dirty="0">
                <a:solidFill>
                  <a:prstClr val="white"/>
                </a:solidFill>
              </a:rPr>
              <a:t> daar </a:t>
            </a:r>
            <a:r>
              <a:rPr lang="nl-NL" sz="3000" i="1" u="sng" dirty="0">
                <a:solidFill>
                  <a:prstClr val="white"/>
                </a:solidFill>
              </a:rPr>
              <a:t>te</a:t>
            </a:r>
            <a:r>
              <a:rPr lang="nl-NL" sz="3000" i="1" dirty="0">
                <a:solidFill>
                  <a:prstClr val="white"/>
                </a:solidFill>
              </a:rPr>
              <a:t> </a:t>
            </a:r>
            <a:r>
              <a:rPr lang="nl-NL" sz="3000" i="1" u="sng" dirty="0">
                <a:solidFill>
                  <a:prstClr val="white"/>
                </a:solidFill>
              </a:rPr>
              <a:t>fluiten</a:t>
            </a:r>
            <a:r>
              <a:rPr lang="nl-NL" sz="3000" i="1" dirty="0">
                <a:solidFill>
                  <a:prstClr val="white"/>
                </a:solidFill>
              </a:rPr>
              <a:t>.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35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Naamwoordelijk gezegde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nl-NL" dirty="0">
                <a:solidFill>
                  <a:schemeClr val="bg1"/>
                </a:solidFill>
              </a:rPr>
              <a:t>Werkwoordelijk deel + naamwoordelijk deel (BN of ZN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Eigenschap of kenmerk van het onderwerp.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Bijv.: Ik </a:t>
            </a:r>
            <a:r>
              <a:rPr lang="nl-NL" i="1" u="sng" dirty="0" smtClean="0">
                <a:solidFill>
                  <a:schemeClr val="bg1"/>
                </a:solidFill>
              </a:rPr>
              <a:t>ben boos</a:t>
            </a:r>
            <a:r>
              <a:rPr lang="nl-NL" i="1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nl-NL" i="1" dirty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nl-NL" u="sng" dirty="0" smtClean="0">
                <a:solidFill>
                  <a:schemeClr val="bg1"/>
                </a:solidFill>
              </a:rPr>
              <a:t>Altijd</a:t>
            </a:r>
            <a:r>
              <a:rPr lang="nl-NL" dirty="0" smtClean="0">
                <a:solidFill>
                  <a:schemeClr val="bg1"/>
                </a:solidFill>
              </a:rPr>
              <a:t> een koppelwerkwoord in de zin.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Wat zijn de koppelwerkwoorden?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bg1"/>
                </a:solidFill>
              </a:rPr>
              <a:t>Bijv.: De wedstrijd </a:t>
            </a:r>
            <a:r>
              <a:rPr lang="nl-NL" i="1" u="sng" dirty="0" smtClean="0">
                <a:solidFill>
                  <a:schemeClr val="bg1"/>
                </a:solidFill>
              </a:rPr>
              <a:t>werd een mislukking</a:t>
            </a:r>
            <a:r>
              <a:rPr lang="nl-NL" i="1" dirty="0" smtClean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22223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WG of NG?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Haar zusje speelt soms in musicals.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WG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Haar zusje is actrice.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NG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Haar zusje wil later actrice worden.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NG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Ik ga vroeg slapen vandaag.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WG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Ik ben nog nooit zo moe geweest!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NG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089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WG en 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>
                <a:solidFill>
                  <a:schemeClr val="bg1"/>
                </a:solidFill>
              </a:rPr>
              <a:t>De man schijnt met een schijnwerper.</a:t>
            </a:r>
          </a:p>
          <a:p>
            <a:pPr marL="514350" indent="-514350">
              <a:buAutoNum type="arabicPeriod"/>
            </a:pPr>
            <a:r>
              <a:rPr lang="nl-NL" dirty="0" smtClean="0">
                <a:solidFill>
                  <a:schemeClr val="bg1"/>
                </a:solidFill>
              </a:rPr>
              <a:t>Mijn vader is op zijn studeerkamer.</a:t>
            </a:r>
          </a:p>
          <a:p>
            <a:pPr marL="514350" indent="-514350">
              <a:buAutoNum type="arabicPeriod"/>
            </a:pPr>
            <a:r>
              <a:rPr lang="nl-NL" dirty="0" smtClean="0">
                <a:solidFill>
                  <a:schemeClr val="bg1"/>
                </a:solidFill>
              </a:rPr>
              <a:t>Mijn buurman is vijftig jaar.</a:t>
            </a:r>
          </a:p>
          <a:p>
            <a:pPr marL="514350" indent="-514350">
              <a:buAutoNum type="arabicPeriod"/>
            </a:pPr>
            <a:r>
              <a:rPr lang="nl-NL" dirty="0" smtClean="0">
                <a:solidFill>
                  <a:schemeClr val="bg1"/>
                </a:solidFill>
              </a:rPr>
              <a:t>Ik ben erg benieuwd naar de nieuwe dirigent.</a:t>
            </a:r>
          </a:p>
          <a:p>
            <a:pPr marL="514350" indent="-514350">
              <a:buAutoNum type="arabicPeriod"/>
            </a:pPr>
            <a:r>
              <a:rPr lang="nl-NL" dirty="0" smtClean="0">
                <a:solidFill>
                  <a:schemeClr val="bg1"/>
                </a:solidFill>
              </a:rPr>
              <a:t>Na die nederlaag leken de volleybalsters ontroostbaar</a:t>
            </a:r>
          </a:p>
          <a:p>
            <a:pPr marL="514350" indent="-514350">
              <a:buAutoNum type="arabicPeriod"/>
            </a:pPr>
            <a:r>
              <a:rPr lang="nl-NL" dirty="0" smtClean="0">
                <a:solidFill>
                  <a:schemeClr val="bg1"/>
                </a:solidFill>
              </a:rPr>
              <a:t>Durf jij daar te blijven staan?</a:t>
            </a:r>
          </a:p>
          <a:p>
            <a:pPr marL="514350" indent="-514350">
              <a:buAutoNum type="arabicPeriod"/>
            </a:pPr>
            <a:endParaRPr lang="nl-NL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94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WG en 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>
                <a:solidFill>
                  <a:schemeClr val="bg1"/>
                </a:solidFill>
              </a:rPr>
              <a:t>WG = schijnt</a:t>
            </a:r>
          </a:p>
          <a:p>
            <a:pPr marL="514350" indent="-514350">
              <a:buAutoNum type="arabicPeriod"/>
            </a:pPr>
            <a:r>
              <a:rPr lang="nl-NL" dirty="0" smtClean="0">
                <a:solidFill>
                  <a:schemeClr val="bg1"/>
                </a:solidFill>
              </a:rPr>
              <a:t>WG = is</a:t>
            </a:r>
          </a:p>
          <a:p>
            <a:pPr marL="514350" indent="-514350">
              <a:buAutoNum type="arabicPeriod"/>
            </a:pPr>
            <a:r>
              <a:rPr lang="nl-NL" dirty="0" smtClean="0">
                <a:solidFill>
                  <a:schemeClr val="bg1"/>
                </a:solidFill>
              </a:rPr>
              <a:t>NG = is vijftig jaar</a:t>
            </a:r>
          </a:p>
          <a:p>
            <a:pPr marL="514350" indent="-514350">
              <a:buAutoNum type="arabicPeriod"/>
            </a:pPr>
            <a:r>
              <a:rPr lang="nl-NL" dirty="0" smtClean="0">
                <a:solidFill>
                  <a:schemeClr val="bg1"/>
                </a:solidFill>
              </a:rPr>
              <a:t>NG = ben erg benieuwd</a:t>
            </a:r>
          </a:p>
          <a:p>
            <a:pPr marL="514350" indent="-514350">
              <a:buAutoNum type="arabicPeriod"/>
            </a:pPr>
            <a:r>
              <a:rPr lang="nl-NL" dirty="0" smtClean="0">
                <a:solidFill>
                  <a:schemeClr val="bg1"/>
                </a:solidFill>
              </a:rPr>
              <a:t>NG = leken ontroostbaar</a:t>
            </a:r>
          </a:p>
          <a:p>
            <a:pPr marL="514350" indent="-514350">
              <a:buAutoNum type="arabicPeriod"/>
            </a:pPr>
            <a:r>
              <a:rPr lang="nl-NL" dirty="0" smtClean="0">
                <a:solidFill>
                  <a:schemeClr val="bg1"/>
                </a:solidFill>
              </a:rPr>
              <a:t>WG = durf te blijven staan</a:t>
            </a:r>
          </a:p>
          <a:p>
            <a:pPr marL="514350" indent="-514350">
              <a:buAutoNum type="arabicPeriod"/>
            </a:pP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701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624</Words>
  <Application>Microsoft Office PowerPoint</Application>
  <PresentationFormat>Diavoorstelling (4:3)</PresentationFormat>
  <Paragraphs>104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Kantoorthema</vt:lpstr>
      <vt:lpstr>Werkwoordelijk gezegde, naamwoordelijk gezegde en de werkwoorden</vt:lpstr>
      <vt:lpstr>Spoorboekje</vt:lpstr>
      <vt:lpstr>Stappenschema</vt:lpstr>
      <vt:lpstr>Werkwoordelijk gezegde</vt:lpstr>
      <vt:lpstr>Werkwoordelijk gezegde </vt:lpstr>
      <vt:lpstr>Naamwoordelijk gezegde</vt:lpstr>
      <vt:lpstr>WG of NG?</vt:lpstr>
      <vt:lpstr>WG en NG</vt:lpstr>
      <vt:lpstr>WG en NG</vt:lpstr>
      <vt:lpstr>Werkwoorden: zww en hww</vt:lpstr>
      <vt:lpstr>Werkwoorden: zww en hww</vt:lpstr>
      <vt:lpstr>Werkwoorden: kww</vt:lpstr>
      <vt:lpstr>Oefenen</vt:lpstr>
      <vt:lpstr>Afsluiting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Tom</dc:creator>
  <cp:lastModifiedBy>Tom</cp:lastModifiedBy>
  <cp:revision>34</cp:revision>
  <dcterms:created xsi:type="dcterms:W3CDTF">2015-12-14T11:09:53Z</dcterms:created>
  <dcterms:modified xsi:type="dcterms:W3CDTF">2016-03-16T09:39:41Z</dcterms:modified>
</cp:coreProperties>
</file>