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76" r:id="rId13"/>
    <p:sldId id="268" r:id="rId14"/>
    <p:sldId id="269" r:id="rId15"/>
    <p:sldId id="274" r:id="rId16"/>
    <p:sldId id="266" r:id="rId17"/>
    <p:sldId id="267" r:id="rId18"/>
    <p:sldId id="270" r:id="rId19"/>
    <p:sldId id="271" r:id="rId20"/>
    <p:sldId id="272" r:id="rId21"/>
    <p:sldId id="277" r:id="rId22"/>
    <p:sldId id="273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t="-2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24-2-2013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sz="1000" dirty="0" smtClean="0"/>
              <a:t>E. Flink 2012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Hypotensie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= lage bloeddruk</a:t>
            </a:r>
          </a:p>
          <a:p>
            <a:pPr>
              <a:buNone/>
            </a:pPr>
            <a:r>
              <a:rPr lang="nl-NL" dirty="0" smtClean="0"/>
              <a:t>Oorzaak achterhalen.</a:t>
            </a:r>
          </a:p>
          <a:p>
            <a:pPr>
              <a:buNone/>
            </a:pPr>
            <a:r>
              <a:rPr lang="nl-NL" dirty="0" smtClean="0"/>
              <a:t>Persoonlijke situatie.</a:t>
            </a:r>
          </a:p>
          <a:p>
            <a:pPr>
              <a:buNone/>
            </a:pPr>
            <a:r>
              <a:rPr lang="nl-NL" u="sng" dirty="0" smtClean="0"/>
              <a:t>Klachten: </a:t>
            </a:r>
          </a:p>
          <a:p>
            <a:r>
              <a:rPr lang="nl-NL" dirty="0" smtClean="0"/>
              <a:t>Duizelig</a:t>
            </a:r>
          </a:p>
          <a:p>
            <a:r>
              <a:rPr lang="nl-NL" dirty="0" smtClean="0"/>
              <a:t>Bleek</a:t>
            </a:r>
          </a:p>
          <a:p>
            <a:r>
              <a:rPr lang="nl-NL" dirty="0" smtClean="0"/>
              <a:t>Klam aanvoelt</a:t>
            </a:r>
          </a:p>
          <a:p>
            <a:r>
              <a:rPr lang="nl-NL" dirty="0" smtClean="0"/>
              <a:t>Even buiten bewust zijn (</a:t>
            </a:r>
            <a:r>
              <a:rPr lang="nl-NL" dirty="0" err="1" smtClean="0"/>
              <a:t>collaberen</a:t>
            </a:r>
            <a:r>
              <a:rPr lang="nl-NL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 meters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Kwikbloeddrukmeter</a:t>
            </a:r>
          </a:p>
          <a:p>
            <a:r>
              <a:rPr lang="nl-NL" dirty="0" smtClean="0"/>
              <a:t>Klokbloeddrukmeter (met manometer)</a:t>
            </a:r>
          </a:p>
          <a:p>
            <a:r>
              <a:rPr lang="nl-NL" dirty="0" smtClean="0"/>
              <a:t>Digitale bloeddrukmeter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mano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058968"/>
            <a:ext cx="3240360" cy="2102169"/>
          </a:xfrm>
          <a:prstGeom prst="rect">
            <a:avLst/>
          </a:prstGeom>
        </p:spPr>
      </p:pic>
      <p:pic>
        <p:nvPicPr>
          <p:cNvPr id="5" name="Afbeelding 4" descr="digitale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005064"/>
            <a:ext cx="2611827" cy="2128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bloeddrukmeting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4533421" cy="751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bloeddruk meting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Manchet om bovenarm, opblazen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Armslagader dicht gedrukt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Lucht langzaam uit manchet lopen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 weer iets door komen = systole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Verder lucht uit manchet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 volledig weer door = diastole 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Schematische weergave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                                                                 hoor niets</a:t>
            </a:r>
          </a:p>
          <a:p>
            <a:pPr>
              <a:buNone/>
            </a:pPr>
            <a:r>
              <a:rPr lang="nl-NL" sz="2000" dirty="0" smtClean="0"/>
              <a:t>                        120                 begint te kloppen            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Opblazen</a:t>
            </a:r>
          </a:p>
          <a:p>
            <a:pPr>
              <a:buNone/>
            </a:pPr>
            <a:r>
              <a:rPr lang="nl-NL" sz="2000" dirty="0" smtClean="0"/>
              <a:t>en leeglopen                                                                       blijf je het horen kloppen</a:t>
            </a:r>
          </a:p>
          <a:p>
            <a:pPr>
              <a:buNone/>
            </a:pPr>
            <a:r>
              <a:rPr lang="nl-NL" sz="2000" dirty="0" smtClean="0"/>
              <a:t>van manchet                                                                       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80              stopt met kloppen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                                                                  hoor je niets</a:t>
            </a:r>
            <a:endParaRPr lang="nl-NL" sz="20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699792" y="1628800"/>
            <a:ext cx="0" cy="43924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V="1">
            <a:off x="2123728" y="2924944"/>
            <a:ext cx="0" cy="111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2339752" y="2564904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411760" y="4725144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2339752" y="2924944"/>
            <a:ext cx="0" cy="11521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raccolade 21"/>
          <p:cNvSpPr/>
          <p:nvPr/>
        </p:nvSpPr>
        <p:spPr>
          <a:xfrm>
            <a:off x="5436096" y="1628800"/>
            <a:ext cx="189735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eraccolade 22"/>
          <p:cNvSpPr/>
          <p:nvPr/>
        </p:nvSpPr>
        <p:spPr>
          <a:xfrm>
            <a:off x="5364088" y="2564904"/>
            <a:ext cx="432048" cy="1800200"/>
          </a:xfrm>
          <a:prstGeom prst="rightBrace">
            <a:avLst>
              <a:gd name="adj1" fmla="val 8333"/>
              <a:gd name="adj2" fmla="val 5870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hteraccolade 23"/>
          <p:cNvSpPr/>
          <p:nvPr/>
        </p:nvSpPr>
        <p:spPr>
          <a:xfrm>
            <a:off x="5436096" y="5013176"/>
            <a:ext cx="189735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hoor je.</a:t>
            </a:r>
            <a:endParaRPr lang="nl-NL" dirty="0"/>
          </a:p>
        </p:txBody>
      </p:sp>
      <p:pic>
        <p:nvPicPr>
          <p:cNvPr id="4" name="Tijdelijke aanduiding voor inhoud 3" descr="RR me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5861133" cy="3397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Ausculatoire methode</a:t>
            </a:r>
          </a:p>
          <a:p>
            <a:pPr>
              <a:buNone/>
            </a:pPr>
            <a:r>
              <a:rPr lang="nl-NL" dirty="0" smtClean="0"/>
              <a:t>	= luistermethode</a:t>
            </a:r>
          </a:p>
          <a:p>
            <a:pPr>
              <a:buNone/>
            </a:pPr>
            <a:r>
              <a:rPr lang="nl-NL" dirty="0" smtClean="0"/>
              <a:t>	systolische – en diastolische druk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Palpatoire methode</a:t>
            </a:r>
          </a:p>
          <a:p>
            <a:pPr>
              <a:buNone/>
            </a:pPr>
            <a:r>
              <a:rPr lang="nl-NL" dirty="0" smtClean="0"/>
              <a:t>	= pols voelen</a:t>
            </a:r>
          </a:p>
          <a:p>
            <a:pPr>
              <a:buNone/>
            </a:pPr>
            <a:r>
              <a:rPr lang="nl-NL" dirty="0" smtClean="0"/>
              <a:t>	alleen systolische druk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Informeer de </a:t>
            </a:r>
            <a:r>
              <a:rPr lang="nl-NL" dirty="0" err="1" smtClean="0"/>
              <a:t>zv</a:t>
            </a:r>
            <a:r>
              <a:rPr lang="nl-NL" dirty="0" smtClean="0"/>
              <a:t>: rustig en gemakkelijk zitten, niet praten.</a:t>
            </a:r>
          </a:p>
          <a:p>
            <a:r>
              <a:rPr lang="nl-NL" dirty="0" smtClean="0"/>
              <a:t>Arm op hart hoogte</a:t>
            </a:r>
          </a:p>
          <a:p>
            <a:r>
              <a:rPr lang="nl-NL" dirty="0" smtClean="0"/>
              <a:t>Mouw omhoog</a:t>
            </a:r>
          </a:p>
          <a:p>
            <a:r>
              <a:rPr lang="nl-NL" dirty="0" smtClean="0"/>
              <a:t>Manchet om bovenarm</a:t>
            </a:r>
          </a:p>
          <a:p>
            <a:r>
              <a:rPr lang="nl-NL" dirty="0" smtClean="0"/>
              <a:t>Slangen vrij </a:t>
            </a:r>
          </a:p>
          <a:p>
            <a:r>
              <a:rPr lang="nl-NL" dirty="0" smtClean="0"/>
              <a:t>Controleer stethoscoop: aan/uit</a:t>
            </a:r>
          </a:p>
          <a:p>
            <a:r>
              <a:rPr lang="nl-NL" dirty="0" smtClean="0"/>
              <a:t>Plaats stethoscoop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nl-NL" dirty="0" smtClean="0"/>
              <a:t>Voel de pols</a:t>
            </a:r>
          </a:p>
          <a:p>
            <a:r>
              <a:rPr lang="nl-NL" dirty="0" smtClean="0"/>
              <a:t>Pomp manchet op tot pols niet meer voelt</a:t>
            </a:r>
          </a:p>
          <a:p>
            <a:pPr>
              <a:buNone/>
            </a:pPr>
            <a:r>
              <a:rPr lang="nl-NL" dirty="0" smtClean="0"/>
              <a:t>	dan nog 1 puf extra.</a:t>
            </a:r>
          </a:p>
          <a:p>
            <a:r>
              <a:rPr lang="nl-NL" dirty="0" smtClean="0"/>
              <a:t>Lucht langzaam uit laten lopen</a:t>
            </a:r>
          </a:p>
          <a:p>
            <a:r>
              <a:rPr lang="nl-NL" dirty="0" smtClean="0"/>
              <a:t>Hoor je hartslag: aflezen = systolische druk</a:t>
            </a:r>
          </a:p>
          <a:p>
            <a:pPr>
              <a:buNone/>
            </a:pPr>
            <a:r>
              <a:rPr lang="nl-NL" dirty="0" smtClean="0"/>
              <a:t>		per hartslag 5 mmHg zakken</a:t>
            </a:r>
          </a:p>
          <a:p>
            <a:r>
              <a:rPr lang="nl-NL" dirty="0" smtClean="0"/>
              <a:t>Hoor je geen hartslag meer: aflezen = diastolische druk</a:t>
            </a:r>
          </a:p>
          <a:p>
            <a:r>
              <a:rPr lang="nl-NL" dirty="0" smtClean="0"/>
              <a:t>Dan vlot manchet leeglaten lopen</a:t>
            </a:r>
          </a:p>
          <a:p>
            <a:r>
              <a:rPr lang="nl-NL" dirty="0" smtClean="0"/>
              <a:t>Informeer </a:t>
            </a:r>
            <a:r>
              <a:rPr lang="nl-NL" dirty="0" err="1" smtClean="0"/>
              <a:t>zv</a:t>
            </a:r>
            <a:r>
              <a:rPr lang="nl-NL" dirty="0" smtClean="0"/>
              <a:t> over uitslag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Rapportage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observatielijst</a:t>
            </a:r>
          </a:p>
          <a:p>
            <a:r>
              <a:rPr lang="nl-NL" dirty="0" smtClean="0"/>
              <a:t>Schrijfwijze: …/….    Bv.120/80</a:t>
            </a:r>
          </a:p>
          <a:p>
            <a:pPr>
              <a:buNone/>
            </a:pPr>
            <a:r>
              <a:rPr lang="nl-NL" dirty="0" smtClean="0"/>
              <a:t>	getallen afgerond op vijftallen; 0 of 5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Bloeddruk observeren en rapporteren</a:t>
            </a:r>
          </a:p>
          <a:p>
            <a:r>
              <a:rPr lang="nl-NL" dirty="0" smtClean="0"/>
              <a:t>Maatregelen treffen bij afwijkende waarden</a:t>
            </a:r>
          </a:p>
          <a:p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Op juiste wijze bloeddruk opnemen en bewaken.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doen bij afwijkingen?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 uitgevoerd?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van de </a:t>
            </a:r>
            <a:r>
              <a:rPr lang="nl-NL" dirty="0" err="1" smtClean="0"/>
              <a:t>zv</a:t>
            </a:r>
            <a:r>
              <a:rPr lang="nl-NL" dirty="0" smtClean="0"/>
              <a:t>?</a:t>
            </a:r>
          </a:p>
          <a:p>
            <a:r>
              <a:rPr lang="nl-NL" dirty="0" smtClean="0"/>
              <a:t>Medicatie?</a:t>
            </a:r>
          </a:p>
          <a:p>
            <a:r>
              <a:rPr lang="nl-NL" dirty="0" smtClean="0"/>
              <a:t>Collega/arts waarschuwen?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weet zijn eigen bloeddruk?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gemeten?</a:t>
            </a:r>
          </a:p>
          <a:p>
            <a:r>
              <a:rPr lang="nl-NL" dirty="0" smtClean="0"/>
              <a:t>Reden </a:t>
            </a:r>
            <a:r>
              <a:rPr lang="nl-NL" smtClean="0"/>
              <a:t>van meting?</a:t>
            </a:r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Wat is de bloeddruk?</a:t>
            </a:r>
          </a:p>
          <a:p>
            <a:pPr>
              <a:buNone/>
            </a:pPr>
            <a:r>
              <a:rPr lang="nl-NL" dirty="0" smtClean="0"/>
              <a:t>Druk waarmee bloed tegen bloedvat drukt.</a:t>
            </a:r>
          </a:p>
          <a:p>
            <a:pPr>
              <a:buNone/>
            </a:pPr>
            <a:r>
              <a:rPr lang="nl-NL" dirty="0" smtClean="0"/>
              <a:t>Maximale druk = bovendruk = systolische druk</a:t>
            </a:r>
          </a:p>
          <a:p>
            <a:pPr>
              <a:buNone/>
            </a:pPr>
            <a:r>
              <a:rPr lang="nl-NL" dirty="0" smtClean="0"/>
              <a:t>Minimale druk = onderdruk = diastolische druk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Bij hart het hoogst.</a:t>
            </a:r>
          </a:p>
          <a:p>
            <a:pPr>
              <a:buNone/>
            </a:pPr>
            <a:r>
              <a:rPr lang="nl-NL" dirty="0" smtClean="0"/>
              <a:t>Hoe verder van hart, hoe lager.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Riva</a:t>
            </a:r>
            <a:r>
              <a:rPr lang="nl-NL" dirty="0" smtClean="0"/>
              <a:t> </a:t>
            </a:r>
            <a:r>
              <a:rPr lang="nl-NL" dirty="0" err="1" smtClean="0"/>
              <a:t>Rocci</a:t>
            </a:r>
            <a:r>
              <a:rPr lang="nl-NL" dirty="0" smtClean="0"/>
              <a:t> = RR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Uitvinder van de bloeddruk.</a:t>
            </a:r>
          </a:p>
          <a:p>
            <a:pPr>
              <a:buNone/>
            </a:pPr>
            <a:r>
              <a:rPr lang="nl-NL" dirty="0" smtClean="0"/>
              <a:t>Met behulp van kwikkolom.</a:t>
            </a:r>
          </a:p>
          <a:p>
            <a:pPr>
              <a:buNone/>
            </a:pPr>
            <a:r>
              <a:rPr lang="nl-NL" dirty="0" smtClean="0"/>
              <a:t>Waarde uitgedrukt in “mm Hg”</a:t>
            </a:r>
            <a:endParaRPr lang="nl-NL" dirty="0"/>
          </a:p>
        </p:txBody>
      </p:sp>
      <p:pic>
        <p:nvPicPr>
          <p:cNvPr id="4" name="Afbeelding 3" descr="kwik bloeddruk 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392996"/>
            <a:ext cx="3150096" cy="275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>
              <a:buNone/>
            </a:pPr>
            <a:r>
              <a:rPr lang="nl-NL" dirty="0" smtClean="0"/>
              <a:t>Op de hoogte van eerdere waarden.</a:t>
            </a:r>
          </a:p>
          <a:p>
            <a:pPr>
              <a:buNone/>
            </a:pPr>
            <a:r>
              <a:rPr lang="nl-NL" dirty="0" smtClean="0"/>
              <a:t>Inschatten van de verwachtte waarden.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Routine matig: opname, operaties.</a:t>
            </a:r>
          </a:p>
          <a:p>
            <a:r>
              <a:rPr lang="nl-NL" dirty="0" smtClean="0"/>
              <a:t>Redenen:</a:t>
            </a:r>
          </a:p>
          <a:p>
            <a:pPr>
              <a:buNone/>
            </a:pPr>
            <a:r>
              <a:rPr lang="nl-NL" dirty="0" smtClean="0"/>
              <a:t>		hoge bloeddruk</a:t>
            </a:r>
          </a:p>
          <a:p>
            <a:pPr>
              <a:buNone/>
            </a:pPr>
            <a:r>
              <a:rPr lang="nl-NL" dirty="0" smtClean="0"/>
              <a:t>		bepaalde medicijnen</a:t>
            </a:r>
          </a:p>
          <a:p>
            <a:pPr>
              <a:buNone/>
            </a:pPr>
            <a:r>
              <a:rPr lang="nl-NL" dirty="0" smtClean="0"/>
              <a:t>		lage bloeddruk</a:t>
            </a:r>
          </a:p>
          <a:p>
            <a:pPr>
              <a:buNone/>
            </a:pPr>
            <a:r>
              <a:rPr lang="nl-NL" dirty="0" smtClean="0"/>
              <a:t>		bloeding</a:t>
            </a:r>
          </a:p>
          <a:p>
            <a:pPr>
              <a:buNone/>
            </a:pPr>
            <a:r>
              <a:rPr lang="nl-NL" dirty="0" smtClean="0"/>
              <a:t>		shock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Normaal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120/80 gemiddeld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Alert zijn op onderdruk.</a:t>
            </a:r>
          </a:p>
          <a:p>
            <a:pPr>
              <a:buNone/>
            </a:pPr>
            <a:r>
              <a:rPr lang="nl-NL" dirty="0" smtClean="0"/>
              <a:t>95 – 99 mmHg: licht verhoogd</a:t>
            </a:r>
          </a:p>
          <a:p>
            <a:pPr>
              <a:buNone/>
            </a:pPr>
            <a:r>
              <a:rPr lang="nl-NL" dirty="0" smtClean="0"/>
              <a:t>100 – 104 mmHg: matig verhoogd</a:t>
            </a:r>
          </a:p>
          <a:p>
            <a:pPr>
              <a:buNone/>
            </a:pPr>
            <a:r>
              <a:rPr lang="nl-NL" dirty="0" smtClean="0"/>
              <a:t>&gt; 105 mmHg: ernstig verhoogd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Hypertensie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= Hoge bloeddruk.</a:t>
            </a:r>
          </a:p>
          <a:p>
            <a:pPr>
              <a:buNone/>
            </a:pPr>
            <a:r>
              <a:rPr lang="nl-NL" dirty="0" smtClean="0"/>
              <a:t>Oorzaak achterhalen.</a:t>
            </a:r>
          </a:p>
          <a:p>
            <a:pPr>
              <a:buNone/>
            </a:pPr>
            <a:r>
              <a:rPr lang="nl-NL" dirty="0" smtClean="0"/>
              <a:t>Persoonlijke omstandigheden hier in mee nemen. Bv. stress, witte jassen fenomeen.</a:t>
            </a:r>
          </a:p>
          <a:p>
            <a:pPr>
              <a:buNone/>
            </a:pPr>
            <a:r>
              <a:rPr lang="nl-NL" dirty="0" smtClean="0"/>
              <a:t>Zelf testers.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Bovendruk: </a:t>
            </a:r>
          </a:p>
          <a:p>
            <a:pPr>
              <a:buNone/>
            </a:pPr>
            <a:r>
              <a:rPr lang="nl-NL" dirty="0" smtClean="0"/>
              <a:t>RR stijgt met de leeftijd.</a:t>
            </a:r>
          </a:p>
          <a:p>
            <a:pPr>
              <a:buNone/>
            </a:pPr>
            <a:r>
              <a:rPr lang="nl-NL" dirty="0" smtClean="0"/>
              <a:t>Richtlijn: 100 + leeftijd.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380</Words>
  <Application>Microsoft Office PowerPoint</Application>
  <PresentationFormat>Diavoorstelling (4:3)</PresentationFormat>
  <Paragraphs>126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Bloeddruk</vt:lpstr>
      <vt:lpstr>Doel van de les:</vt:lpstr>
      <vt:lpstr>Wie weet zijn eigen bloeddruk?</vt:lpstr>
      <vt:lpstr>Bloeddruk</vt:lpstr>
      <vt:lpstr>Riva Rocci = RR</vt:lpstr>
      <vt:lpstr>Bloeddruk</vt:lpstr>
      <vt:lpstr>Observatie</vt:lpstr>
      <vt:lpstr>Normaal waarden</vt:lpstr>
      <vt:lpstr>Hypertensie </vt:lpstr>
      <vt:lpstr>Hypotensie </vt:lpstr>
      <vt:lpstr>Bloeddruk meters</vt:lpstr>
      <vt:lpstr>Dia 12</vt:lpstr>
      <vt:lpstr>Werking bloeddruk meting</vt:lpstr>
      <vt:lpstr>Schematische weergave</vt:lpstr>
      <vt:lpstr>Wat hoor je.</vt:lpstr>
      <vt:lpstr>Uitvoeren </vt:lpstr>
      <vt:lpstr>Uitvoeren </vt:lpstr>
      <vt:lpstr>Dia 18</vt:lpstr>
      <vt:lpstr>Rapportage </vt:lpstr>
      <vt:lpstr>Wat doen bij afwijkingen?</vt:lpstr>
      <vt:lpstr>Schema </vt:lpstr>
      <vt:lpstr>Vragen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Bloeddruk</dc:title>
  <cp:lastModifiedBy>Esther Scheltens</cp:lastModifiedBy>
  <cp:revision>17</cp:revision>
  <dcterms:modified xsi:type="dcterms:W3CDTF">2013-02-24T18:08:33Z</dcterms:modified>
</cp:coreProperties>
</file>