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9" r:id="rId3"/>
    <p:sldId id="284" r:id="rId4"/>
    <p:sldId id="285" r:id="rId5"/>
    <p:sldId id="286" r:id="rId6"/>
    <p:sldId id="259" r:id="rId7"/>
    <p:sldId id="283" r:id="rId8"/>
    <p:sldId id="287" r:id="rId9"/>
    <p:sldId id="277" r:id="rId10"/>
    <p:sldId id="271" r:id="rId11"/>
    <p:sldId id="282" r:id="rId12"/>
    <p:sldId id="288" r:id="rId13"/>
    <p:sldId id="289" r:id="rId14"/>
    <p:sldId id="280" r:id="rId15"/>
    <p:sldId id="281" r:id="rId16"/>
    <p:sldId id="260" r:id="rId17"/>
    <p:sldId id="269" r:id="rId18"/>
    <p:sldId id="267" r:id="rId19"/>
    <p:sldId id="268" r:id="rId20"/>
    <p:sldId id="274" r:id="rId21"/>
    <p:sldId id="273" r:id="rId22"/>
    <p:sldId id="290" r:id="rId23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135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het opmaakprofiel van de modelondertitel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83378-63EB-4041-B356-056EFBAA9079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BF0C2-F1CE-4200-96D7-271B84EF03EC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CD967-B072-4859-A867-5D85D2BB0AE1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02B6E-163C-437F-AEEA-68EC89D973E4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55DC4-9E09-4B49-9CE7-8D96DCC41AEC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8B86B-CF9F-4304-8C93-6010F04C25A8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6756E-896D-4A4E-B92C-9D831A32878C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7169F-E28B-4A6A-851D-A3E25599A319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BFBB3-3B35-4DB9-953E-877C026B9781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5366F-787C-4CFD-97CF-065FAA247222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BCC20-5439-4D20-9283-BBF42A2F907E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het opmaakprofiel te bewerken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opmaakprofielen van de modeltekst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D47FDBD-A2F8-46A3-9FA9-084F618C6244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914400" y="-152400"/>
            <a:ext cx="8229600" cy="1143000"/>
          </a:xfrm>
        </p:spPr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524000" y="1676400"/>
            <a:ext cx="5410200" cy="2819400"/>
          </a:xfrm>
        </p:spPr>
        <p:txBody>
          <a:bodyPr/>
          <a:lstStyle/>
          <a:p>
            <a:pPr>
              <a:buNone/>
            </a:pPr>
            <a:r>
              <a:rPr lang="nl-NL" dirty="0"/>
              <a:t>  </a:t>
            </a:r>
          </a:p>
        </p:txBody>
      </p:sp>
      <p:pic>
        <p:nvPicPr>
          <p:cNvPr id="4" name="Afbeelding 3" descr="spandoek 300 x 70 c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1905000" y="1828800"/>
            <a:ext cx="80010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b="1" dirty="0"/>
              <a:t> </a:t>
            </a:r>
            <a:r>
              <a:rPr lang="nl-NL" sz="6600" b="1" dirty="0" err="1"/>
              <a:t>Fysiology</a:t>
            </a:r>
            <a:endParaRPr lang="nl-NL" sz="6600" b="1" dirty="0"/>
          </a:p>
          <a:p>
            <a:r>
              <a:rPr lang="nl-NL" sz="6600" b="1" dirty="0"/>
              <a:t>Anatomie</a:t>
            </a:r>
          </a:p>
          <a:p>
            <a:endParaRPr lang="nl-NL" sz="4400" b="1" dirty="0"/>
          </a:p>
          <a:p>
            <a:endParaRPr lang="nl-NL" sz="4400" b="1" dirty="0"/>
          </a:p>
          <a:p>
            <a:r>
              <a:rPr lang="nl-NL" sz="4400" b="1" dirty="0"/>
              <a:t>        Jan Douma</a:t>
            </a:r>
            <a:r>
              <a:rPr lang="nl-NL" sz="4800" dirty="0"/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447800" y="0"/>
            <a:ext cx="8229600" cy="1143000"/>
          </a:xfrm>
        </p:spPr>
        <p:txBody>
          <a:bodyPr/>
          <a:lstStyle/>
          <a:p>
            <a:r>
              <a:rPr lang="nl-NL" dirty="0"/>
              <a:t>anatomie </a:t>
            </a:r>
          </a:p>
        </p:txBody>
      </p:sp>
      <p:pic>
        <p:nvPicPr>
          <p:cNvPr id="4" name="Afbeelding 3" descr="spandoek 300 x 70 c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172200" y="1981200"/>
            <a:ext cx="3581400" cy="685800"/>
          </a:xfrm>
        </p:spPr>
        <p:txBody>
          <a:bodyPr/>
          <a:lstStyle/>
          <a:p>
            <a:r>
              <a:rPr lang="nl-NL" dirty="0"/>
              <a:t>Skelet  </a:t>
            </a:r>
          </a:p>
          <a:p>
            <a:pPr marL="0" indent="0">
              <a:buNone/>
            </a:pPr>
            <a:r>
              <a:rPr lang="nl-NL" dirty="0"/>
              <a:t>350 botten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990600"/>
            <a:ext cx="5715000" cy="59531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2209800"/>
          </a:xfrm>
        </p:spPr>
        <p:txBody>
          <a:bodyPr/>
          <a:lstStyle/>
          <a:p>
            <a:pPr eaLnBrk="1" hangingPunct="1"/>
            <a:br>
              <a:rPr lang="nl-NL" sz="4000" b="1" i="1" u="sng" dirty="0">
                <a:latin typeface="Calibri" pitchFamily="34" charset="0"/>
              </a:rPr>
            </a:br>
            <a:endParaRPr lang="nl-NL" sz="4000" b="1" i="1" u="sng" dirty="0">
              <a:latin typeface="Calibri" pitchFamily="34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724400"/>
            <a:ext cx="6400800" cy="1295400"/>
          </a:xfrm>
        </p:spPr>
        <p:txBody>
          <a:bodyPr/>
          <a:lstStyle/>
          <a:p>
            <a:pPr eaLnBrk="1" hangingPunct="1"/>
            <a:endParaRPr lang="nl-NL" b="1" dirty="0"/>
          </a:p>
          <a:p>
            <a:pPr eaLnBrk="1" hangingPunct="1"/>
            <a:endParaRPr lang="nl-NL" dirty="0"/>
          </a:p>
        </p:txBody>
      </p:sp>
      <p:pic>
        <p:nvPicPr>
          <p:cNvPr id="7" name="Afbeelding 6" descr="spandoek 300 x 70 c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4953000" y="1249740"/>
            <a:ext cx="64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 2 soorten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531" y="2013077"/>
            <a:ext cx="3596469" cy="3212846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685800" y="609600"/>
            <a:ext cx="419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b="1" dirty="0"/>
              <a:t>Bot</a:t>
            </a:r>
            <a:r>
              <a:rPr lang="nl-NL" dirty="0"/>
              <a:t> </a:t>
            </a:r>
          </a:p>
        </p:txBody>
      </p:sp>
      <p:sp>
        <p:nvSpPr>
          <p:cNvPr id="4" name="Tekstvak 3"/>
          <p:cNvSpPr txBox="1"/>
          <p:nvPr/>
        </p:nvSpPr>
        <p:spPr>
          <a:xfrm>
            <a:off x="5257800" y="2702511"/>
            <a:ext cx="3581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b="1" dirty="0"/>
              <a:t>Pijpbeenderen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b="1" dirty="0"/>
              <a:t>Platte beenderen</a:t>
            </a:r>
          </a:p>
        </p:txBody>
      </p:sp>
    </p:spTree>
    <p:extLst>
      <p:ext uri="{BB962C8B-B14F-4D97-AF65-F5344CB8AC3E}">
        <p14:creationId xmlns:p14="http://schemas.microsoft.com/office/powerpoint/2010/main" val="25119240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2209800"/>
          </a:xfrm>
        </p:spPr>
        <p:txBody>
          <a:bodyPr/>
          <a:lstStyle/>
          <a:p>
            <a:pPr eaLnBrk="1" hangingPunct="1"/>
            <a:br>
              <a:rPr lang="nl-NL" sz="4000" b="1" i="1" u="sng" dirty="0">
                <a:latin typeface="Calibri" pitchFamily="34" charset="0"/>
              </a:rPr>
            </a:br>
            <a:endParaRPr lang="nl-NL" sz="4000" b="1" i="1" u="sng" dirty="0">
              <a:latin typeface="Calibri" pitchFamily="34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724400"/>
            <a:ext cx="6400800" cy="1295400"/>
          </a:xfrm>
        </p:spPr>
        <p:txBody>
          <a:bodyPr/>
          <a:lstStyle/>
          <a:p>
            <a:pPr eaLnBrk="1" hangingPunct="1"/>
            <a:endParaRPr lang="nl-NL" b="1" dirty="0"/>
          </a:p>
          <a:p>
            <a:pPr eaLnBrk="1" hangingPunct="1"/>
            <a:endParaRPr lang="nl-NL" dirty="0"/>
          </a:p>
        </p:txBody>
      </p:sp>
      <p:pic>
        <p:nvPicPr>
          <p:cNvPr id="7" name="Afbeelding 6" descr="spandoek 300 x 70 c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1371600" y="1409700"/>
            <a:ext cx="64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990600"/>
            <a:ext cx="4893437" cy="3430324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685800" y="4876800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In welk lichaamsdeel zitten de meesten botten ??</a:t>
            </a:r>
          </a:p>
        </p:txBody>
      </p:sp>
    </p:spTree>
    <p:extLst>
      <p:ext uri="{BB962C8B-B14F-4D97-AF65-F5344CB8AC3E}">
        <p14:creationId xmlns:p14="http://schemas.microsoft.com/office/powerpoint/2010/main" val="3448919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2209800"/>
          </a:xfrm>
        </p:spPr>
        <p:txBody>
          <a:bodyPr/>
          <a:lstStyle/>
          <a:p>
            <a:pPr eaLnBrk="1" hangingPunct="1"/>
            <a:br>
              <a:rPr lang="nl-NL" sz="4000" b="1" i="1" u="sng" dirty="0">
                <a:latin typeface="Calibri" pitchFamily="34" charset="0"/>
              </a:rPr>
            </a:br>
            <a:endParaRPr lang="nl-NL" sz="4000" b="1" i="1" u="sng" dirty="0">
              <a:latin typeface="Calibri" pitchFamily="34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724400"/>
            <a:ext cx="6400800" cy="1295400"/>
          </a:xfrm>
        </p:spPr>
        <p:txBody>
          <a:bodyPr/>
          <a:lstStyle/>
          <a:p>
            <a:pPr eaLnBrk="1" hangingPunct="1"/>
            <a:endParaRPr lang="nl-NL" b="1" dirty="0"/>
          </a:p>
          <a:p>
            <a:pPr eaLnBrk="1" hangingPunct="1"/>
            <a:endParaRPr lang="nl-NL" dirty="0"/>
          </a:p>
        </p:txBody>
      </p:sp>
      <p:pic>
        <p:nvPicPr>
          <p:cNvPr id="7" name="Afbeelding 6" descr="spandoek 300 x 70 c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1371600" y="1409700"/>
            <a:ext cx="64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</a:p>
        </p:txBody>
      </p:sp>
      <p:sp>
        <p:nvSpPr>
          <p:cNvPr id="2" name="Rechthoek 1"/>
          <p:cNvSpPr/>
          <p:nvPr/>
        </p:nvSpPr>
        <p:spPr>
          <a:xfrm>
            <a:off x="533400" y="398172"/>
            <a:ext cx="4572000" cy="63401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3200" b="1" dirty="0"/>
              <a:t>De hand</a:t>
            </a:r>
          </a:p>
          <a:p>
            <a:endParaRPr lang="nl-NL" sz="3200" b="1" dirty="0"/>
          </a:p>
          <a:p>
            <a:r>
              <a:rPr lang="nl-NL" dirty="0"/>
              <a:t>In de hand zitten maar liefst 54 botten.</a:t>
            </a:r>
          </a:p>
          <a:p>
            <a:endParaRPr lang="nl-NL" dirty="0"/>
          </a:p>
          <a:p>
            <a:r>
              <a:rPr lang="nl-NL" dirty="0"/>
              <a:t>De handwortelbeentjes (16):</a:t>
            </a:r>
          </a:p>
          <a:p>
            <a:r>
              <a:rPr lang="nl-NL" dirty="0"/>
              <a:t>os </a:t>
            </a:r>
            <a:r>
              <a:rPr lang="nl-NL" dirty="0" err="1"/>
              <a:t>scaphoideum</a:t>
            </a:r>
            <a:r>
              <a:rPr lang="nl-NL" dirty="0"/>
              <a:t> (2)</a:t>
            </a:r>
          </a:p>
          <a:p>
            <a:r>
              <a:rPr lang="nl-NL" dirty="0"/>
              <a:t>os </a:t>
            </a:r>
            <a:r>
              <a:rPr lang="nl-NL" dirty="0" err="1"/>
              <a:t>lunatum</a:t>
            </a:r>
            <a:r>
              <a:rPr lang="nl-NL" dirty="0"/>
              <a:t> (2)</a:t>
            </a:r>
          </a:p>
          <a:p>
            <a:r>
              <a:rPr lang="nl-NL" dirty="0"/>
              <a:t>os </a:t>
            </a:r>
            <a:r>
              <a:rPr lang="nl-NL" dirty="0" err="1"/>
              <a:t>triquetrum</a:t>
            </a:r>
            <a:r>
              <a:rPr lang="nl-NL" dirty="0"/>
              <a:t> (2)</a:t>
            </a:r>
          </a:p>
          <a:p>
            <a:r>
              <a:rPr lang="nl-NL" dirty="0"/>
              <a:t>os </a:t>
            </a:r>
            <a:r>
              <a:rPr lang="nl-NL" dirty="0" err="1"/>
              <a:t>pisiforme</a:t>
            </a:r>
            <a:r>
              <a:rPr lang="nl-NL" dirty="0"/>
              <a:t> (2)</a:t>
            </a:r>
          </a:p>
          <a:p>
            <a:r>
              <a:rPr lang="nl-NL" dirty="0"/>
              <a:t>os trapezium (2)</a:t>
            </a:r>
          </a:p>
          <a:p>
            <a:r>
              <a:rPr lang="nl-NL" dirty="0"/>
              <a:t>os </a:t>
            </a:r>
            <a:r>
              <a:rPr lang="nl-NL" dirty="0" err="1"/>
              <a:t>trapezoideum</a:t>
            </a:r>
            <a:r>
              <a:rPr lang="nl-NL" dirty="0"/>
              <a:t> (2)</a:t>
            </a:r>
          </a:p>
          <a:p>
            <a:r>
              <a:rPr lang="nl-NL" dirty="0"/>
              <a:t>os </a:t>
            </a:r>
            <a:r>
              <a:rPr lang="nl-NL" dirty="0" err="1"/>
              <a:t>capitatum</a:t>
            </a:r>
            <a:r>
              <a:rPr lang="nl-NL" dirty="0"/>
              <a:t> (2)</a:t>
            </a:r>
          </a:p>
          <a:p>
            <a:r>
              <a:rPr lang="nl-NL" dirty="0"/>
              <a:t>os </a:t>
            </a:r>
            <a:r>
              <a:rPr lang="nl-NL" dirty="0" err="1"/>
              <a:t>hamatum</a:t>
            </a:r>
            <a:r>
              <a:rPr lang="nl-NL" dirty="0"/>
              <a:t> (2)</a:t>
            </a:r>
          </a:p>
          <a:p>
            <a:endParaRPr lang="nl-NL" dirty="0"/>
          </a:p>
          <a:p>
            <a:r>
              <a:rPr lang="nl-NL" dirty="0"/>
              <a:t>De middenhandsbeentjes (10):</a:t>
            </a:r>
          </a:p>
          <a:p>
            <a:r>
              <a:rPr lang="nl-NL" dirty="0"/>
              <a:t>os </a:t>
            </a:r>
            <a:r>
              <a:rPr lang="nl-NL" dirty="0" err="1"/>
              <a:t>metacarpale</a:t>
            </a:r>
            <a:r>
              <a:rPr lang="nl-NL" dirty="0"/>
              <a:t> (2 x 5)</a:t>
            </a:r>
          </a:p>
          <a:p>
            <a:endParaRPr lang="nl-NL" dirty="0"/>
          </a:p>
          <a:p>
            <a:r>
              <a:rPr lang="nl-NL" dirty="0"/>
              <a:t>De vingers (28):</a:t>
            </a:r>
          </a:p>
          <a:p>
            <a:r>
              <a:rPr lang="nl-NL" dirty="0" err="1"/>
              <a:t>phalanx</a:t>
            </a:r>
            <a:r>
              <a:rPr lang="nl-NL" dirty="0"/>
              <a:t> </a:t>
            </a:r>
            <a:r>
              <a:rPr lang="nl-NL" dirty="0" err="1"/>
              <a:t>proximalis</a:t>
            </a:r>
            <a:r>
              <a:rPr lang="nl-NL" dirty="0"/>
              <a:t> (2 x 5)</a:t>
            </a:r>
          </a:p>
          <a:p>
            <a:r>
              <a:rPr lang="nl-NL" dirty="0" err="1"/>
              <a:t>phalanx</a:t>
            </a:r>
            <a:r>
              <a:rPr lang="nl-NL" dirty="0"/>
              <a:t> media (2 x 4)</a:t>
            </a:r>
          </a:p>
          <a:p>
            <a:r>
              <a:rPr lang="nl-NL" dirty="0" err="1"/>
              <a:t>phalanx</a:t>
            </a:r>
            <a:r>
              <a:rPr lang="nl-NL" dirty="0"/>
              <a:t> </a:t>
            </a:r>
            <a:r>
              <a:rPr lang="nl-NL" dirty="0" err="1"/>
              <a:t>distalis</a:t>
            </a:r>
            <a:r>
              <a:rPr lang="nl-NL" dirty="0"/>
              <a:t> (2 x 5)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7562" y="1741345"/>
            <a:ext cx="53340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500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447800" y="0"/>
            <a:ext cx="8229600" cy="1143000"/>
          </a:xfrm>
        </p:spPr>
        <p:txBody>
          <a:bodyPr/>
          <a:lstStyle/>
          <a:p>
            <a:r>
              <a:rPr lang="nl-NL" dirty="0"/>
              <a:t>anatomie </a:t>
            </a:r>
          </a:p>
        </p:txBody>
      </p:sp>
      <p:pic>
        <p:nvPicPr>
          <p:cNvPr id="4" name="Afbeelding 3" descr="spandoek 300 x 70 c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pic>
        <p:nvPicPr>
          <p:cNvPr id="9" name="Tijdelijke aanduiding voor inhoud 8" descr="overzicht ru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352800" y="1295400"/>
            <a:ext cx="3281251" cy="4530650"/>
          </a:xfrm>
        </p:spPr>
      </p:pic>
      <p:sp>
        <p:nvSpPr>
          <p:cNvPr id="10" name="Tekstvak 9"/>
          <p:cNvSpPr txBox="1"/>
          <p:nvPr/>
        </p:nvSpPr>
        <p:spPr>
          <a:xfrm>
            <a:off x="7352996" y="995441"/>
            <a:ext cx="293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Spieren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1782027" y="3136902"/>
            <a:ext cx="6088383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447800" y="0"/>
            <a:ext cx="8229600" cy="1143000"/>
          </a:xfrm>
        </p:spPr>
        <p:txBody>
          <a:bodyPr/>
          <a:lstStyle/>
          <a:p>
            <a:r>
              <a:rPr lang="nl-NL" dirty="0"/>
              <a:t>anatomie </a:t>
            </a:r>
          </a:p>
        </p:txBody>
      </p:sp>
      <p:pic>
        <p:nvPicPr>
          <p:cNvPr id="5" name="Tijdelijke aanduiding voor inhoud 4" descr="latisumus dors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5400" y="1436874"/>
            <a:ext cx="2525031" cy="5421126"/>
          </a:xfrm>
        </p:spPr>
      </p:pic>
      <p:pic>
        <p:nvPicPr>
          <p:cNvPr id="4" name="Afbeelding 3" descr="spandoek 300 x 70 c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3810000" y="1524000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Monnikskapspier </a:t>
            </a:r>
            <a:r>
              <a:rPr lang="nl-NL" dirty="0"/>
              <a:t> (3 </a:t>
            </a:r>
            <a:r>
              <a:rPr lang="nl-NL" dirty="0" err="1"/>
              <a:t>delig</a:t>
            </a:r>
            <a:r>
              <a:rPr lang="nl-NL" dirty="0"/>
              <a:t>)</a:t>
            </a:r>
          </a:p>
          <a:p>
            <a:r>
              <a:rPr lang="nl-NL" dirty="0"/>
              <a:t>Opheffen schouderblad</a:t>
            </a:r>
          </a:p>
          <a:p>
            <a:r>
              <a:rPr lang="nl-NL" dirty="0"/>
              <a:t>Strekken van de nek</a:t>
            </a:r>
          </a:p>
          <a:p>
            <a:r>
              <a:rPr lang="nl-NL" dirty="0"/>
              <a:t>Achterover trekken  van het hoofd 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4114800" y="3962400"/>
            <a:ext cx="411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Brede rugspier   ( grootste spier!)</a:t>
            </a:r>
          </a:p>
          <a:p>
            <a:r>
              <a:rPr lang="nl-NL" dirty="0"/>
              <a:t>Aanvoeren arm </a:t>
            </a:r>
            <a:r>
              <a:rPr lang="nl-NL" dirty="0" err="1"/>
              <a:t>adductie</a:t>
            </a:r>
            <a:endParaRPr lang="nl-NL" dirty="0"/>
          </a:p>
          <a:p>
            <a:r>
              <a:rPr lang="nl-NL" dirty="0"/>
              <a:t>Naar binnendraaien arm </a:t>
            </a:r>
            <a:r>
              <a:rPr lang="nl-NL" dirty="0" err="1"/>
              <a:t>endorotatie</a:t>
            </a:r>
            <a:endParaRPr lang="nl-NL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914400" y="1447800"/>
            <a:ext cx="7391400" cy="35052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nl-NL" sz="2400" dirty="0">
                <a:latin typeface="Calibri" pitchFamily="34" charset="0"/>
                <a:ea typeface="Calibri" pitchFamily="34" charset="0"/>
                <a:cs typeface="Calibri" pitchFamily="34" charset="0"/>
              </a:rPr>
              <a:t>schouder </a:t>
            </a:r>
          </a:p>
        </p:txBody>
      </p:sp>
      <p:pic>
        <p:nvPicPr>
          <p:cNvPr id="6" name="Afbeelding 5" descr="spandoek 300 x 70 c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1295400" y="0"/>
            <a:ext cx="8229600" cy="1143000"/>
          </a:xfrm>
        </p:spPr>
        <p:txBody>
          <a:bodyPr/>
          <a:lstStyle/>
          <a:p>
            <a:r>
              <a:rPr lang="nl-NL" dirty="0"/>
              <a:t>Anatomie </a:t>
            </a:r>
          </a:p>
        </p:txBody>
      </p:sp>
      <p:pic>
        <p:nvPicPr>
          <p:cNvPr id="5" name="Afbeelding 4" descr="infraspinatu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79443" y="2133600"/>
            <a:ext cx="2782957" cy="2667000"/>
          </a:xfrm>
          <a:prstGeom prst="rect">
            <a:avLst/>
          </a:prstGeom>
        </p:spPr>
      </p:pic>
      <p:pic>
        <p:nvPicPr>
          <p:cNvPr id="8" name="Afbeelding 7" descr="subscapulari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399" y="2209800"/>
            <a:ext cx="2858703" cy="2514600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1447800" y="510540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 err="1"/>
              <a:t>m.Infraspinatus</a:t>
            </a:r>
            <a:endParaRPr lang="nl-NL" dirty="0"/>
          </a:p>
          <a:p>
            <a:pPr algn="ctr"/>
            <a:r>
              <a:rPr lang="nl-NL" dirty="0"/>
              <a:t> (</a:t>
            </a:r>
            <a:r>
              <a:rPr lang="nl-NL" dirty="0" err="1"/>
              <a:t>ondergraatsspier</a:t>
            </a:r>
            <a:r>
              <a:rPr lang="nl-NL" dirty="0"/>
              <a:t>)</a:t>
            </a:r>
          </a:p>
          <a:p>
            <a:pPr algn="ctr"/>
            <a:r>
              <a:rPr lang="nl-NL" dirty="0" err="1"/>
              <a:t>exorotatie</a:t>
            </a:r>
            <a:endParaRPr lang="nl-NL" dirty="0"/>
          </a:p>
        </p:txBody>
      </p:sp>
      <p:sp>
        <p:nvSpPr>
          <p:cNvPr id="10" name="Tekstvak 9"/>
          <p:cNvSpPr txBox="1"/>
          <p:nvPr/>
        </p:nvSpPr>
        <p:spPr>
          <a:xfrm>
            <a:off x="5486400" y="4953000"/>
            <a:ext cx="289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     </a:t>
            </a:r>
            <a:r>
              <a:rPr lang="nl-NL" dirty="0" err="1"/>
              <a:t>m.Subscapularis</a:t>
            </a:r>
            <a:endParaRPr lang="nl-NL" dirty="0"/>
          </a:p>
          <a:p>
            <a:pPr algn="ctr"/>
            <a:r>
              <a:rPr lang="nl-NL" dirty="0"/>
              <a:t>(</a:t>
            </a:r>
            <a:r>
              <a:rPr lang="nl-NL" dirty="0" err="1"/>
              <a:t>onderschouderbladspier</a:t>
            </a:r>
            <a:r>
              <a:rPr lang="nl-NL" dirty="0"/>
              <a:t>)</a:t>
            </a:r>
          </a:p>
          <a:p>
            <a:pPr algn="ctr"/>
            <a:r>
              <a:rPr lang="nl-NL" dirty="0"/>
              <a:t>      </a:t>
            </a:r>
            <a:r>
              <a:rPr lang="nl-NL" dirty="0" err="1"/>
              <a:t>endorotatie</a:t>
            </a:r>
            <a:endParaRPr lang="nl-NL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990600" y="0"/>
            <a:ext cx="8229600" cy="1143000"/>
          </a:xfrm>
        </p:spPr>
        <p:txBody>
          <a:bodyPr/>
          <a:lstStyle/>
          <a:p>
            <a:r>
              <a:rPr lang="nl-NL" dirty="0"/>
              <a:t>Anatomie </a:t>
            </a:r>
          </a:p>
        </p:txBody>
      </p:sp>
      <p:pic>
        <p:nvPicPr>
          <p:cNvPr id="3" name="Afbeelding 2" descr="spandoek 300 x 70 c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pic>
        <p:nvPicPr>
          <p:cNvPr id="4" name="Afbeelding 3" descr="teres maj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1143000"/>
            <a:ext cx="2590800" cy="4977694"/>
          </a:xfrm>
          <a:prstGeom prst="rect">
            <a:avLst/>
          </a:prstGeom>
        </p:spPr>
      </p:pic>
      <p:pic>
        <p:nvPicPr>
          <p:cNvPr id="5" name="Afbeelding 4" descr="teres min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6800" y="1371600"/>
            <a:ext cx="3429000" cy="30480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228600" y="6324600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m.Teres</a:t>
            </a:r>
            <a:r>
              <a:rPr lang="nl-NL" dirty="0"/>
              <a:t> major  (grote ronde armspier) </a:t>
            </a:r>
            <a:r>
              <a:rPr lang="nl-NL" dirty="0" err="1"/>
              <a:t>endorotatie</a:t>
            </a:r>
            <a:endParaRPr lang="nl-NL" dirty="0"/>
          </a:p>
        </p:txBody>
      </p:sp>
      <p:sp>
        <p:nvSpPr>
          <p:cNvPr id="7" name="Tekstvak 6"/>
          <p:cNvSpPr txBox="1"/>
          <p:nvPr/>
        </p:nvSpPr>
        <p:spPr>
          <a:xfrm>
            <a:off x="4495800" y="47244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m.Teres</a:t>
            </a:r>
            <a:r>
              <a:rPr lang="nl-NL" dirty="0"/>
              <a:t> minor(kleine ronde armspier)</a:t>
            </a:r>
          </a:p>
          <a:p>
            <a:r>
              <a:rPr lang="nl-NL" dirty="0"/>
              <a:t>                   </a:t>
            </a:r>
            <a:r>
              <a:rPr lang="nl-NL" dirty="0" err="1"/>
              <a:t>exorotatie</a:t>
            </a:r>
            <a:endParaRPr lang="nl-NL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524000" y="0"/>
            <a:ext cx="8229600" cy="1143000"/>
          </a:xfrm>
        </p:spPr>
        <p:txBody>
          <a:bodyPr/>
          <a:lstStyle/>
          <a:p>
            <a:r>
              <a:rPr lang="nl-NL" dirty="0"/>
              <a:t>Anatomie </a:t>
            </a:r>
          </a:p>
        </p:txBody>
      </p:sp>
      <p:pic>
        <p:nvPicPr>
          <p:cNvPr id="3" name="Afbeelding 2" descr="spandoek 300 x 70 c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pic>
        <p:nvPicPr>
          <p:cNvPr id="4" name="Afbeelding 3" descr="romboi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400" y="1676400"/>
            <a:ext cx="2946290" cy="3178174"/>
          </a:xfrm>
          <a:prstGeom prst="rect">
            <a:avLst/>
          </a:prstGeom>
        </p:spPr>
      </p:pic>
      <p:pic>
        <p:nvPicPr>
          <p:cNvPr id="5" name="Afbeelding 4" descr="leventor scapula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62600" y="1676400"/>
            <a:ext cx="2667000" cy="3099153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1295400" y="5257800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Ruitvormige spier </a:t>
            </a:r>
          </a:p>
          <a:p>
            <a:r>
              <a:rPr lang="nl-NL" dirty="0"/>
              <a:t>Naar elkaar toe trekken en omhoog trekken van schouderblad  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5638800" y="53340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m.Levator</a:t>
            </a:r>
            <a:r>
              <a:rPr lang="nl-NL" dirty="0"/>
              <a:t> </a:t>
            </a:r>
            <a:r>
              <a:rPr lang="nl-NL" dirty="0" err="1"/>
              <a:t>scapula</a:t>
            </a:r>
            <a:r>
              <a:rPr lang="nl-NL" dirty="0"/>
              <a:t> </a:t>
            </a:r>
          </a:p>
          <a:p>
            <a:r>
              <a:rPr lang="nl-NL" dirty="0"/>
              <a:t>(schouderblad heffer)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762000" y="0"/>
            <a:ext cx="8229600" cy="1143000"/>
          </a:xfrm>
        </p:spPr>
        <p:txBody>
          <a:bodyPr/>
          <a:lstStyle/>
          <a:p>
            <a:r>
              <a:rPr lang="nl-NL" dirty="0"/>
              <a:t>Anatomie </a:t>
            </a:r>
          </a:p>
        </p:txBody>
      </p:sp>
      <p:pic>
        <p:nvPicPr>
          <p:cNvPr id="3" name="Afbeelding 2" descr="spandoek 300 x 70 c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pic>
        <p:nvPicPr>
          <p:cNvPr id="4" name="Afbeelding 3" descr="serratus anteri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7400" y="1143000"/>
            <a:ext cx="2895600" cy="5398757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5791200" y="4876800"/>
            <a:ext cx="281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m.Serratus</a:t>
            </a:r>
            <a:r>
              <a:rPr lang="nl-NL" dirty="0"/>
              <a:t> </a:t>
            </a:r>
            <a:r>
              <a:rPr lang="nl-NL" dirty="0" err="1"/>
              <a:t>anterior</a:t>
            </a:r>
            <a:r>
              <a:rPr lang="nl-NL" dirty="0"/>
              <a:t>  (voorste zaagspier)</a:t>
            </a:r>
          </a:p>
          <a:p>
            <a:r>
              <a:rPr lang="nl-NL" dirty="0"/>
              <a:t>o.a. heffen ribben en hulpademhalingsspier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914400" y="-152400"/>
            <a:ext cx="8229600" cy="1143000"/>
          </a:xfrm>
        </p:spPr>
        <p:txBody>
          <a:bodyPr/>
          <a:lstStyle/>
          <a:p>
            <a:r>
              <a:rPr lang="nl-NL" b="1" dirty="0"/>
              <a:t>Fysiologie</a:t>
            </a:r>
            <a:r>
              <a:rPr lang="nl-NL" dirty="0"/>
              <a:t>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752600"/>
            <a:ext cx="8343900" cy="914400"/>
          </a:xfrm>
        </p:spPr>
        <p:txBody>
          <a:bodyPr/>
          <a:lstStyle/>
          <a:p>
            <a:r>
              <a:rPr lang="nl-NL" dirty="0"/>
              <a:t>Welke systemen zitten er in een lichaam?</a:t>
            </a:r>
          </a:p>
        </p:txBody>
      </p:sp>
      <p:pic>
        <p:nvPicPr>
          <p:cNvPr id="4" name="Afbeelding 3" descr="spandoek 300 x 70 c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5" y="2819400"/>
            <a:ext cx="8582025" cy="36290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219200" y="0"/>
            <a:ext cx="8229600" cy="1143000"/>
          </a:xfrm>
        </p:spPr>
        <p:txBody>
          <a:bodyPr/>
          <a:lstStyle/>
          <a:p>
            <a:r>
              <a:rPr lang="nl-NL" dirty="0"/>
              <a:t>Anatomie</a:t>
            </a:r>
          </a:p>
        </p:txBody>
      </p:sp>
      <p:pic>
        <p:nvPicPr>
          <p:cNvPr id="3" name="Afbeelding 2" descr="spandoek 300 x 70 c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pic>
        <p:nvPicPr>
          <p:cNvPr id="4" name="Afbeelding 3" descr="pectoralis maj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371600"/>
            <a:ext cx="4152551" cy="4191000"/>
          </a:xfrm>
          <a:prstGeom prst="rect">
            <a:avLst/>
          </a:prstGeom>
        </p:spPr>
      </p:pic>
      <p:pic>
        <p:nvPicPr>
          <p:cNvPr id="5" name="Afbeelding 4" descr="pectoralis min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1524000"/>
            <a:ext cx="3835831" cy="4191000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1667483" y="5856667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       minor            </a:t>
            </a:r>
            <a:r>
              <a:rPr lang="nl-NL" dirty="0" err="1"/>
              <a:t>Pectoralis</a:t>
            </a:r>
            <a:r>
              <a:rPr lang="nl-NL" dirty="0"/>
              <a:t> (borstspier)             major  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3352800" y="63354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Hulpspier ademhaling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371600" y="0"/>
            <a:ext cx="8229600" cy="1143000"/>
          </a:xfrm>
        </p:spPr>
        <p:txBody>
          <a:bodyPr/>
          <a:lstStyle/>
          <a:p>
            <a:r>
              <a:rPr lang="nl-NL" dirty="0"/>
              <a:t>Anatomie</a:t>
            </a:r>
          </a:p>
        </p:txBody>
      </p:sp>
      <p:pic>
        <p:nvPicPr>
          <p:cNvPr id="3" name="Afbeelding 2" descr="spandoek 300 x 70 c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pic>
        <p:nvPicPr>
          <p:cNvPr id="4" name="Afbeelding 3" descr="deltoi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1295400"/>
            <a:ext cx="4343400" cy="4122208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1447800" y="57912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m.Deltoideus</a:t>
            </a:r>
            <a:r>
              <a:rPr lang="nl-NL" dirty="0"/>
              <a:t>   (deltaspier)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371600" y="0"/>
            <a:ext cx="8229600" cy="1143000"/>
          </a:xfrm>
        </p:spPr>
        <p:txBody>
          <a:bodyPr/>
          <a:lstStyle/>
          <a:p>
            <a:endParaRPr lang="nl-NL" dirty="0"/>
          </a:p>
        </p:txBody>
      </p:sp>
      <p:pic>
        <p:nvPicPr>
          <p:cNvPr id="3" name="Afbeelding 2" descr="spandoek 300 x 70 c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5325" y="5211082"/>
            <a:ext cx="4705350" cy="1631576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883595"/>
            <a:ext cx="6400800" cy="426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506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990600" y="437670"/>
            <a:ext cx="8229600" cy="1143000"/>
          </a:xfrm>
        </p:spPr>
        <p:txBody>
          <a:bodyPr/>
          <a:lstStyle/>
          <a:p>
            <a:r>
              <a:rPr lang="nl-NL" b="1" dirty="0"/>
              <a:t>Maag/darm</a:t>
            </a:r>
            <a:r>
              <a:rPr lang="nl-NL" dirty="0"/>
              <a:t> 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676400"/>
            <a:ext cx="3581400" cy="4572254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0474" y="29203"/>
            <a:ext cx="3578662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59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3313" y="381000"/>
            <a:ext cx="4495800" cy="715962"/>
          </a:xfrm>
        </p:spPr>
        <p:txBody>
          <a:bodyPr/>
          <a:lstStyle/>
          <a:p>
            <a:r>
              <a:rPr lang="nl-NL" b="1" dirty="0"/>
              <a:t>Skelet</a:t>
            </a:r>
            <a:r>
              <a:rPr lang="nl-NL" dirty="0"/>
              <a:t>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28600" y="5456238"/>
            <a:ext cx="6781800" cy="1066800"/>
          </a:xfrm>
        </p:spPr>
        <p:txBody>
          <a:bodyPr/>
          <a:lstStyle/>
          <a:p>
            <a:r>
              <a:rPr lang="nl-NL" dirty="0"/>
              <a:t>Waar zitten de meeste botten??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7638"/>
            <a:ext cx="5057274" cy="396240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050" y="1814386"/>
            <a:ext cx="4076700" cy="364185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0474" y="9728"/>
            <a:ext cx="3578662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84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219200" y="484761"/>
            <a:ext cx="8229600" cy="1143000"/>
          </a:xfrm>
        </p:spPr>
        <p:txBody>
          <a:bodyPr/>
          <a:lstStyle/>
          <a:p>
            <a:r>
              <a:rPr lang="nl-NL" b="1" dirty="0"/>
              <a:t>spieren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257800" y="1600201"/>
            <a:ext cx="2819400" cy="990600"/>
          </a:xfrm>
        </p:spPr>
        <p:txBody>
          <a:bodyPr/>
          <a:lstStyle/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5538" y="3810000"/>
            <a:ext cx="3390900" cy="2869934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1" y="1600200"/>
            <a:ext cx="5580208" cy="5491855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1657" y="6505"/>
            <a:ext cx="3578662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813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-1066800" y="0"/>
            <a:ext cx="8229600" cy="1143000"/>
          </a:xfrm>
        </p:spPr>
        <p:txBody>
          <a:bodyPr/>
          <a:lstStyle/>
          <a:p>
            <a:pPr eaLnBrk="1" hangingPunct="1"/>
            <a:r>
              <a:rPr lang="nl-NL" sz="4000" b="1" dirty="0">
                <a:latin typeface="Calibri" pitchFamily="34" charset="0"/>
              </a:rPr>
              <a:t>Bloedsomloop</a:t>
            </a:r>
          </a:p>
        </p:txBody>
      </p:sp>
      <p:pic>
        <p:nvPicPr>
          <p:cNvPr id="6" name="Afbeelding 5" descr="spandoek 300 x 70 c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5257800" y="2286000"/>
            <a:ext cx="3429000" cy="2971800"/>
          </a:xfrm>
        </p:spPr>
        <p:txBody>
          <a:bodyPr/>
          <a:lstStyle/>
          <a:p>
            <a:r>
              <a:rPr lang="nl-NL" dirty="0"/>
              <a:t>Zuurstofrijk </a:t>
            </a:r>
          </a:p>
          <a:p>
            <a:r>
              <a:rPr lang="nl-NL" dirty="0"/>
              <a:t>Zuurstofarm</a:t>
            </a:r>
          </a:p>
          <a:p>
            <a:r>
              <a:rPr lang="nl-NL" dirty="0"/>
              <a:t>Hart </a:t>
            </a:r>
          </a:p>
          <a:p>
            <a:r>
              <a:rPr lang="nl-NL" dirty="0"/>
              <a:t>Longen</a:t>
            </a:r>
          </a:p>
          <a:p>
            <a:r>
              <a:rPr lang="nl-NL" dirty="0"/>
              <a:t>bloed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143000"/>
            <a:ext cx="3033346" cy="5257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600200" y="381000"/>
            <a:ext cx="8229600" cy="1143000"/>
          </a:xfrm>
        </p:spPr>
        <p:txBody>
          <a:bodyPr/>
          <a:lstStyle/>
          <a:p>
            <a:r>
              <a:rPr lang="nl-NL" dirty="0"/>
              <a:t>lymfevatenstelsel</a:t>
            </a:r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1546698"/>
            <a:ext cx="6034617" cy="452596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158263"/>
            <a:ext cx="3578662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345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91000" cy="944562"/>
          </a:xfrm>
        </p:spPr>
        <p:txBody>
          <a:bodyPr/>
          <a:lstStyle/>
          <a:p>
            <a:r>
              <a:rPr lang="nl-NL" b="1" dirty="0"/>
              <a:t>Ademhaling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184298"/>
            <a:ext cx="3578662" cy="816935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371600"/>
            <a:ext cx="7073630" cy="530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538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990600" y="-152400"/>
            <a:ext cx="8229600" cy="1143000"/>
          </a:xfrm>
        </p:spPr>
        <p:txBody>
          <a:bodyPr/>
          <a:lstStyle/>
          <a:p>
            <a:r>
              <a:rPr lang="nl-NL" b="1" dirty="0"/>
              <a:t>zenuwstelsel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019800" y="3733800"/>
            <a:ext cx="3124200" cy="3657600"/>
          </a:xfrm>
        </p:spPr>
        <p:txBody>
          <a:bodyPr/>
          <a:lstStyle/>
          <a:p>
            <a:r>
              <a:rPr lang="nl-NL" dirty="0"/>
              <a:t>Hersenen</a:t>
            </a:r>
          </a:p>
          <a:p>
            <a:r>
              <a:rPr lang="nl-NL" dirty="0" err="1"/>
              <a:t>Ruggegraat</a:t>
            </a:r>
            <a:endParaRPr lang="nl-NL" dirty="0"/>
          </a:p>
          <a:p>
            <a:r>
              <a:rPr lang="nl-NL" dirty="0"/>
              <a:t>Zenuwen </a:t>
            </a:r>
          </a:p>
        </p:txBody>
      </p:sp>
      <p:pic>
        <p:nvPicPr>
          <p:cNvPr id="4" name="Afbeelding 3" descr="spandoek 300 x 70 c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0"/>
            <a:ext cx="3581400" cy="819042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0" y="1561992"/>
            <a:ext cx="2667000" cy="200025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1371600"/>
            <a:ext cx="3871912" cy="51979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</TotalTime>
  <Words>262</Words>
  <Application>Microsoft Office PowerPoint</Application>
  <PresentationFormat>Diavoorstelling (4:3)</PresentationFormat>
  <Paragraphs>94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6" baseType="lpstr">
      <vt:lpstr>Arial</vt:lpstr>
      <vt:lpstr>Calibri</vt:lpstr>
      <vt:lpstr>Verdana</vt:lpstr>
      <vt:lpstr>Standaardontwerp</vt:lpstr>
      <vt:lpstr> </vt:lpstr>
      <vt:lpstr>Fysiologie </vt:lpstr>
      <vt:lpstr>Maag/darm </vt:lpstr>
      <vt:lpstr>Skelet </vt:lpstr>
      <vt:lpstr>spieren</vt:lpstr>
      <vt:lpstr>Bloedsomloop</vt:lpstr>
      <vt:lpstr>lymfevatenstelsel</vt:lpstr>
      <vt:lpstr>Ademhaling</vt:lpstr>
      <vt:lpstr>zenuwstelsel</vt:lpstr>
      <vt:lpstr>anatomie </vt:lpstr>
      <vt:lpstr> </vt:lpstr>
      <vt:lpstr> </vt:lpstr>
      <vt:lpstr> </vt:lpstr>
      <vt:lpstr>anatomie </vt:lpstr>
      <vt:lpstr>anatomie </vt:lpstr>
      <vt:lpstr>Anatomie </vt:lpstr>
      <vt:lpstr>Anatomie </vt:lpstr>
      <vt:lpstr>Anatomie </vt:lpstr>
      <vt:lpstr>Anatomie </vt:lpstr>
      <vt:lpstr>Anatomie</vt:lpstr>
      <vt:lpstr>Anatomie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 douma</dc:creator>
  <cp:lastModifiedBy>Kirsten Albrecht</cp:lastModifiedBy>
  <cp:revision>43</cp:revision>
  <cp:lastPrinted>1601-01-01T00:00:00Z</cp:lastPrinted>
  <dcterms:created xsi:type="dcterms:W3CDTF">1601-01-01T00:00:00Z</dcterms:created>
  <dcterms:modified xsi:type="dcterms:W3CDTF">2016-11-03T09:04:57Z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