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69" r:id="rId2"/>
  </p:sldMasterIdLst>
  <p:sldIdLst>
    <p:sldId id="256" r:id="rId3"/>
    <p:sldId id="257" r:id="rId4"/>
    <p:sldId id="261" r:id="rId5"/>
    <p:sldId id="281" r:id="rId6"/>
    <p:sldId id="282" r:id="rId7"/>
    <p:sldId id="283" r:id="rId8"/>
    <p:sldId id="272" r:id="rId9"/>
    <p:sldId id="284" r:id="rId10"/>
    <p:sldId id="276" r:id="rId11"/>
    <p:sldId id="277" r:id="rId12"/>
    <p:sldId id="278" r:id="rId13"/>
    <p:sldId id="280" r:id="rId14"/>
    <p:sldId id="285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61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5" Type="http://schemas.microsoft.com/office/2007/relationships/hdphoto" Target="../media/hdphoto1.wdp"/><Relationship Id="rId4" Type="http://schemas.openxmlformats.org/officeDocument/2006/relationships/image" Target="../media/image6.png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5" Type="http://schemas.microsoft.com/office/2007/relationships/hdphoto" Target="../media/hdphoto1.wdp"/><Relationship Id="rId4" Type="http://schemas.openxmlformats.org/officeDocument/2006/relationships/image" Target="../media/image6.pn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Layouts/_rels/slideLayout2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82762"/>
            <a:ext cx="10222992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5000"/>
              </a:lnSpc>
              <a:defRPr sz="7200" b="1" cap="none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000" b="1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805F-FF0F-4BAA-A3A3-E4F945D687F8}" type="datetimeFigureOut">
              <a:rPr lang="en-US" dirty="0">
                <a:solidFill>
                  <a:srgbClr val="967E96">
                    <a:lumMod val="50000"/>
                  </a:srgbClr>
                </a:solidFill>
              </a:rPr>
              <a:pPr/>
              <a:t>1/17/2017</a:t>
            </a:fld>
            <a:endParaRPr lang="en-US" dirty="0">
              <a:solidFill>
                <a:srgbClr val="967E96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967E96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 b="1"/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80618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F3A6-CC5D-4649-8527-DB0C21FDDFD9}" type="datetimeFigureOut">
              <a:rPr lang="en-US" dirty="0">
                <a:solidFill>
                  <a:srgbClr val="967E96">
                    <a:lumMod val="50000"/>
                  </a:srgbClr>
                </a:solidFill>
              </a:rPr>
              <a:pPr/>
              <a:t>1/17/2017</a:t>
            </a:fld>
            <a:endParaRPr lang="en-US" dirty="0">
              <a:solidFill>
                <a:srgbClr val="967E96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967E96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02981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5000"/>
              </a:lnSpc>
              <a:defRPr sz="7200" b="1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 b="1">
                <a:solidFill>
                  <a:schemeClr val="accent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5B6F927C-B73E-4F9D-ADFE-F6E23BD7CEE8}" type="datetimeFigureOut">
              <a:rPr lang="en-US" dirty="0">
                <a:solidFill>
                  <a:srgbClr val="967E96">
                    <a:lumMod val="50000"/>
                  </a:srgbClr>
                </a:solidFill>
              </a:rPr>
              <a:pPr/>
              <a:t>1/17/2017</a:t>
            </a:fld>
            <a:endParaRPr lang="en-US" dirty="0">
              <a:solidFill>
                <a:srgbClr val="967E96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endParaRPr lang="en-US" dirty="0">
              <a:solidFill>
                <a:srgbClr val="967E96">
                  <a:lumMod val="50000"/>
                </a:srgbClr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47994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FFFF-984A-4EE5-9BF2-EC9310C878F1}" type="datetimeFigureOut">
              <a:rPr lang="en-US" dirty="0">
                <a:solidFill>
                  <a:srgbClr val="967E96">
                    <a:lumMod val="50000"/>
                  </a:srgbClr>
                </a:solidFill>
              </a:rPr>
              <a:pPr/>
              <a:t>1/17/2017</a:t>
            </a:fld>
            <a:endParaRPr lang="en-US" dirty="0">
              <a:solidFill>
                <a:srgbClr val="967E96">
                  <a:lumMod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967E96">
                  <a:lumMod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513511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71C1-B42E-4A60-A25F-0185B888604B}" type="datetimeFigureOut">
              <a:rPr lang="en-US" dirty="0">
                <a:solidFill>
                  <a:srgbClr val="967E96">
                    <a:lumMod val="50000"/>
                  </a:srgbClr>
                </a:solidFill>
              </a:rPr>
              <a:pPr/>
              <a:t>1/17/2017</a:t>
            </a:fld>
            <a:endParaRPr lang="en-US" dirty="0">
              <a:solidFill>
                <a:srgbClr val="967E96">
                  <a:lumMod val="5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967E96">
                  <a:lumMod val="5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58727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16292-3725-4763-8973-4C59F0403D99}" type="datetimeFigureOut">
              <a:rPr lang="en-US" dirty="0">
                <a:solidFill>
                  <a:srgbClr val="967E96">
                    <a:lumMod val="50000"/>
                  </a:srgbClr>
                </a:solidFill>
              </a:rPr>
              <a:pPr/>
              <a:t>1/17/2017</a:t>
            </a:fld>
            <a:endParaRPr lang="en-US" dirty="0">
              <a:solidFill>
                <a:srgbClr val="967E96">
                  <a:lumMod val="5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967E96">
                  <a:lumMod val="5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155501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96D1-8909-469F-911A-4C12C68BF5D9}" type="datetimeFigureOut">
              <a:rPr lang="en-US" dirty="0">
                <a:solidFill>
                  <a:srgbClr val="967E96">
                    <a:lumMod val="50000"/>
                  </a:srgbClr>
                </a:solidFill>
              </a:rPr>
              <a:pPr/>
              <a:t>1/17/2017</a:t>
            </a:fld>
            <a:endParaRPr lang="en-US" dirty="0">
              <a:solidFill>
                <a:srgbClr val="967E96">
                  <a:lumMod val="5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967E96">
                  <a:lumMod val="5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547409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2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73BC-5D11-4675-B334-102E1E8C9B50}" type="datetimeFigureOut">
              <a:rPr lang="en-US" dirty="0">
                <a:solidFill>
                  <a:srgbClr val="967E96">
                    <a:lumMod val="50000"/>
                  </a:srgbClr>
                </a:solidFill>
              </a:rPr>
              <a:pPr/>
              <a:t>1/17/2017</a:t>
            </a:fld>
            <a:endParaRPr lang="en-US" dirty="0">
              <a:solidFill>
                <a:srgbClr val="967E96">
                  <a:lumMod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967E96">
                  <a:lumMod val="50000"/>
                </a:srgbClr>
              </a:solidFill>
            </a:endParaRP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495034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2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27B8E45F-652B-4E89-8925-000B0AB8FD98}" type="datetimeFigureOut">
              <a:rPr lang="en-US" dirty="0">
                <a:solidFill>
                  <a:srgbClr val="967E96">
                    <a:lumMod val="75000"/>
                  </a:srgbClr>
                </a:solidFill>
              </a:rPr>
              <a:pPr/>
              <a:t>1/17/2017</a:t>
            </a:fld>
            <a:endParaRPr lang="en-US" dirty="0">
              <a:solidFill>
                <a:srgbClr val="967E96">
                  <a:lumMod val="75000"/>
                </a:srgbClr>
              </a:solidFill>
            </a:endParaRPr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297884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5C51-60B3-48EF-AA78-DB950F30DBA2}" type="datetimeFigureOut">
              <a:rPr lang="en-US" dirty="0">
                <a:solidFill>
                  <a:srgbClr val="967E96">
                    <a:lumMod val="50000"/>
                  </a:srgbClr>
                </a:solidFill>
              </a:rPr>
              <a:pPr/>
              <a:t>1/17/2017</a:t>
            </a:fld>
            <a:endParaRPr lang="en-US" dirty="0">
              <a:solidFill>
                <a:srgbClr val="967E96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967E96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377783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676B-6E73-4E3B-A9B3-4966DB9B52A5}" type="datetimeFigureOut">
              <a:rPr lang="en-US" dirty="0">
                <a:solidFill>
                  <a:srgbClr val="967E96">
                    <a:lumMod val="50000"/>
                  </a:srgbClr>
                </a:solidFill>
              </a:rPr>
              <a:pPr/>
              <a:t>1/17/2017</a:t>
            </a:fld>
            <a:endParaRPr lang="en-US" dirty="0">
              <a:solidFill>
                <a:srgbClr val="967E96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967E96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51526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1/17/2017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1/17/2017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image" Target="../media/image6.png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dirty="0">
                <a:solidFill>
                  <a:srgbClr val="967E96">
                    <a:lumMod val="50000"/>
                  </a:srgbClr>
                </a:solidFill>
              </a:rPr>
              <a:pPr/>
              <a:t>1/17/2017</a:t>
            </a:fld>
            <a:endParaRPr lang="en-US" dirty="0">
              <a:solidFill>
                <a:srgbClr val="967E96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endParaRPr lang="en-US" dirty="0">
              <a:solidFill>
                <a:srgbClr val="967E96">
                  <a:lumMod val="50000"/>
                </a:srgbClr>
              </a:solidFill>
            </a:endParaRPr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9506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b="1" kern="1200" cap="none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2"/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://www.ad.nl/wetenschap/baasjes-kloonhond-het-lijkt-wel-tovenarij~a026a69d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www.youtube.com/watch?v=it7XJyb3HmI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Anatomie en Fysiologie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Les 6</a:t>
            </a:r>
          </a:p>
          <a:p>
            <a:r>
              <a:rPr lang="nl-NL" dirty="0"/>
              <a:t>Chromosomen &amp; DNA</a:t>
            </a:r>
          </a:p>
        </p:txBody>
      </p:sp>
    </p:spTree>
    <p:extLst>
      <p:ext uri="{BB962C8B-B14F-4D97-AF65-F5344CB8AC3E}">
        <p14:creationId xmlns:p14="http://schemas.microsoft.com/office/powerpoint/2010/main" val="41575981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Pipo de kloon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>
          <a:xfrm>
            <a:off x="913775" y="1735282"/>
            <a:ext cx="10363826" cy="5226627"/>
          </a:xfrm>
        </p:spPr>
        <p:txBody>
          <a:bodyPr>
            <a:normAutofit/>
          </a:bodyPr>
          <a:lstStyle/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sz="1400" dirty="0">
              <a:hlinkClick r:id="rId2"/>
            </a:endParaRPr>
          </a:p>
          <a:p>
            <a:r>
              <a:rPr lang="nl-NL" sz="1400" dirty="0">
                <a:hlinkClick r:id="rId2"/>
              </a:rPr>
              <a:t>http://www.ad.nl/wetenschap/baasjes-kloonhond-het-lijkt-wel-tovenarij~a026a69d</a:t>
            </a:r>
            <a:endParaRPr lang="nl-NL" sz="1400" dirty="0"/>
          </a:p>
          <a:p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52825" y="1995487"/>
            <a:ext cx="5086350" cy="2867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4177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 genetica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>
          <a:xfrm>
            <a:off x="913774" y="1735282"/>
            <a:ext cx="10363826" cy="4925291"/>
          </a:xfrm>
        </p:spPr>
        <p:txBody>
          <a:bodyPr>
            <a:normAutofit/>
          </a:bodyPr>
          <a:lstStyle/>
          <a:p>
            <a:pPr marL="182880" lvl="0" indent="-182880">
              <a:lnSpc>
                <a:spcPct val="90000"/>
              </a:lnSpc>
              <a:spcBef>
                <a:spcPts val="1200"/>
              </a:spcBef>
              <a:buClr>
                <a:srgbClr val="967E96"/>
              </a:buClr>
              <a:buSzPct val="85000"/>
              <a:buFont typeface="Wingdings" pitchFamily="2" charset="2"/>
              <a:buChar char="§"/>
            </a:pPr>
            <a:endParaRPr lang="nl-NL" cap="none" dirty="0"/>
          </a:p>
          <a:p>
            <a:pPr marL="182880" lvl="0" indent="-182880">
              <a:lnSpc>
                <a:spcPct val="90000"/>
              </a:lnSpc>
              <a:spcBef>
                <a:spcPts val="1200"/>
              </a:spcBef>
              <a:buClr>
                <a:srgbClr val="967E96"/>
              </a:buClr>
              <a:buSzPct val="85000"/>
              <a:buFont typeface="Wingdings" pitchFamily="2" charset="2"/>
              <a:buChar char="§"/>
            </a:pPr>
            <a:endParaRPr lang="nl-NL" dirty="0">
              <a:solidFill>
                <a:srgbClr val="C00000"/>
              </a:solidFill>
            </a:endParaRPr>
          </a:p>
          <a:p>
            <a:pPr marL="640080" lvl="1" indent="-182880">
              <a:lnSpc>
                <a:spcPct val="90000"/>
              </a:lnSpc>
              <a:spcBef>
                <a:spcPts val="1200"/>
              </a:spcBef>
              <a:buClr>
                <a:srgbClr val="967E96"/>
              </a:buClr>
              <a:buSzPct val="85000"/>
              <a:buFont typeface="Wingdings" pitchFamily="2" charset="2"/>
              <a:buChar char="§"/>
            </a:pPr>
            <a:r>
              <a:rPr lang="nl-NL" sz="2000" dirty="0"/>
              <a:t>Bedenk voor jezelf of jij voor of tegen het klonen van dieren bent</a:t>
            </a:r>
          </a:p>
          <a:p>
            <a:pPr marL="1097280" lvl="2" indent="-182880">
              <a:lnSpc>
                <a:spcPct val="90000"/>
              </a:lnSpc>
              <a:spcBef>
                <a:spcPts val="1200"/>
              </a:spcBef>
              <a:buClr>
                <a:srgbClr val="967E96"/>
              </a:buClr>
              <a:buSzPct val="85000"/>
              <a:buFont typeface="Wingdings" pitchFamily="2" charset="2"/>
              <a:buChar char="§"/>
            </a:pPr>
            <a:endParaRPr lang="nl-NL" dirty="0"/>
          </a:p>
          <a:p>
            <a:pPr marL="640080" lvl="1" indent="-182880">
              <a:lnSpc>
                <a:spcPct val="90000"/>
              </a:lnSpc>
              <a:spcBef>
                <a:spcPts val="1200"/>
              </a:spcBef>
              <a:buClr>
                <a:srgbClr val="967E96"/>
              </a:buClr>
              <a:buSzPct val="85000"/>
              <a:buFont typeface="Wingdings" pitchFamily="2" charset="2"/>
              <a:buChar char="§"/>
            </a:pPr>
            <a:r>
              <a:rPr lang="nl-NL" sz="2000" dirty="0"/>
              <a:t>Bedenk twee (2) argumenten waarom je voor óf waarom e tegen bent</a:t>
            </a:r>
          </a:p>
          <a:p>
            <a:pPr marL="640080" lvl="1" indent="-182880">
              <a:lnSpc>
                <a:spcPct val="90000"/>
              </a:lnSpc>
              <a:spcBef>
                <a:spcPts val="1200"/>
              </a:spcBef>
              <a:buClr>
                <a:srgbClr val="967E96"/>
              </a:buClr>
              <a:buSzPct val="85000"/>
              <a:buFont typeface="Wingdings" pitchFamily="2" charset="2"/>
              <a:buChar char="§"/>
            </a:pPr>
            <a:endParaRPr lang="nl-NL" sz="2000" dirty="0"/>
          </a:p>
          <a:p>
            <a:pPr marL="640080" lvl="1" indent="-182880">
              <a:lnSpc>
                <a:spcPct val="90000"/>
              </a:lnSpc>
              <a:spcBef>
                <a:spcPts val="1200"/>
              </a:spcBef>
              <a:buClr>
                <a:srgbClr val="967E96"/>
              </a:buClr>
              <a:buSzPct val="85000"/>
              <a:buFont typeface="Wingdings" pitchFamily="2" charset="2"/>
              <a:buChar char="§"/>
            </a:pPr>
            <a:r>
              <a:rPr lang="nl-NL" sz="2000" dirty="0"/>
              <a:t>Neem hier vijf (5) minuten de tijd voor</a:t>
            </a:r>
          </a:p>
          <a:p>
            <a:pPr marL="640080" lvl="1" indent="-182880">
              <a:lnSpc>
                <a:spcPct val="90000"/>
              </a:lnSpc>
              <a:spcBef>
                <a:spcPts val="1200"/>
              </a:spcBef>
              <a:buClr>
                <a:srgbClr val="967E96"/>
              </a:buClr>
              <a:buSzPct val="85000"/>
              <a:buFont typeface="Wingdings" pitchFamily="2" charset="2"/>
              <a:buChar char="§"/>
            </a:pPr>
            <a:endParaRPr lang="nl-NL" sz="2000" dirty="0"/>
          </a:p>
          <a:p>
            <a:pPr marL="640080" lvl="1" indent="-182880">
              <a:lnSpc>
                <a:spcPct val="90000"/>
              </a:lnSpc>
              <a:spcBef>
                <a:spcPts val="1200"/>
              </a:spcBef>
              <a:buClr>
                <a:srgbClr val="967E96"/>
              </a:buClr>
              <a:buSzPct val="85000"/>
              <a:buFont typeface="Wingdings" pitchFamily="2" charset="2"/>
              <a:buChar char="§"/>
            </a:pPr>
            <a:r>
              <a:rPr lang="nl-NL" sz="2000" dirty="0"/>
              <a:t>Lagerhuis </a:t>
            </a:r>
          </a:p>
          <a:p>
            <a:pPr marL="1097280" lvl="2" indent="-182880">
              <a:lnSpc>
                <a:spcPct val="90000"/>
              </a:lnSpc>
              <a:spcBef>
                <a:spcPts val="1200"/>
              </a:spcBef>
              <a:buClr>
                <a:srgbClr val="967E96"/>
              </a:buClr>
              <a:buSzPct val="85000"/>
              <a:buFont typeface="Wingdings" pitchFamily="2" charset="2"/>
              <a:buChar char="§"/>
            </a:pPr>
            <a:r>
              <a:rPr lang="nl-NL" dirty="0"/>
              <a:t>Voorstanders naar linkerkant lokaal</a:t>
            </a:r>
          </a:p>
          <a:p>
            <a:pPr marL="1097280" lvl="2" indent="-182880">
              <a:lnSpc>
                <a:spcPct val="90000"/>
              </a:lnSpc>
              <a:spcBef>
                <a:spcPts val="1200"/>
              </a:spcBef>
              <a:buClr>
                <a:srgbClr val="967E96"/>
              </a:buClr>
              <a:buSzPct val="85000"/>
              <a:buFont typeface="Wingdings" pitchFamily="2" charset="2"/>
              <a:buChar char="§"/>
            </a:pPr>
            <a:r>
              <a:rPr lang="nl-NL" dirty="0"/>
              <a:t>Tegenstanders naar rechterkant lokaal</a:t>
            </a:r>
          </a:p>
        </p:txBody>
      </p:sp>
    </p:spTree>
    <p:extLst>
      <p:ext uri="{BB962C8B-B14F-4D97-AF65-F5344CB8AC3E}">
        <p14:creationId xmlns:p14="http://schemas.microsoft.com/office/powerpoint/2010/main" val="129945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sz="quarter" idx="13"/>
          </p:nvPr>
        </p:nvSpPr>
        <p:spPr>
          <a:xfrm>
            <a:off x="913774" y="1163782"/>
            <a:ext cx="10363826" cy="4627417"/>
          </a:xfrm>
        </p:spPr>
        <p:txBody>
          <a:bodyPr/>
          <a:lstStyle/>
          <a:p>
            <a:pPr marL="0" indent="0" algn="ctr">
              <a:buNone/>
            </a:pPr>
            <a:r>
              <a:rPr lang="nl-NL" sz="4400" dirty="0">
                <a:solidFill>
                  <a:srgbClr val="C00000"/>
                </a:solidFill>
              </a:rPr>
              <a:t>Spelregels </a:t>
            </a:r>
            <a:r>
              <a:rPr lang="nl-NL" sz="4400" dirty="0" err="1">
                <a:solidFill>
                  <a:srgbClr val="C00000"/>
                </a:solidFill>
              </a:rPr>
              <a:t>lagerhuisdebat</a:t>
            </a:r>
            <a:endParaRPr lang="nl-NL" sz="4400" dirty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nl-NL" sz="3200" dirty="0">
              <a:solidFill>
                <a:srgbClr val="C00000"/>
              </a:solidFill>
            </a:endParaRPr>
          </a:p>
          <a:p>
            <a:r>
              <a:rPr lang="nl-NL" dirty="0"/>
              <a:t>Zet twee rijen van stoelen tegenover elkaar. </a:t>
            </a:r>
          </a:p>
          <a:p>
            <a:r>
              <a:rPr lang="nl-NL" dirty="0"/>
              <a:t>De ene kant is vóór de stelling; </a:t>
            </a:r>
          </a:p>
          <a:p>
            <a:r>
              <a:rPr lang="nl-NL" dirty="0"/>
              <a:t>de andere kant tegen. Wie het woord wil, staat op. </a:t>
            </a:r>
          </a:p>
          <a:p>
            <a:r>
              <a:rPr lang="nl-NL" dirty="0"/>
              <a:t>Maar spreken mag pas als de debatleider je het woord geeft. </a:t>
            </a:r>
          </a:p>
        </p:txBody>
      </p:sp>
    </p:spTree>
    <p:extLst>
      <p:ext uri="{BB962C8B-B14F-4D97-AF65-F5344CB8AC3E}">
        <p14:creationId xmlns:p14="http://schemas.microsoft.com/office/powerpoint/2010/main" val="3260084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Vooruitblik volgende les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nl-NL" dirty="0"/>
          </a:p>
          <a:p>
            <a:r>
              <a:rPr lang="nl-NL" dirty="0"/>
              <a:t>Hoe de toets er op dinsdag 15 november precies komt uit te zien weten we nog niet</a:t>
            </a:r>
          </a:p>
          <a:p>
            <a:r>
              <a:rPr lang="nl-NL" dirty="0"/>
              <a:t>Reken op een mix van multiple </a:t>
            </a:r>
            <a:r>
              <a:rPr lang="nl-NL" dirty="0" err="1"/>
              <a:t>choice</a:t>
            </a:r>
            <a:r>
              <a:rPr lang="nl-NL" dirty="0"/>
              <a:t> vragen en open vragen</a:t>
            </a:r>
          </a:p>
          <a:p>
            <a:r>
              <a:rPr lang="nl-NL" dirty="0"/>
              <a:t>De toets gaat over informatie die in het boek staat </a:t>
            </a:r>
            <a:r>
              <a:rPr lang="nl-NL"/>
              <a:t>en wat in </a:t>
            </a:r>
            <a:r>
              <a:rPr lang="nl-NL" dirty="0"/>
              <a:t>de colleges is behandeld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699819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Lesindeling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>
          <a:xfrm>
            <a:off x="913774" y="2088574"/>
            <a:ext cx="10363826" cy="4436918"/>
          </a:xfrm>
        </p:spPr>
        <p:txBody>
          <a:bodyPr>
            <a:normAutofit/>
          </a:bodyPr>
          <a:lstStyle/>
          <a:p>
            <a:r>
              <a:rPr lang="nl-NL" dirty="0"/>
              <a:t>Terugblik vorige les</a:t>
            </a:r>
          </a:p>
          <a:p>
            <a:r>
              <a:rPr lang="nl-NL" dirty="0"/>
              <a:t>Vooruitblik rest periode 1</a:t>
            </a:r>
          </a:p>
          <a:p>
            <a:r>
              <a:rPr lang="nl-NL" dirty="0"/>
              <a:t>College Chromosomen &amp; DNA</a:t>
            </a:r>
          </a:p>
          <a:p>
            <a:r>
              <a:rPr lang="nl-NL" dirty="0"/>
              <a:t>Wat bepaalt de kleur van de ogen van mijn kind?</a:t>
            </a:r>
          </a:p>
          <a:p>
            <a:r>
              <a:rPr lang="nl-NL" dirty="0"/>
              <a:t>Pipo de kloon</a:t>
            </a:r>
          </a:p>
          <a:p>
            <a:r>
              <a:rPr lang="nl-NL" dirty="0"/>
              <a:t>Opdracht</a:t>
            </a:r>
          </a:p>
          <a:p>
            <a:r>
              <a:rPr lang="nl-NL" dirty="0"/>
              <a:t>oefentoets</a:t>
            </a:r>
          </a:p>
          <a:p>
            <a:r>
              <a:rPr lang="nl-NL" dirty="0"/>
              <a:t>oefenopdracht</a:t>
            </a:r>
          </a:p>
        </p:txBody>
      </p:sp>
    </p:spTree>
    <p:extLst>
      <p:ext uri="{BB962C8B-B14F-4D97-AF65-F5344CB8AC3E}">
        <p14:creationId xmlns:p14="http://schemas.microsoft.com/office/powerpoint/2010/main" val="34604510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Overzicht anatomie / fysiologie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>
          <a:xfrm>
            <a:off x="914400" y="2214694"/>
            <a:ext cx="10363826" cy="42796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Inmiddels zijn we aangekomen in week 8 van periode 1. Hoe nu verder?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……………….Chromosomen &amp; </a:t>
            </a:r>
            <a:r>
              <a:rPr lang="nl-NL" dirty="0" err="1"/>
              <a:t>dna</a:t>
            </a:r>
            <a:r>
              <a:rPr lang="nl-NL" dirty="0"/>
              <a:t> / samenvatting alle lessen</a:t>
            </a:r>
          </a:p>
          <a:p>
            <a:r>
              <a:rPr lang="nl-NL" dirty="0"/>
              <a:t>.............................toets</a:t>
            </a:r>
          </a:p>
          <a:p>
            <a:r>
              <a:rPr lang="nl-NL" dirty="0"/>
              <a:t>……………….Verdieping / evaluatie / afsluiting</a:t>
            </a:r>
          </a:p>
        </p:txBody>
      </p:sp>
    </p:spTree>
    <p:extLst>
      <p:ext uri="{BB962C8B-B14F-4D97-AF65-F5344CB8AC3E}">
        <p14:creationId xmlns:p14="http://schemas.microsoft.com/office/powerpoint/2010/main" val="20816477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Chromosomen</a:t>
            </a: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3952875" y="2469356"/>
            <a:ext cx="4286250" cy="3219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55452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chromosomen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4490908"/>
          </a:xfrm>
        </p:spPr>
        <p:txBody>
          <a:bodyPr/>
          <a:lstStyle/>
          <a:p>
            <a:r>
              <a:rPr lang="nl-NL" dirty="0"/>
              <a:t>Chromosoom is drager van erfelijk materiaal</a:t>
            </a:r>
          </a:p>
          <a:p>
            <a:r>
              <a:rPr lang="nl-NL" dirty="0"/>
              <a:t>Erfelijke factoren bepalen hoe je er uit ziet en soms ook welke erfelijke ziektes je kunt krijgen</a:t>
            </a:r>
          </a:p>
          <a:p>
            <a:r>
              <a:rPr lang="nl-NL" dirty="0"/>
              <a:t>In de kern van een bevruchte eicel zitten erfelijkheidsdragers</a:t>
            </a:r>
          </a:p>
          <a:p>
            <a:r>
              <a:rPr lang="nl-NL" dirty="0"/>
              <a:t>Cel               nucleus                 chromosomen                DNA</a:t>
            </a:r>
          </a:p>
          <a:p>
            <a:r>
              <a:rPr lang="nl-NL" dirty="0"/>
              <a:t>23 chromosomen uit zaadcel man</a:t>
            </a:r>
          </a:p>
          <a:p>
            <a:r>
              <a:rPr lang="nl-NL" dirty="0"/>
              <a:t>23 chromosomen uit eicel vrouw</a:t>
            </a:r>
          </a:p>
          <a:p>
            <a:r>
              <a:rPr lang="nl-NL" dirty="0"/>
              <a:t>46 chromosomen die 23 paren vormen</a:t>
            </a:r>
          </a:p>
          <a:p>
            <a:endParaRPr lang="nl-NL" dirty="0"/>
          </a:p>
        </p:txBody>
      </p:sp>
      <p:sp>
        <p:nvSpPr>
          <p:cNvPr id="5" name="PIJL-RECHTS 4"/>
          <p:cNvSpPr/>
          <p:nvPr/>
        </p:nvSpPr>
        <p:spPr>
          <a:xfrm>
            <a:off x="1808019" y="4301836"/>
            <a:ext cx="736398" cy="19065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25258" y="4288584"/>
            <a:ext cx="879264" cy="251984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6259" y="4305129"/>
            <a:ext cx="999831" cy="286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74676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>
                <a:solidFill>
                  <a:srgbClr val="C00000"/>
                </a:solidFill>
              </a:rPr>
              <a:t>Mannetje of vrouwtje?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28600" lvl="0" indent="-228600">
              <a:lnSpc>
                <a:spcPct val="120000"/>
              </a:lnSpc>
              <a:spcBef>
                <a:spcPts val="1000"/>
              </a:spcBef>
              <a:buClr>
                <a:prstClr val="black"/>
              </a:buClr>
              <a:buSzTx/>
              <a:buFont typeface="Arial" panose="020B0604020202020204" pitchFamily="34" charset="0"/>
              <a:buChar char="•"/>
            </a:pPr>
            <a:r>
              <a:rPr lang="nl-NL" cap="all" dirty="0">
                <a:solidFill>
                  <a:prstClr val="black"/>
                </a:solidFill>
                <a:latin typeface="Tw Cen MT" panose="020B0602020104020603"/>
              </a:rPr>
              <a:t>23</a:t>
            </a:r>
            <a:r>
              <a:rPr lang="nl-NL" cap="all" baseline="30000" dirty="0">
                <a:solidFill>
                  <a:prstClr val="black"/>
                </a:solidFill>
                <a:latin typeface="Tw Cen MT" panose="020B0602020104020603"/>
              </a:rPr>
              <a:t>e</a:t>
            </a:r>
            <a:r>
              <a:rPr lang="nl-NL" cap="all" dirty="0">
                <a:solidFill>
                  <a:prstClr val="black"/>
                </a:solidFill>
                <a:latin typeface="Tw Cen MT" panose="020B0602020104020603"/>
              </a:rPr>
              <a:t> paar chromosomen bepalen geslacht kind</a:t>
            </a:r>
          </a:p>
          <a:p>
            <a:pPr marL="228600" lvl="0" indent="-228600">
              <a:lnSpc>
                <a:spcPct val="120000"/>
              </a:lnSpc>
              <a:spcBef>
                <a:spcPts val="1000"/>
              </a:spcBef>
              <a:buClr>
                <a:prstClr val="black"/>
              </a:buClr>
              <a:buSzTx/>
              <a:buFont typeface="Arial" panose="020B0604020202020204" pitchFamily="34" charset="0"/>
              <a:buChar char="•"/>
            </a:pPr>
            <a:r>
              <a:rPr lang="nl-NL" cap="all" dirty="0">
                <a:solidFill>
                  <a:prstClr val="black"/>
                </a:solidFill>
                <a:latin typeface="Tw Cen MT" panose="020B0602020104020603"/>
              </a:rPr>
              <a:t>Cellen vrouw = 2 X-chromosomen</a:t>
            </a:r>
          </a:p>
          <a:p>
            <a:pPr marL="228600" lvl="0" indent="-228600">
              <a:lnSpc>
                <a:spcPct val="120000"/>
              </a:lnSpc>
              <a:spcBef>
                <a:spcPts val="1000"/>
              </a:spcBef>
              <a:buClr>
                <a:prstClr val="black"/>
              </a:buClr>
              <a:buSzTx/>
              <a:buFont typeface="Arial" panose="020B0604020202020204" pitchFamily="34" charset="0"/>
              <a:buChar char="•"/>
            </a:pPr>
            <a:r>
              <a:rPr lang="nl-NL" cap="all" dirty="0">
                <a:solidFill>
                  <a:prstClr val="black"/>
                </a:solidFill>
                <a:latin typeface="Tw Cen MT" panose="020B0602020104020603"/>
              </a:rPr>
              <a:t>Cellen man 1X + 1Y chromosoom</a:t>
            </a:r>
          </a:p>
          <a:p>
            <a:pPr marL="228600" lvl="0" indent="-228600">
              <a:lnSpc>
                <a:spcPct val="120000"/>
              </a:lnSpc>
              <a:spcBef>
                <a:spcPts val="1000"/>
              </a:spcBef>
              <a:buClr>
                <a:prstClr val="black"/>
              </a:buClr>
              <a:buSzTx/>
              <a:buFont typeface="Arial" panose="020B0604020202020204" pitchFamily="34" charset="0"/>
              <a:buChar char="•"/>
            </a:pPr>
            <a:r>
              <a:rPr lang="nl-NL" cap="all" dirty="0" err="1">
                <a:solidFill>
                  <a:prstClr val="black"/>
                </a:solidFill>
                <a:latin typeface="Tw Cen MT" panose="020B0602020104020603"/>
              </a:rPr>
              <a:t>Xx</a:t>
            </a:r>
            <a:r>
              <a:rPr lang="nl-NL" cap="all" dirty="0">
                <a:solidFill>
                  <a:prstClr val="black"/>
                </a:solidFill>
                <a:latin typeface="Tw Cen MT" panose="020B0602020104020603"/>
              </a:rPr>
              <a:t> + x = vrouw</a:t>
            </a:r>
          </a:p>
          <a:p>
            <a:pPr marL="228600" lvl="0" indent="-228600">
              <a:lnSpc>
                <a:spcPct val="120000"/>
              </a:lnSpc>
              <a:spcBef>
                <a:spcPts val="1000"/>
              </a:spcBef>
              <a:buClr>
                <a:prstClr val="black"/>
              </a:buClr>
              <a:buSzTx/>
              <a:buFont typeface="Arial" panose="020B0604020202020204" pitchFamily="34" charset="0"/>
              <a:buChar char="•"/>
            </a:pPr>
            <a:r>
              <a:rPr lang="nl-NL" cap="all" dirty="0" err="1">
                <a:solidFill>
                  <a:prstClr val="black"/>
                </a:solidFill>
                <a:latin typeface="Tw Cen MT" panose="020B0602020104020603"/>
              </a:rPr>
              <a:t>Xx</a:t>
            </a:r>
            <a:r>
              <a:rPr lang="nl-NL" cap="all" dirty="0">
                <a:solidFill>
                  <a:prstClr val="black"/>
                </a:solidFill>
                <a:latin typeface="Tw Cen MT" panose="020B0602020104020603"/>
              </a:rPr>
              <a:t> + Y = man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084" y="3329144"/>
            <a:ext cx="4842164" cy="2870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29150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3774" y="389917"/>
            <a:ext cx="10364451" cy="1596177"/>
          </a:xfrm>
        </p:spPr>
        <p:txBody>
          <a:bodyPr/>
          <a:lstStyle/>
          <a:p>
            <a:r>
              <a:rPr lang="nl-NL" dirty="0">
                <a:solidFill>
                  <a:srgbClr val="C00000"/>
                </a:solidFill>
              </a:rPr>
              <a:t>DNA</a:t>
            </a:r>
            <a:br>
              <a:rPr lang="nl-NL" dirty="0"/>
            </a:br>
            <a:r>
              <a:rPr lang="nl-NL" sz="3200" dirty="0" err="1">
                <a:solidFill>
                  <a:srgbClr val="0070C0"/>
                </a:solidFill>
              </a:rPr>
              <a:t>deoxyribonuclein</a:t>
            </a:r>
            <a:r>
              <a:rPr lang="nl-NL" sz="3200" dirty="0">
                <a:solidFill>
                  <a:srgbClr val="0070C0"/>
                </a:solidFill>
              </a:rPr>
              <a:t> Acid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>
          <a:xfrm>
            <a:off x="551825" y="1756065"/>
            <a:ext cx="11088350" cy="4509654"/>
          </a:xfrm>
        </p:spPr>
        <p:txBody>
          <a:bodyPr>
            <a:normAutofit/>
          </a:bodyPr>
          <a:lstStyle/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>
              <a:hlinkClick r:id="rId2"/>
            </a:endParaRPr>
          </a:p>
          <a:p>
            <a:endParaRPr lang="nl-NL" dirty="0">
              <a:hlinkClick r:id="rId2"/>
            </a:endParaRPr>
          </a:p>
          <a:p>
            <a:endParaRPr lang="nl-NL" dirty="0">
              <a:hlinkClick r:id="rId2"/>
            </a:endParaRPr>
          </a:p>
          <a:p>
            <a:endParaRPr lang="nl-NL" dirty="0">
              <a:hlinkClick r:id="rId2"/>
            </a:endParaRPr>
          </a:p>
          <a:p>
            <a:r>
              <a:rPr lang="nl-NL" dirty="0">
                <a:hlinkClick r:id="rId2"/>
              </a:rPr>
              <a:t>https://www.youtube.com/watch?v=it7XJyb3HmI</a:t>
            </a:r>
            <a:endParaRPr lang="nl-NL" dirty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65318" y="2171700"/>
            <a:ext cx="4416136" cy="2654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26281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>
                <a:solidFill>
                  <a:srgbClr val="C00000"/>
                </a:solidFill>
              </a:rPr>
              <a:t>DNA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DNA wordt gebruikt voor: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Wetenschappelijk onderzoek</a:t>
            </a:r>
          </a:p>
          <a:p>
            <a:r>
              <a:rPr lang="nl-NL" dirty="0"/>
              <a:t>Onderzoek naar erfelijke ziektes</a:t>
            </a:r>
          </a:p>
          <a:p>
            <a:r>
              <a:rPr lang="nl-NL" dirty="0"/>
              <a:t>Verzamelen van bewijslast bij misdaden</a:t>
            </a:r>
          </a:p>
          <a:p>
            <a:r>
              <a:rPr lang="nl-NL" dirty="0"/>
              <a:t>Identificatie van lichamen of lichaamsdelen</a:t>
            </a:r>
          </a:p>
          <a:p>
            <a:r>
              <a:rPr lang="nl-NL" dirty="0"/>
              <a:t>Onderzoek naar </a:t>
            </a:r>
            <a:r>
              <a:rPr lang="nl-NL" dirty="0" err="1"/>
              <a:t>familieverwanschap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662094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  <a:p>
            <a:endParaRPr lang="nl-NL" dirty="0"/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336" y="405245"/>
            <a:ext cx="6712112" cy="6246091"/>
          </a:xfrm>
          <a:prstGeom prst="rect">
            <a:avLst/>
          </a:prstGeom>
        </p:spPr>
      </p:pic>
      <p:graphicFrame>
        <p:nvGraphicFramePr>
          <p:cNvPr id="6" name="Tabel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5612751"/>
              </p:ext>
            </p:extLst>
          </p:nvPr>
        </p:nvGraphicFramePr>
        <p:xfrm>
          <a:off x="7439474" y="405248"/>
          <a:ext cx="4323036" cy="6246085"/>
        </p:xfrm>
        <a:graphic>
          <a:graphicData uri="http://schemas.openxmlformats.org/drawingml/2006/table">
            <a:tbl>
              <a:tblPr/>
              <a:tblGrid>
                <a:gridCol w="21615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615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21921">
                <a:tc>
                  <a:txBody>
                    <a:bodyPr/>
                    <a:lstStyle/>
                    <a:p>
                      <a:pPr fontAlgn="base"/>
                      <a:r>
                        <a:rPr lang="nl-NL" sz="1200" dirty="0">
                          <a:effectLst/>
                        </a:rPr>
                        <a:t>Kleur ogen ouders</a:t>
                      </a:r>
                    </a:p>
                  </a:txBody>
                  <a:tcPr marL="49166" marR="49166" marT="49166" marB="4916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D817B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nl-NL" sz="1200" dirty="0">
                          <a:effectLst/>
                        </a:rPr>
                        <a:t>Kleur ogen baby</a:t>
                      </a:r>
                    </a:p>
                  </a:txBody>
                  <a:tcPr marL="49166" marR="49166" marT="49166" marB="4916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D81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70694">
                <a:tc>
                  <a:txBody>
                    <a:bodyPr/>
                    <a:lstStyle/>
                    <a:p>
                      <a:pPr fontAlgn="base"/>
                      <a:r>
                        <a:rPr lang="nl-NL" sz="1200">
                          <a:effectLst/>
                        </a:rPr>
                        <a:t>Bruin en Bruin</a:t>
                      </a:r>
                    </a:p>
                  </a:txBody>
                  <a:tcPr marL="49166" marR="49166" marT="49166" marB="49166" anchor="ctr">
                    <a:lnL>
                      <a:noFill/>
                    </a:lnL>
                    <a:lnR w="9525" cap="flat" cmpd="sng" algn="ctr">
                      <a:solidFill>
                        <a:srgbClr val="C6C0BD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4F2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nl-NL" sz="1200">
                          <a:effectLst/>
                        </a:rPr>
                        <a:t>Grote kans bruin</a:t>
                      </a:r>
                      <a:br>
                        <a:rPr lang="nl-NL" sz="1200">
                          <a:effectLst/>
                        </a:rPr>
                      </a:br>
                      <a:r>
                        <a:rPr lang="nl-NL" sz="1200">
                          <a:effectLst/>
                        </a:rPr>
                        <a:t>Kleine kans groen</a:t>
                      </a:r>
                      <a:br>
                        <a:rPr lang="nl-NL" sz="1200">
                          <a:effectLst/>
                        </a:rPr>
                      </a:br>
                      <a:r>
                        <a:rPr lang="nl-NL" sz="1200">
                          <a:effectLst/>
                        </a:rPr>
                        <a:t>Kleine kans blauw</a:t>
                      </a:r>
                    </a:p>
                  </a:txBody>
                  <a:tcPr marL="49166" marR="49166" marT="49166" marB="49166" anchor="ctr">
                    <a:lnL w="9525" cap="flat" cmpd="sng" algn="ctr">
                      <a:solidFill>
                        <a:srgbClr val="C6C0BD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4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70694">
                <a:tc>
                  <a:txBody>
                    <a:bodyPr/>
                    <a:lstStyle/>
                    <a:p>
                      <a:pPr fontAlgn="base"/>
                      <a:r>
                        <a:rPr lang="nl-NL" sz="1200" dirty="0">
                          <a:effectLst/>
                        </a:rPr>
                        <a:t>Bruin en Groen</a:t>
                      </a:r>
                    </a:p>
                  </a:txBody>
                  <a:tcPr marL="49166" marR="49166" marT="49166" marB="49166" anchor="ctr">
                    <a:lnL>
                      <a:noFill/>
                    </a:lnL>
                    <a:lnR w="9525" cap="flat" cmpd="sng" algn="ctr">
                      <a:solidFill>
                        <a:srgbClr val="C6C0BD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nl-NL" sz="1200" dirty="0">
                          <a:effectLst/>
                        </a:rPr>
                        <a:t>Grootste kans bruin</a:t>
                      </a:r>
                      <a:br>
                        <a:rPr lang="nl-NL" sz="1200" dirty="0">
                          <a:effectLst/>
                        </a:rPr>
                      </a:br>
                      <a:r>
                        <a:rPr lang="nl-NL" sz="1200" dirty="0">
                          <a:effectLst/>
                        </a:rPr>
                        <a:t>Redelijke kans groen</a:t>
                      </a:r>
                      <a:br>
                        <a:rPr lang="nl-NL" sz="1200" dirty="0">
                          <a:effectLst/>
                        </a:rPr>
                      </a:br>
                      <a:r>
                        <a:rPr lang="nl-NL" sz="1200" dirty="0">
                          <a:effectLst/>
                        </a:rPr>
                        <a:t>Kleine kans blauw</a:t>
                      </a:r>
                    </a:p>
                  </a:txBody>
                  <a:tcPr marL="49166" marR="49166" marT="49166" marB="49166" anchor="ctr">
                    <a:lnL w="9525" cap="flat" cmpd="sng" algn="ctr">
                      <a:solidFill>
                        <a:srgbClr val="C6C0BD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70694">
                <a:tc>
                  <a:txBody>
                    <a:bodyPr/>
                    <a:lstStyle/>
                    <a:p>
                      <a:pPr fontAlgn="base"/>
                      <a:r>
                        <a:rPr lang="nl-NL" sz="1200">
                          <a:effectLst/>
                        </a:rPr>
                        <a:t>Bruin en Blauw</a:t>
                      </a:r>
                    </a:p>
                  </a:txBody>
                  <a:tcPr marL="49166" marR="49166" marT="49166" marB="49166" anchor="ctr">
                    <a:lnL>
                      <a:noFill/>
                    </a:lnL>
                    <a:lnR w="9525" cap="flat" cmpd="sng" algn="ctr">
                      <a:solidFill>
                        <a:srgbClr val="C6C0BD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4F2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nl-NL" sz="1200" dirty="0">
                          <a:effectLst/>
                        </a:rPr>
                        <a:t>Grootste kans bruin</a:t>
                      </a:r>
                      <a:br>
                        <a:rPr lang="nl-NL" sz="1200" dirty="0">
                          <a:effectLst/>
                        </a:rPr>
                      </a:br>
                      <a:r>
                        <a:rPr lang="nl-NL" sz="1200" dirty="0">
                          <a:effectLst/>
                        </a:rPr>
                        <a:t>Redelijke kans blauw</a:t>
                      </a:r>
                      <a:br>
                        <a:rPr lang="nl-NL" sz="1200" dirty="0">
                          <a:effectLst/>
                        </a:rPr>
                      </a:br>
                      <a:r>
                        <a:rPr lang="nl-NL" sz="1200" dirty="0">
                          <a:effectLst/>
                        </a:rPr>
                        <a:t>Redelijke kans groen</a:t>
                      </a:r>
                    </a:p>
                  </a:txBody>
                  <a:tcPr marL="49166" marR="49166" marT="49166" marB="49166" anchor="ctr">
                    <a:lnL w="9525" cap="flat" cmpd="sng" algn="ctr">
                      <a:solidFill>
                        <a:srgbClr val="C6C0BD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4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70694">
                <a:tc>
                  <a:txBody>
                    <a:bodyPr/>
                    <a:lstStyle/>
                    <a:p>
                      <a:pPr fontAlgn="base"/>
                      <a:r>
                        <a:rPr lang="nl-NL" sz="1200">
                          <a:effectLst/>
                        </a:rPr>
                        <a:t>Groen en Groen</a:t>
                      </a:r>
                    </a:p>
                  </a:txBody>
                  <a:tcPr marL="49166" marR="49166" marT="49166" marB="49166" anchor="ctr">
                    <a:lnL>
                      <a:noFill/>
                    </a:lnL>
                    <a:lnR w="9525" cap="flat" cmpd="sng" algn="ctr">
                      <a:solidFill>
                        <a:srgbClr val="C6C0BD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nl-NL" sz="1200" dirty="0">
                          <a:effectLst/>
                        </a:rPr>
                        <a:t>Grote kans groen</a:t>
                      </a:r>
                      <a:br>
                        <a:rPr lang="nl-NL" sz="1200" dirty="0">
                          <a:effectLst/>
                        </a:rPr>
                      </a:br>
                      <a:r>
                        <a:rPr lang="nl-NL" sz="1200" dirty="0">
                          <a:effectLst/>
                        </a:rPr>
                        <a:t>Kleine kans blauw</a:t>
                      </a:r>
                      <a:br>
                        <a:rPr lang="nl-NL" sz="1200" dirty="0">
                          <a:effectLst/>
                        </a:rPr>
                      </a:br>
                      <a:r>
                        <a:rPr lang="nl-NL" sz="1200" dirty="0">
                          <a:effectLst/>
                        </a:rPr>
                        <a:t>Bruin onwaarschijnlijk</a:t>
                      </a:r>
                    </a:p>
                  </a:txBody>
                  <a:tcPr marL="49166" marR="49166" marT="49166" marB="49166" anchor="ctr">
                    <a:lnL w="9525" cap="flat" cmpd="sng" algn="ctr">
                      <a:solidFill>
                        <a:srgbClr val="C6C0BD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70694">
                <a:tc>
                  <a:txBody>
                    <a:bodyPr/>
                    <a:lstStyle/>
                    <a:p>
                      <a:pPr fontAlgn="base"/>
                      <a:r>
                        <a:rPr lang="nl-NL" sz="1200">
                          <a:effectLst/>
                        </a:rPr>
                        <a:t>Groen en Blauw</a:t>
                      </a:r>
                    </a:p>
                  </a:txBody>
                  <a:tcPr marL="49166" marR="49166" marT="49166" marB="49166" anchor="ctr">
                    <a:lnL>
                      <a:noFill/>
                    </a:lnL>
                    <a:lnR w="9525" cap="flat" cmpd="sng" algn="ctr">
                      <a:solidFill>
                        <a:srgbClr val="C6C0BD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4F2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nl-NL" sz="1200">
                          <a:effectLst/>
                        </a:rPr>
                        <a:t>Grootste kans groen</a:t>
                      </a:r>
                      <a:br>
                        <a:rPr lang="nl-NL" sz="1200">
                          <a:effectLst/>
                        </a:rPr>
                      </a:br>
                      <a:r>
                        <a:rPr lang="nl-NL" sz="1200">
                          <a:effectLst/>
                        </a:rPr>
                        <a:t>Redelijke kans blauw</a:t>
                      </a:r>
                      <a:br>
                        <a:rPr lang="nl-NL" sz="1200">
                          <a:effectLst/>
                        </a:rPr>
                      </a:br>
                      <a:r>
                        <a:rPr lang="nl-NL" sz="1200">
                          <a:effectLst/>
                        </a:rPr>
                        <a:t>Bruin onwaarschijnlijk</a:t>
                      </a:r>
                    </a:p>
                  </a:txBody>
                  <a:tcPr marL="49166" marR="49166" marT="49166" marB="49166" anchor="ctr">
                    <a:lnL w="9525" cap="flat" cmpd="sng" algn="ctr">
                      <a:solidFill>
                        <a:srgbClr val="C6C0BD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4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970694">
                <a:tc>
                  <a:txBody>
                    <a:bodyPr/>
                    <a:lstStyle/>
                    <a:p>
                      <a:pPr fontAlgn="base"/>
                      <a:r>
                        <a:rPr lang="nl-NL" sz="1200" dirty="0">
                          <a:effectLst/>
                        </a:rPr>
                        <a:t>Blauw en Blauw</a:t>
                      </a:r>
                    </a:p>
                  </a:txBody>
                  <a:tcPr marL="49166" marR="49166" marT="49166" marB="49166" anchor="ctr">
                    <a:lnL>
                      <a:noFill/>
                    </a:lnL>
                    <a:lnR w="9525" cap="flat" cmpd="sng" algn="ctr">
                      <a:solidFill>
                        <a:srgbClr val="C6C0BD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solidFill>
                        <a:srgbClr val="9010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nl-NL" sz="1200" dirty="0">
                          <a:effectLst/>
                        </a:rPr>
                        <a:t>Zeer grote kans blauw</a:t>
                      </a:r>
                      <a:br>
                        <a:rPr lang="nl-NL" sz="1200" dirty="0">
                          <a:effectLst/>
                        </a:rPr>
                      </a:br>
                      <a:r>
                        <a:rPr lang="nl-NL" sz="1200" dirty="0">
                          <a:effectLst/>
                        </a:rPr>
                        <a:t>Groen onwaarschijnlijk</a:t>
                      </a:r>
                      <a:br>
                        <a:rPr lang="nl-NL" sz="1200" dirty="0">
                          <a:effectLst/>
                        </a:rPr>
                      </a:br>
                      <a:r>
                        <a:rPr lang="nl-NL" sz="1200" dirty="0">
                          <a:effectLst/>
                        </a:rPr>
                        <a:t>Bruin onwaarschijnlijk</a:t>
                      </a:r>
                    </a:p>
                  </a:txBody>
                  <a:tcPr marL="49166" marR="49166" marT="49166" marB="49166" anchor="ctr">
                    <a:lnL w="9525" cap="flat" cmpd="sng" algn="ctr">
                      <a:solidFill>
                        <a:srgbClr val="C6C0BD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9525" cap="flat" cmpd="sng" algn="ctr">
                      <a:solidFill>
                        <a:srgbClr val="DCD9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20778906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Druppel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ppt/theme/theme2.xml><?xml version="1.0" encoding="utf-8"?>
<a:theme xmlns:a="http://schemas.openxmlformats.org/drawingml/2006/main" name="Houttype">
  <a:themeElements>
    <a:clrScheme name="Wood Type">
      <a:dk1>
        <a:sysClr val="windowText" lastClr="000000"/>
      </a:dk1>
      <a:lt1>
        <a:sysClr val="window" lastClr="FFFFFF"/>
      </a:lt1>
      <a:dk2>
        <a:srgbClr val="84ACB6"/>
      </a:dk2>
      <a:lt2>
        <a:srgbClr val="EBE9DD"/>
      </a:lt2>
      <a:accent1>
        <a:srgbClr val="6F8183"/>
      </a:accent1>
      <a:accent2>
        <a:srgbClr val="967E96"/>
      </a:accent2>
      <a:accent3>
        <a:srgbClr val="CCC893"/>
      </a:accent3>
      <a:accent4>
        <a:srgbClr val="A54D74"/>
      </a:accent4>
      <a:accent5>
        <a:srgbClr val="949C6B"/>
      </a:accent5>
      <a:accent6>
        <a:srgbClr val="766A50"/>
      </a:accent6>
      <a:hlink>
        <a:srgbClr val="CC6600"/>
      </a:hlink>
      <a:folHlink>
        <a:srgbClr val="777777"/>
      </a:folHlink>
    </a:clrScheme>
    <a:fontScheme name="Wood Type">
      <a:majorFont>
        <a:latin typeface="Century Gothic" panose="020B0502020202020204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man Old Style" panose="02050604050505020204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8E89CD47-BF55-4DDE-B823-2283AA7E769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TM04033925[[fn=Druppel]]</Template>
  <TotalTime>1394</TotalTime>
  <Words>374</Words>
  <Application>Microsoft Office PowerPoint</Application>
  <PresentationFormat>Breedbeeld</PresentationFormat>
  <Paragraphs>98</Paragraphs>
  <Slides>13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2</vt:i4>
      </vt:variant>
      <vt:variant>
        <vt:lpstr>Diatitels</vt:lpstr>
      </vt:variant>
      <vt:variant>
        <vt:i4>13</vt:i4>
      </vt:variant>
    </vt:vector>
  </HeadingPairs>
  <TitlesOfParts>
    <vt:vector size="20" baseType="lpstr">
      <vt:lpstr>Arial</vt:lpstr>
      <vt:lpstr>Bookman Old Style</vt:lpstr>
      <vt:lpstr>Century Gothic</vt:lpstr>
      <vt:lpstr>Tw Cen MT</vt:lpstr>
      <vt:lpstr>Wingdings</vt:lpstr>
      <vt:lpstr>Druppel</vt:lpstr>
      <vt:lpstr>Houttype</vt:lpstr>
      <vt:lpstr>Anatomie en Fysiologie</vt:lpstr>
      <vt:lpstr>Lesindeling</vt:lpstr>
      <vt:lpstr>Overzicht anatomie / fysiologie</vt:lpstr>
      <vt:lpstr>Chromosomen</vt:lpstr>
      <vt:lpstr>chromosomen</vt:lpstr>
      <vt:lpstr>Mannetje of vrouwtje?</vt:lpstr>
      <vt:lpstr>DNA deoxyribonuclein Acid</vt:lpstr>
      <vt:lpstr>DNA</vt:lpstr>
      <vt:lpstr>PowerPoint-presentatie</vt:lpstr>
      <vt:lpstr>Pipo de kloon</vt:lpstr>
      <vt:lpstr>Opdracht genetica</vt:lpstr>
      <vt:lpstr>PowerPoint-presentatie</vt:lpstr>
      <vt:lpstr>Vooruitblik volgende les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Anatomie en Fysiologie</dc:title>
  <dc:creator>Anne Westera</dc:creator>
  <cp:lastModifiedBy>Sieger Rinzema</cp:lastModifiedBy>
  <cp:revision>71</cp:revision>
  <dcterms:created xsi:type="dcterms:W3CDTF">2016-09-12T14:01:33Z</dcterms:created>
  <dcterms:modified xsi:type="dcterms:W3CDTF">2017-01-17T12:27:18Z</dcterms:modified>
</cp:coreProperties>
</file>