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6" r:id="rId7"/>
    <p:sldId id="260" r:id="rId8"/>
    <p:sldId id="267" r:id="rId9"/>
    <p:sldId id="264" r:id="rId10"/>
    <p:sldId id="268" r:id="rId11"/>
    <p:sldId id="265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logiesite.nl/internetlesskelet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youtu.be/pULytfpp5D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415759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Kleine en grote bloedsomloop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Kleine bloedsomloop: Zuurstofarm bloed gaat via de </a:t>
            </a:r>
            <a:r>
              <a:rPr lang="nl-NL" dirty="0">
                <a:solidFill>
                  <a:srgbClr val="C00000"/>
                </a:solidFill>
              </a:rPr>
              <a:t>rechter boezem </a:t>
            </a:r>
            <a:r>
              <a:rPr lang="nl-NL" dirty="0"/>
              <a:t>en de </a:t>
            </a:r>
            <a:r>
              <a:rPr lang="nl-NL" dirty="0">
                <a:solidFill>
                  <a:srgbClr val="C00000"/>
                </a:solidFill>
              </a:rPr>
              <a:t>longslagader</a:t>
            </a:r>
            <a:r>
              <a:rPr lang="nl-NL" dirty="0"/>
              <a:t> van het hart naar de </a:t>
            </a:r>
            <a:r>
              <a:rPr lang="nl-NL" dirty="0">
                <a:solidFill>
                  <a:srgbClr val="C00000"/>
                </a:solidFill>
              </a:rPr>
              <a:t>longen</a:t>
            </a:r>
            <a:r>
              <a:rPr lang="nl-NL" dirty="0"/>
              <a:t>. Daar komt zuurstof in het bloed. Zuurstofrijk bloed gaat via </a:t>
            </a:r>
            <a:r>
              <a:rPr lang="nl-NL" dirty="0">
                <a:solidFill>
                  <a:srgbClr val="C00000"/>
                </a:solidFill>
              </a:rPr>
              <a:t>vier longaders </a:t>
            </a:r>
            <a:r>
              <a:rPr lang="nl-NL" dirty="0"/>
              <a:t>terug naar de </a:t>
            </a:r>
            <a:r>
              <a:rPr lang="nl-NL" dirty="0">
                <a:solidFill>
                  <a:srgbClr val="C00000"/>
                </a:solidFill>
              </a:rPr>
              <a:t>linker boezem </a:t>
            </a:r>
            <a:r>
              <a:rPr lang="nl-NL" dirty="0"/>
              <a:t>van het hart</a:t>
            </a:r>
          </a:p>
          <a:p>
            <a:r>
              <a:rPr lang="nl-NL" dirty="0"/>
              <a:t>Grote bloedsomloop: Zuurstofrijk bloed gaat via de </a:t>
            </a:r>
            <a:r>
              <a:rPr lang="nl-NL" dirty="0">
                <a:solidFill>
                  <a:srgbClr val="C00000"/>
                </a:solidFill>
              </a:rPr>
              <a:t>linkerkamer</a:t>
            </a:r>
            <a:r>
              <a:rPr lang="nl-NL" dirty="0"/>
              <a:t> en de </a:t>
            </a:r>
            <a:r>
              <a:rPr lang="nl-NL" dirty="0">
                <a:solidFill>
                  <a:srgbClr val="C00000"/>
                </a:solidFill>
              </a:rPr>
              <a:t>aorta (slagaders) </a:t>
            </a:r>
            <a:r>
              <a:rPr lang="nl-NL" dirty="0"/>
              <a:t>door de rest van het lichaam. De </a:t>
            </a:r>
            <a:r>
              <a:rPr lang="nl-NL" dirty="0">
                <a:solidFill>
                  <a:srgbClr val="C00000"/>
                </a:solidFill>
              </a:rPr>
              <a:t>kuitspieren (beenbewegingen) </a:t>
            </a:r>
            <a:r>
              <a:rPr lang="nl-NL" dirty="0"/>
              <a:t>pompen het zuurstofarme bloed ten slotte via de </a:t>
            </a:r>
            <a:r>
              <a:rPr lang="nl-NL" dirty="0">
                <a:solidFill>
                  <a:srgbClr val="C00000"/>
                </a:solidFill>
              </a:rPr>
              <a:t>aders</a:t>
            </a:r>
            <a:r>
              <a:rPr lang="nl-NL" dirty="0"/>
              <a:t> terug naar de </a:t>
            </a:r>
            <a:r>
              <a:rPr lang="nl-NL" dirty="0">
                <a:solidFill>
                  <a:srgbClr val="C00000"/>
                </a:solidFill>
              </a:rPr>
              <a:t>rechterkamer</a:t>
            </a:r>
            <a:r>
              <a:rPr lang="nl-NL" dirty="0"/>
              <a:t> van het hart. </a:t>
            </a:r>
          </a:p>
        </p:txBody>
      </p:sp>
    </p:spTree>
    <p:extLst>
      <p:ext uri="{BB962C8B-B14F-4D97-AF65-F5344CB8AC3E}">
        <p14:creationId xmlns:p14="http://schemas.microsoft.com/office/powerpoint/2010/main" val="3916890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Lymfatisch systeem </a:t>
            </a:r>
            <a:br>
              <a:rPr lang="nl-NL" dirty="0"/>
            </a:br>
            <a:r>
              <a:rPr lang="nl-NL" dirty="0"/>
              <a:t>&amp;</a:t>
            </a:r>
            <a:br>
              <a:rPr lang="nl-NL" dirty="0"/>
            </a:br>
            <a:r>
              <a:rPr lang="nl-NL" dirty="0"/>
              <a:t>milt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Lees paragraaf 1.4.8 + paragraaf 1.4.9</a:t>
            </a:r>
          </a:p>
          <a:p>
            <a:endParaRPr lang="nl-NL" dirty="0"/>
          </a:p>
          <a:p>
            <a:pPr lvl="1"/>
            <a:r>
              <a:rPr lang="nl-NL" dirty="0"/>
              <a:t>Hoe worden lymfeklieren gevormd?</a:t>
            </a:r>
          </a:p>
          <a:p>
            <a:pPr lvl="1"/>
            <a:r>
              <a:rPr lang="nl-NL" dirty="0"/>
              <a:t>Wat doen lymfeklieren?</a:t>
            </a:r>
          </a:p>
          <a:p>
            <a:endParaRPr lang="nl-NL" dirty="0"/>
          </a:p>
          <a:p>
            <a:pPr lvl="1"/>
            <a:r>
              <a:rPr lang="nl-NL" dirty="0"/>
              <a:t>Wat beïnvloeden de chemische processen in de milt?</a:t>
            </a:r>
          </a:p>
          <a:p>
            <a:pPr lvl="1"/>
            <a:r>
              <a:rPr lang="nl-NL" dirty="0"/>
              <a:t>Waarom krijgen hardlopers soms ‘steken in de zij’?</a:t>
            </a:r>
          </a:p>
        </p:txBody>
      </p:sp>
    </p:spTree>
    <p:extLst>
      <p:ext uri="{BB962C8B-B14F-4D97-AF65-F5344CB8AC3E}">
        <p14:creationId xmlns:p14="http://schemas.microsoft.com/office/powerpoint/2010/main" val="166462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Noteer van 2 dagen precies wat je eet:</a:t>
            </a:r>
          </a:p>
          <a:p>
            <a:r>
              <a:rPr lang="nl-NL" dirty="0"/>
              <a:t>Ontbijt </a:t>
            </a:r>
          </a:p>
          <a:p>
            <a:r>
              <a:rPr lang="nl-NL" dirty="0"/>
              <a:t>Lunch</a:t>
            </a:r>
          </a:p>
          <a:p>
            <a:r>
              <a:rPr lang="nl-NL" dirty="0"/>
              <a:t>Avondeten</a:t>
            </a:r>
          </a:p>
          <a:p>
            <a:r>
              <a:rPr lang="nl-NL" dirty="0"/>
              <a:t>Alle tussendoortjes</a:t>
            </a:r>
          </a:p>
          <a:p>
            <a:r>
              <a:rPr lang="nl-NL" dirty="0"/>
              <a:t>Drinken!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757" y="1641388"/>
            <a:ext cx="2847975" cy="16097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50" y="2404436"/>
            <a:ext cx="2143125" cy="21431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8732" y="3435865"/>
            <a:ext cx="2486025" cy="18383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675" y="3609974"/>
            <a:ext cx="1828800" cy="13430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2948" y="4632612"/>
            <a:ext cx="1676400" cy="1676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8699" y="5150707"/>
            <a:ext cx="2219325" cy="158578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9907" y="5350389"/>
            <a:ext cx="1898934" cy="143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Uitleg vak (herhaling)</a:t>
            </a:r>
          </a:p>
          <a:p>
            <a:r>
              <a:rPr lang="nl-NL" dirty="0"/>
              <a:t>Terugblik vorige les</a:t>
            </a:r>
          </a:p>
          <a:p>
            <a:r>
              <a:rPr lang="nl-NL" dirty="0"/>
              <a:t>Skelet (herhaling) + opdracht internet</a:t>
            </a:r>
          </a:p>
          <a:p>
            <a:r>
              <a:rPr lang="nl-NL" dirty="0"/>
              <a:t>spieren (herhaling)</a:t>
            </a:r>
          </a:p>
          <a:p>
            <a:r>
              <a:rPr lang="nl-NL" dirty="0"/>
              <a:t>Bloedsomloop (college)</a:t>
            </a:r>
          </a:p>
          <a:p>
            <a:r>
              <a:rPr lang="nl-NL" dirty="0"/>
              <a:t>het hart (college) + film + spreekwoordopdracht</a:t>
            </a:r>
          </a:p>
          <a:p>
            <a:r>
              <a:rPr lang="nl-NL" dirty="0"/>
              <a:t>Lymfatisch stelsel &amp; milt (leesopdracht)</a:t>
            </a:r>
          </a:p>
          <a:p>
            <a:r>
              <a:rPr lang="nl-NL" dirty="0"/>
              <a:t>Huiswerk volgende week</a:t>
            </a:r>
          </a:p>
        </p:txBody>
      </p:sp>
    </p:spTree>
    <p:extLst>
      <p:ext uri="{BB962C8B-B14F-4D97-AF65-F5344CB8AC3E}">
        <p14:creationId xmlns:p14="http://schemas.microsoft.com/office/powerpoint/2010/main" val="3460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vak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Deze 10 weken gaan we aan de slag met het vak anatomie &amp; fysiologie. daarbij gebruiken we het boek ontwikkeling en omgeving.</a:t>
            </a:r>
          </a:p>
          <a:p>
            <a:r>
              <a:rPr lang="nl-NL" dirty="0"/>
              <a:t>Aan het einde van deze 10 weken hebben we hoofdstuk 1 behandeld en kennen jullie de basisbeginselen van anatomie &amp; fysiologie.</a:t>
            </a:r>
          </a:p>
          <a:p>
            <a:r>
              <a:rPr lang="nl-NL" dirty="0"/>
              <a:t>In week 4 en week 7 gaan we kijken wat jullie eigen leervragen zijn.</a:t>
            </a:r>
          </a:p>
          <a:p>
            <a:r>
              <a:rPr lang="nl-NL" dirty="0"/>
              <a:t>Jullie worden beoordeeld op inzet, presentie en resultaat. </a:t>
            </a:r>
          </a:p>
          <a:p>
            <a:r>
              <a:rPr lang="nl-NL" dirty="0"/>
              <a:t>In week 9 krijgen jullie een kennistoets.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64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Vorige week hebben we het gehad over wat anatomie is, wat fysiologie is en wat een cel is. </a:t>
            </a:r>
            <a:br>
              <a:rPr lang="nl-NL" dirty="0"/>
            </a:br>
            <a:endParaRPr lang="nl-NL" dirty="0"/>
          </a:p>
          <a:p>
            <a:r>
              <a:rPr lang="nl-NL" dirty="0"/>
              <a:t>Verder hebben we het kort over het skelet gehad. Ik wil dat jullie naar de volgende website gaan:</a:t>
            </a: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</a:rPr>
              <a:t> 	</a:t>
            </a:r>
            <a:r>
              <a:rPr lang="nl-NL" sz="2400" b="1" dirty="0">
                <a:solidFill>
                  <a:srgbClr val="7030A0"/>
                </a:solidFill>
                <a:hlinkClick r:id="rId2"/>
              </a:rPr>
              <a:t>http://www.biologiesite.nl/internetlesskelet.htm</a:t>
            </a:r>
            <a:endParaRPr lang="nl-NL" sz="2400" b="1" dirty="0">
              <a:solidFill>
                <a:srgbClr val="7030A0"/>
              </a:solidFill>
            </a:endParaRPr>
          </a:p>
          <a:p>
            <a:r>
              <a:rPr lang="nl-NL" dirty="0"/>
              <a:t>Bouw vervolgens het skelet op  (per duo of alleen)</a:t>
            </a:r>
          </a:p>
          <a:p>
            <a:r>
              <a:rPr lang="nl-NL" dirty="0"/>
              <a:t>Wat zijn de functies van het skelet?</a:t>
            </a:r>
          </a:p>
        </p:txBody>
      </p:sp>
    </p:spTree>
    <p:extLst>
      <p:ext uri="{BB962C8B-B14F-4D97-AF65-F5344CB8AC3E}">
        <p14:creationId xmlns:p14="http://schemas.microsoft.com/office/powerpoint/2010/main" val="3830755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Functies skelet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Stevigheid lichaam</a:t>
            </a:r>
          </a:p>
          <a:p>
            <a:r>
              <a:rPr lang="nl-NL" dirty="0"/>
              <a:t>Bescherming kwetsbare organen</a:t>
            </a:r>
          </a:p>
          <a:p>
            <a:r>
              <a:rPr lang="nl-NL" dirty="0"/>
              <a:t>Aanmaak bloedcellen in beenmerg</a:t>
            </a:r>
          </a:p>
          <a:p>
            <a:r>
              <a:rPr lang="nl-NL" dirty="0"/>
              <a:t>Maakt beweging mogelijk (samen met spieren)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634" y="106018"/>
            <a:ext cx="4943061" cy="657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0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Willekeurige</a:t>
            </a:r>
            <a:r>
              <a:rPr lang="nl-NL" dirty="0"/>
              <a:t> spieren</a:t>
            </a:r>
          </a:p>
          <a:p>
            <a:r>
              <a:rPr lang="nl-NL" dirty="0">
                <a:solidFill>
                  <a:srgbClr val="C00000"/>
                </a:solidFill>
              </a:rPr>
              <a:t>Onwillekeurige</a:t>
            </a:r>
            <a:r>
              <a:rPr lang="nl-NL" dirty="0"/>
              <a:t> spieren (peristaltiek/peristaltische bewegingen)</a:t>
            </a:r>
          </a:p>
          <a:p>
            <a:r>
              <a:rPr lang="nl-NL" dirty="0"/>
              <a:t>Buigspieren (</a:t>
            </a:r>
            <a:r>
              <a:rPr lang="nl-NL" dirty="0">
                <a:solidFill>
                  <a:srgbClr val="C00000"/>
                </a:solidFill>
              </a:rPr>
              <a:t>biceps</a:t>
            </a:r>
            <a:r>
              <a:rPr lang="nl-NL" dirty="0"/>
              <a:t>) en strekspieren (</a:t>
            </a:r>
            <a:r>
              <a:rPr lang="nl-NL" dirty="0" err="1">
                <a:solidFill>
                  <a:srgbClr val="C00000"/>
                </a:solidFill>
              </a:rPr>
              <a:t>triceps</a:t>
            </a:r>
            <a:r>
              <a:rPr lang="nl-NL" dirty="0"/>
              <a:t>)</a:t>
            </a:r>
          </a:p>
          <a:p>
            <a:r>
              <a:rPr lang="nl-NL" dirty="0"/>
              <a:t>Functies spieren:	</a:t>
            </a:r>
            <a:r>
              <a:rPr lang="nl-NL" sz="1800" dirty="0"/>
              <a:t>geven stevigheid aan lichaam</a:t>
            </a:r>
          </a:p>
          <a:p>
            <a:pPr marL="2743200" lvl="6" indent="0">
              <a:buNone/>
            </a:pPr>
            <a:r>
              <a:rPr lang="nl-NL" sz="1800" dirty="0"/>
              <a:t>Maken bewegingen</a:t>
            </a:r>
          </a:p>
          <a:p>
            <a:pPr marL="2743200" lvl="6" indent="0">
              <a:buNone/>
            </a:pPr>
            <a:r>
              <a:rPr lang="nl-NL" sz="1800" dirty="0"/>
              <a:t>Bieden bescherming voor lichaamsdelen</a:t>
            </a:r>
          </a:p>
          <a:p>
            <a:pPr marL="2743200" lvl="6" indent="0">
              <a:buNone/>
            </a:pPr>
            <a:r>
              <a:rPr lang="nl-NL" sz="1800" dirty="0"/>
              <a:t>Verzorgen het transport van voedsel en vocht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66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Bloedsomloop</a:t>
            </a:r>
            <a:br>
              <a:rPr lang="nl-NL" dirty="0"/>
            </a:br>
            <a:br>
              <a:rPr lang="nl-NL" sz="1000" dirty="0"/>
            </a:br>
            <a:r>
              <a:rPr lang="nl-NL" sz="2000" dirty="0"/>
              <a:t>samen met ademhaling een van de vitale stelsels van het lichaam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1"/>
            <a:ext cx="10363826" cy="4137617"/>
          </a:xfrm>
        </p:spPr>
        <p:txBody>
          <a:bodyPr>
            <a:normAutofit fontScale="47500" lnSpcReduction="20000"/>
          </a:bodyPr>
          <a:lstStyle/>
          <a:p>
            <a:r>
              <a:rPr lang="nl-NL" sz="4200" dirty="0"/>
              <a:t>Bloed bestaat uit:</a:t>
            </a:r>
            <a:br>
              <a:rPr lang="nl-NL" sz="4200" dirty="0"/>
            </a:br>
            <a:r>
              <a:rPr lang="nl-NL" dirty="0"/>
              <a:t>	</a:t>
            </a:r>
            <a:endParaRPr lang="nl-NL" sz="3800" dirty="0"/>
          </a:p>
          <a:p>
            <a:pPr lvl="1"/>
            <a:r>
              <a:rPr lang="nl-NL" sz="3800" dirty="0">
                <a:solidFill>
                  <a:srgbClr val="C00000"/>
                </a:solidFill>
              </a:rPr>
              <a:t>Bloedplasma </a:t>
            </a:r>
            <a:r>
              <a:rPr lang="nl-NL" sz="3800" dirty="0"/>
              <a:t>= bestaat voor 90% uit water en allerlei voedingsstoffen voor de organen. Bloedplasma neemt op de terugweg afvalstoffen mee</a:t>
            </a:r>
            <a:br>
              <a:rPr lang="nl-NL" sz="3800" dirty="0"/>
            </a:br>
            <a:endParaRPr lang="nl-NL" sz="3800" dirty="0"/>
          </a:p>
          <a:p>
            <a:pPr lvl="1"/>
            <a:r>
              <a:rPr lang="nl-NL" sz="3800" dirty="0">
                <a:solidFill>
                  <a:srgbClr val="C00000"/>
                </a:solidFill>
              </a:rPr>
              <a:t>Bloedcellen</a:t>
            </a:r>
            <a:r>
              <a:rPr lang="nl-NL" sz="3800" dirty="0"/>
              <a:t> (bloedlichaampjes)	</a:t>
            </a:r>
          </a:p>
          <a:p>
            <a:pPr lvl="2"/>
            <a:r>
              <a:rPr lang="nl-NL" sz="3800" dirty="0">
                <a:solidFill>
                  <a:srgbClr val="C00000"/>
                </a:solidFill>
              </a:rPr>
              <a:t>rode bloedcellen </a:t>
            </a:r>
            <a:r>
              <a:rPr lang="nl-NL" sz="3800" dirty="0"/>
              <a:t>	= bevatten hemoglobine (</a:t>
            </a:r>
            <a:r>
              <a:rPr lang="nl-NL" sz="3800" dirty="0" err="1"/>
              <a:t>Hb</a:t>
            </a:r>
            <a:r>
              <a:rPr lang="nl-NL" sz="3800" dirty="0"/>
              <a:t>) die belangrijke rol spelen bij transport zuurstof door het lichaam</a:t>
            </a:r>
          </a:p>
          <a:p>
            <a:pPr lvl="2"/>
            <a:r>
              <a:rPr lang="nl-NL" sz="3800" dirty="0">
                <a:solidFill>
                  <a:srgbClr val="C00000"/>
                </a:solidFill>
              </a:rPr>
              <a:t>witte bloedcellen </a:t>
            </a:r>
            <a:r>
              <a:rPr lang="nl-NL" sz="3800" dirty="0"/>
              <a:t>	= belangrijke rol bij afweer tegen schadelijke bacteriën (Vormen antistoffen)</a:t>
            </a:r>
          </a:p>
          <a:p>
            <a:pPr lvl="2"/>
            <a:r>
              <a:rPr lang="nl-NL" sz="3800" dirty="0">
                <a:solidFill>
                  <a:srgbClr val="C00000"/>
                </a:solidFill>
              </a:rPr>
              <a:t>Bloedplaatjes</a:t>
            </a:r>
            <a:r>
              <a:rPr lang="nl-NL" sz="3800" dirty="0"/>
              <a:t> 	= belangrijk voor de bloedstolling</a:t>
            </a:r>
          </a:p>
          <a:p>
            <a:endParaRPr lang="nl-NL" sz="1500" dirty="0"/>
          </a:p>
          <a:p>
            <a:pPr marL="0" indent="0">
              <a:buNone/>
            </a:pPr>
            <a:r>
              <a:rPr lang="nl-NL" sz="2600" dirty="0"/>
              <a:t> </a:t>
            </a:r>
          </a:p>
          <a:p>
            <a:pPr>
              <a:buFontTx/>
              <a:buChar char="-"/>
            </a:pP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314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Hart</a:t>
            </a:r>
            <a:br>
              <a:rPr lang="nl-NL" sz="2000" dirty="0"/>
            </a:br>
            <a:r>
              <a:rPr lang="nl-NL" sz="2000" dirty="0"/>
              <a:t>de motor van het lichaam / pompt 5 liter bloed door lichaam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490908"/>
          </a:xfrm>
        </p:spPr>
        <p:txBody>
          <a:bodyPr>
            <a:normAutofit/>
          </a:bodyPr>
          <a:lstStyle/>
          <a:p>
            <a:r>
              <a:rPr lang="nl-NL" dirty="0"/>
              <a:t>Hart </a:t>
            </a:r>
          </a:p>
          <a:p>
            <a:pPr lvl="2"/>
            <a:r>
              <a:rPr lang="nl-NL" sz="1800" dirty="0"/>
              <a:t>linker en rechter boezem </a:t>
            </a:r>
          </a:p>
          <a:p>
            <a:pPr lvl="2"/>
            <a:r>
              <a:rPr lang="nl-NL" sz="1800" dirty="0"/>
              <a:t>linker en rechter kamer</a:t>
            </a:r>
          </a:p>
          <a:p>
            <a:r>
              <a:rPr lang="nl-NL" dirty="0"/>
              <a:t>Bloedsomloop</a:t>
            </a:r>
          </a:p>
          <a:p>
            <a:pPr lvl="2"/>
            <a:r>
              <a:rPr lang="nl-NL" sz="1800" dirty="0"/>
              <a:t>Kleine bloedsomloop</a:t>
            </a:r>
          </a:p>
          <a:p>
            <a:pPr lvl="2"/>
            <a:r>
              <a:rPr lang="nl-NL" sz="1800" dirty="0"/>
              <a:t>Grote bloedsomloop </a:t>
            </a:r>
          </a:p>
          <a:p>
            <a:r>
              <a:rPr lang="nl-NL" dirty="0"/>
              <a:t>Bloedvaten</a:t>
            </a:r>
          </a:p>
          <a:p>
            <a:pPr lvl="2"/>
            <a:r>
              <a:rPr lang="nl-NL" sz="1800" dirty="0"/>
              <a:t>Slagaders</a:t>
            </a:r>
          </a:p>
          <a:p>
            <a:pPr lvl="2"/>
            <a:r>
              <a:rPr lang="nl-NL" sz="1800" dirty="0"/>
              <a:t>Aders</a:t>
            </a:r>
          </a:p>
          <a:p>
            <a:pPr lvl="2"/>
            <a:r>
              <a:rPr lang="nl-NL" sz="1800" dirty="0"/>
              <a:t>haarvaten</a:t>
            </a:r>
          </a:p>
        </p:txBody>
      </p:sp>
    </p:spTree>
    <p:extLst>
      <p:ext uri="{BB962C8B-B14F-4D97-AF65-F5344CB8AC3E}">
        <p14:creationId xmlns:p14="http://schemas.microsoft.com/office/powerpoint/2010/main" val="3540322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794717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7"/>
            <a:endParaRPr lang="nl-NL" dirty="0">
              <a:hlinkClick r:id="rId2"/>
            </a:endParaRPr>
          </a:p>
          <a:p>
            <a:pPr lvl="7"/>
            <a:endParaRPr lang="nl-NL" dirty="0">
              <a:hlinkClick r:id="rId2"/>
            </a:endParaRPr>
          </a:p>
          <a:p>
            <a:pPr lvl="7"/>
            <a:endParaRPr lang="nl-NL" dirty="0">
              <a:hlinkClick r:id="rId2"/>
            </a:endParaRPr>
          </a:p>
          <a:p>
            <a:pPr lvl="7"/>
            <a:endParaRPr lang="nl-NL" dirty="0">
              <a:hlinkClick r:id="rId2"/>
            </a:endParaRPr>
          </a:p>
          <a:p>
            <a:pPr lvl="7"/>
            <a:endParaRPr lang="nl-NL" dirty="0">
              <a:hlinkClick r:id="rId2"/>
            </a:endParaRPr>
          </a:p>
          <a:p>
            <a:pPr lvl="7"/>
            <a:r>
              <a:rPr lang="nl-NL" dirty="0">
                <a:hlinkClick r:id="rId2"/>
              </a:rPr>
              <a:t>https://youtu.be/pULytfpp5Dc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4" y="2067340"/>
            <a:ext cx="3979718" cy="363523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2389" y="2067340"/>
            <a:ext cx="4215211" cy="37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1775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660</TotalTime>
  <Words>364</Words>
  <Application>Microsoft Office PowerPoint</Application>
  <PresentationFormat>Breedbeeld</PresentationFormat>
  <Paragraphs>87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Tw Cen MT</vt:lpstr>
      <vt:lpstr>Druppel</vt:lpstr>
      <vt:lpstr>Anatomie en Fysiologie</vt:lpstr>
      <vt:lpstr>Lesindeling</vt:lpstr>
      <vt:lpstr>Uitleg vak</vt:lpstr>
      <vt:lpstr>Terugblik vorige les</vt:lpstr>
      <vt:lpstr>Functies skelet</vt:lpstr>
      <vt:lpstr>spieren</vt:lpstr>
      <vt:lpstr>Bloedsomloop  samen met ademhaling een van de vitale stelsels van het lichaam</vt:lpstr>
      <vt:lpstr>Hart de motor van het lichaam / pompt 5 liter bloed door lichaam</vt:lpstr>
      <vt:lpstr>hart</vt:lpstr>
      <vt:lpstr>Kleine en grote bloedsomloop</vt:lpstr>
      <vt:lpstr>Lymfatisch systeem  &amp; milt</vt:lpstr>
      <vt:lpstr>Huiswerk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Anne Westera</dc:creator>
  <cp:lastModifiedBy>Sieger Rinzema</cp:lastModifiedBy>
  <cp:revision>24</cp:revision>
  <dcterms:created xsi:type="dcterms:W3CDTF">2016-09-12T14:01:33Z</dcterms:created>
  <dcterms:modified xsi:type="dcterms:W3CDTF">2017-01-17T12:15:36Z</dcterms:modified>
</cp:coreProperties>
</file>