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9" r:id="rId2"/>
  </p:sldMasterIdLst>
  <p:sldIdLst>
    <p:sldId id="256" r:id="rId3"/>
    <p:sldId id="257" r:id="rId4"/>
    <p:sldId id="261" r:id="rId5"/>
    <p:sldId id="272" r:id="rId6"/>
    <p:sldId id="276" r:id="rId7"/>
    <p:sldId id="270" r:id="rId8"/>
    <p:sldId id="277" r:id="rId9"/>
    <p:sldId id="278" r:id="rId10"/>
    <p:sldId id="280" r:id="rId11"/>
    <p:sldId id="279" r:id="rId12"/>
    <p:sldId id="262"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61"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Master" Target="../slideMasters/slideMaster2.xml"/><Relationship Id="rId5" Type="http://schemas.microsoft.com/office/2007/relationships/hdphoto" Target="../media/hdphoto1.wdp"/><Relationship Id="rId4" Type="http://schemas.openxmlformats.org/officeDocument/2006/relationships/image" Target="../media/image6.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Master" Target="../slideMasters/slideMaster2.xml"/><Relationship Id="rId5" Type="http://schemas.microsoft.com/office/2007/relationships/hdphoto" Target="../media/hdphoto1.wdp"/><Relationship Id="rId4" Type="http://schemas.openxmlformats.org/officeDocument/2006/relationships/image" Target="../media/image6.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Master" Target="../slideMasters/slideMaster2.xml"/><Relationship Id="rId5" Type="http://schemas.microsoft.com/office/2007/relationships/hdphoto" Target="../media/hdphoto1.wdp"/><Relationship Id="rId4"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Master" Target="../slideMasters/slideMaster2.xml"/><Relationship Id="rId5" Type="http://schemas.microsoft.com/office/2007/relationships/hdphoto" Target="../media/hdphoto1.wdp"/><Relationship Id="rId4"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nl-NL"/>
              <a:t>Klik om de stijl te bewerken</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nl-NL"/>
              <a:t>Klik om de stijl te bewerken</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nl-NL"/>
              <a:t>Klik om de stijl te bewerken</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nl-NL"/>
              <a:t>Klik om de stijl te bewerken</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nl-NL"/>
              <a:t>Klik om de stijl te bewerken</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nl-NL"/>
              <a:t>Klik om de stijl te bewerken</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3" name="Date Placeholder 2"/>
          <p:cNvSpPr>
            <a:spLocks noGrp="1"/>
          </p:cNvSpPr>
          <p:nvPr>
            <p:ph type="dt" sz="half" idx="10"/>
          </p:nvPr>
        </p:nvSpPr>
        <p:spPr/>
        <p:txBody>
          <a:bodyPr/>
          <a:lstStyle/>
          <a:p>
            <a:fld id="{48A87A34-81AB-432B-8DAE-1953F412C126}" type="datetimeFigureOut">
              <a:rPr lang="en-US" dirty="0"/>
              <a:t>1/17/2017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nl-NL"/>
              <a:t>Klik om de stijl te bewerken</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3" name="Date Placeholder 2"/>
          <p:cNvSpPr>
            <a:spLocks noGrp="1"/>
          </p:cNvSpPr>
          <p:nvPr>
            <p:ph type="dt" sz="half" idx="10"/>
          </p:nvPr>
        </p:nvSpPr>
        <p:spPr/>
        <p:txBody>
          <a:bodyPr/>
          <a:lstStyle/>
          <a:p>
            <a:fld id="{48A87A34-81AB-432B-8DAE-1953F412C126}" type="datetimeFigureOut">
              <a:rPr lang="en-US" dirty="0"/>
              <a:t>1/17/2017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nl-NL"/>
              <a:t>Klik om de stijl te bewerken</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nl-NL"/>
              <a:t>Klik om de stijl te bewerken</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82762"/>
            <a:ext cx="10222992"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5000"/>
              </a:lnSpc>
              <a:defRPr sz="7200" b="1" cap="none" baseline="0">
                <a:blipFill dpi="0" rotWithShape="1">
                  <a:blip r:embed="rId4"/>
                  <a:srcRect/>
                  <a:tile tx="6350" ty="-127000" sx="65000" sy="64000" flip="none" algn="tl"/>
                </a:blipFill>
              </a:defRPr>
            </a:lvl1pPr>
          </a:lstStyle>
          <a:p>
            <a:r>
              <a:rPr lang="nl-NL"/>
              <a:t>Klik om de stijl te bewerken</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000" b="1">
                <a:solidFill>
                  <a:schemeClr val="accent2">
                    <a:lumMod val="75000"/>
                  </a:schemeClr>
                </a:solidFill>
              </a:defRPr>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D91B805F-FF0F-4BAA-A3A3-E4F945D687F8}" type="datetimeFigureOut">
              <a:rPr lang="en-US" dirty="0">
                <a:solidFill>
                  <a:srgbClr val="967E96">
                    <a:lumMod val="50000"/>
                  </a:srgbClr>
                </a:solidFill>
              </a:rPr>
              <a:pPr/>
              <a:t>1/17/2017</a:t>
            </a:fld>
            <a:endParaRPr lang="en-US" dirty="0">
              <a:solidFill>
                <a:srgbClr val="967E96">
                  <a:lumMod val="50000"/>
                </a:srgbClr>
              </a:solidFill>
            </a:endParaRPr>
          </a:p>
        </p:txBody>
      </p:sp>
      <p:sp>
        <p:nvSpPr>
          <p:cNvPr id="5" name="Footer Placeholder 4"/>
          <p:cNvSpPr>
            <a:spLocks noGrp="1"/>
          </p:cNvSpPr>
          <p:nvPr>
            <p:ph type="ftr" sz="quarter" idx="11"/>
          </p:nvPr>
        </p:nvSpPr>
        <p:spPr/>
        <p:txBody>
          <a:bodyPr/>
          <a:lstStyle/>
          <a:p>
            <a:endParaRPr lang="en-US" dirty="0">
              <a:solidFill>
                <a:srgbClr val="967E96">
                  <a:lumMod val="50000"/>
                </a:srgbClr>
              </a:solidFill>
            </a:endParaRPr>
          </a:p>
        </p:txBody>
      </p:sp>
      <p:sp>
        <p:nvSpPr>
          <p:cNvPr id="6" name="Slide Number Placeholder 5"/>
          <p:cNvSpPr>
            <a:spLocks noGrp="1"/>
          </p:cNvSpPr>
          <p:nvPr>
            <p:ph type="sldNum" sz="quarter" idx="12"/>
          </p:nvPr>
        </p:nvSpPr>
        <p:spPr>
          <a:xfrm>
            <a:off x="9592733" y="4289334"/>
            <a:ext cx="1193868" cy="640080"/>
          </a:xfrm>
        </p:spPr>
        <p:txBody>
          <a:bodyPr/>
          <a:lstStyle>
            <a:lvl1pPr>
              <a:defRPr sz="2800" b="1"/>
            </a:lvl1pPr>
          </a:lstStyle>
          <a:p>
            <a:fld id="{4FAB73BC-B049-4115-A692-8D63A059BFB8}" type="slidenum">
              <a:rPr lang="en-US" dirty="0"/>
              <a:pPr/>
              <a:t>‹nr.›</a:t>
            </a:fld>
            <a:endParaRPr lang="en-US" dirty="0"/>
          </a:p>
        </p:txBody>
      </p:sp>
    </p:spTree>
    <p:extLst>
      <p:ext uri="{BB962C8B-B14F-4D97-AF65-F5344CB8AC3E}">
        <p14:creationId xmlns:p14="http://schemas.microsoft.com/office/powerpoint/2010/main" val="28280618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2261F3A6-CC5D-4649-8527-DB0C21FDDFD9}" type="datetimeFigureOut">
              <a:rPr lang="en-US" dirty="0">
                <a:solidFill>
                  <a:srgbClr val="967E96">
                    <a:lumMod val="50000"/>
                  </a:srgbClr>
                </a:solidFill>
              </a:rPr>
              <a:pPr/>
              <a:t>1/17/2017</a:t>
            </a:fld>
            <a:endParaRPr lang="en-US" dirty="0">
              <a:solidFill>
                <a:srgbClr val="967E96">
                  <a:lumMod val="50000"/>
                </a:srgbClr>
              </a:solidFill>
            </a:endParaRPr>
          </a:p>
        </p:txBody>
      </p:sp>
      <p:sp>
        <p:nvSpPr>
          <p:cNvPr id="5" name="Footer Placeholder 4"/>
          <p:cNvSpPr>
            <a:spLocks noGrp="1"/>
          </p:cNvSpPr>
          <p:nvPr>
            <p:ph type="ftr" sz="quarter" idx="11"/>
          </p:nvPr>
        </p:nvSpPr>
        <p:spPr/>
        <p:txBody>
          <a:bodyPr/>
          <a:lstStyle/>
          <a:p>
            <a:endParaRPr lang="en-US" dirty="0">
              <a:solidFill>
                <a:srgbClr val="967E96">
                  <a:lumMod val="50000"/>
                </a:srgb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pPr/>
              <a:t>‹nr.›</a:t>
            </a:fld>
            <a:endParaRPr lang="en-US" dirty="0"/>
          </a:p>
        </p:txBody>
      </p:sp>
    </p:spTree>
    <p:extLst>
      <p:ext uri="{BB962C8B-B14F-4D97-AF65-F5344CB8AC3E}">
        <p14:creationId xmlns:p14="http://schemas.microsoft.com/office/powerpoint/2010/main" val="28902981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nl-NL"/>
              <a:t>Klik om de stijl te bewerken</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5000"/>
              </a:lnSpc>
              <a:defRPr sz="7200" b="1"/>
            </a:lvl1pPr>
          </a:lstStyle>
          <a:p>
            <a:r>
              <a:rPr lang="nl-NL"/>
              <a:t>Klik om de stijl te bewerken</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b="1">
                <a:solidFill>
                  <a:schemeClr val="accent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a:xfrm>
            <a:off x="8593667" y="6272784"/>
            <a:ext cx="2644309" cy="365125"/>
          </a:xfrm>
        </p:spPr>
        <p:txBody>
          <a:bodyPr/>
          <a:lstStyle>
            <a:lvl1pPr>
              <a:defRPr>
                <a:solidFill>
                  <a:schemeClr val="accent2">
                    <a:lumMod val="50000"/>
                  </a:schemeClr>
                </a:solidFill>
              </a:defRPr>
            </a:lvl1pPr>
          </a:lstStyle>
          <a:p>
            <a:fld id="{5B6F927C-B73E-4F9D-ADFE-F6E23BD7CEE8}" type="datetimeFigureOut">
              <a:rPr lang="en-US" dirty="0">
                <a:solidFill>
                  <a:srgbClr val="967E96">
                    <a:lumMod val="50000"/>
                  </a:srgbClr>
                </a:solidFill>
              </a:rPr>
              <a:pPr/>
              <a:t>1/17/2017</a:t>
            </a:fld>
            <a:endParaRPr lang="en-US" dirty="0">
              <a:solidFill>
                <a:srgbClr val="967E96">
                  <a:lumMod val="50000"/>
                </a:srgbClr>
              </a:solidFill>
            </a:endParaRPr>
          </a:p>
        </p:txBody>
      </p:sp>
      <p:sp>
        <p:nvSpPr>
          <p:cNvPr id="5" name="Footer Placeholder 4"/>
          <p:cNvSpPr>
            <a:spLocks noGrp="1"/>
          </p:cNvSpPr>
          <p:nvPr>
            <p:ph type="ftr" sz="quarter" idx="11"/>
          </p:nvPr>
        </p:nvSpPr>
        <p:spPr>
          <a:xfrm>
            <a:off x="2182708" y="6272784"/>
            <a:ext cx="6327648" cy="365125"/>
          </a:xfrm>
        </p:spPr>
        <p:txBody>
          <a:bodyPr/>
          <a:lstStyle>
            <a:lvl1pPr>
              <a:defRPr>
                <a:solidFill>
                  <a:schemeClr val="accent2">
                    <a:lumMod val="50000"/>
                  </a:schemeClr>
                </a:solidFill>
              </a:defRPr>
            </a:lvl1pPr>
          </a:lstStyle>
          <a:p>
            <a:endParaRPr lang="en-US" dirty="0">
              <a:solidFill>
                <a:srgbClr val="967E96">
                  <a:lumMod val="50000"/>
                </a:srgbClr>
              </a:solidFill>
            </a:endParaRPr>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dirty="0"/>
              <a:pPr/>
              <a:t>‹nr.›</a:t>
            </a:fld>
            <a:endParaRPr lang="en-US" dirty="0"/>
          </a:p>
        </p:txBody>
      </p:sp>
    </p:spTree>
    <p:extLst>
      <p:ext uri="{BB962C8B-B14F-4D97-AF65-F5344CB8AC3E}">
        <p14:creationId xmlns:p14="http://schemas.microsoft.com/office/powerpoint/2010/main" val="29147994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65B1FFFF-984A-4EE5-9BF2-EC9310C878F1}" type="datetimeFigureOut">
              <a:rPr lang="en-US" dirty="0">
                <a:solidFill>
                  <a:srgbClr val="967E96">
                    <a:lumMod val="50000"/>
                  </a:srgbClr>
                </a:solidFill>
              </a:rPr>
              <a:pPr/>
              <a:t>1/17/2017</a:t>
            </a:fld>
            <a:endParaRPr lang="en-US" dirty="0">
              <a:solidFill>
                <a:srgbClr val="967E96">
                  <a:lumMod val="50000"/>
                </a:srgbClr>
              </a:solidFill>
            </a:endParaRPr>
          </a:p>
        </p:txBody>
      </p:sp>
      <p:sp>
        <p:nvSpPr>
          <p:cNvPr id="6" name="Footer Placeholder 5"/>
          <p:cNvSpPr>
            <a:spLocks noGrp="1"/>
          </p:cNvSpPr>
          <p:nvPr>
            <p:ph type="ftr" sz="quarter" idx="11"/>
          </p:nvPr>
        </p:nvSpPr>
        <p:spPr/>
        <p:txBody>
          <a:bodyPr/>
          <a:lstStyle/>
          <a:p>
            <a:endParaRPr lang="en-US" dirty="0">
              <a:solidFill>
                <a:srgbClr val="967E96">
                  <a:lumMod val="50000"/>
                </a:srgbClr>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dirty="0"/>
              <a:pPr/>
              <a:t>‹nr.›</a:t>
            </a:fld>
            <a:endParaRPr lang="en-US" dirty="0"/>
          </a:p>
        </p:txBody>
      </p:sp>
    </p:spTree>
    <p:extLst>
      <p:ext uri="{BB962C8B-B14F-4D97-AF65-F5344CB8AC3E}">
        <p14:creationId xmlns:p14="http://schemas.microsoft.com/office/powerpoint/2010/main" val="4351351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de stijl te bewerken</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2">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2">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703271C1-B42E-4A60-A25F-0185B888604B}" type="datetimeFigureOut">
              <a:rPr lang="en-US" dirty="0">
                <a:solidFill>
                  <a:srgbClr val="967E96">
                    <a:lumMod val="50000"/>
                  </a:srgbClr>
                </a:solidFill>
              </a:rPr>
              <a:pPr/>
              <a:t>1/17/2017</a:t>
            </a:fld>
            <a:endParaRPr lang="en-US" dirty="0">
              <a:solidFill>
                <a:srgbClr val="967E96">
                  <a:lumMod val="50000"/>
                </a:srgbClr>
              </a:solidFill>
            </a:endParaRPr>
          </a:p>
        </p:txBody>
      </p:sp>
      <p:sp>
        <p:nvSpPr>
          <p:cNvPr id="8" name="Footer Placeholder 7"/>
          <p:cNvSpPr>
            <a:spLocks noGrp="1"/>
          </p:cNvSpPr>
          <p:nvPr>
            <p:ph type="ftr" sz="quarter" idx="11"/>
          </p:nvPr>
        </p:nvSpPr>
        <p:spPr/>
        <p:txBody>
          <a:bodyPr/>
          <a:lstStyle/>
          <a:p>
            <a:endParaRPr lang="en-US" dirty="0">
              <a:solidFill>
                <a:srgbClr val="967E96">
                  <a:lumMod val="50000"/>
                </a:srgbClr>
              </a:solidFill>
            </a:endParaRPr>
          </a:p>
        </p:txBody>
      </p:sp>
      <p:sp>
        <p:nvSpPr>
          <p:cNvPr id="9" name="Slide Number Placeholder 8"/>
          <p:cNvSpPr>
            <a:spLocks noGrp="1"/>
          </p:cNvSpPr>
          <p:nvPr>
            <p:ph type="sldNum" sz="quarter" idx="12"/>
          </p:nvPr>
        </p:nvSpPr>
        <p:spPr/>
        <p:txBody>
          <a:bodyPr/>
          <a:lstStyle/>
          <a:p>
            <a:fld id="{4FAB73BC-B049-4115-A692-8D63A059BFB8}" type="slidenum">
              <a:rPr lang="en-US" dirty="0"/>
              <a:pPr/>
              <a:t>‹nr.›</a:t>
            </a:fld>
            <a:endParaRPr lang="en-US" dirty="0"/>
          </a:p>
        </p:txBody>
      </p:sp>
    </p:spTree>
    <p:extLst>
      <p:ext uri="{BB962C8B-B14F-4D97-AF65-F5344CB8AC3E}">
        <p14:creationId xmlns:p14="http://schemas.microsoft.com/office/powerpoint/2010/main" val="40458727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80416292-3725-4763-8973-4C59F0403D99}" type="datetimeFigureOut">
              <a:rPr lang="en-US" dirty="0">
                <a:solidFill>
                  <a:srgbClr val="967E96">
                    <a:lumMod val="50000"/>
                  </a:srgbClr>
                </a:solidFill>
              </a:rPr>
              <a:pPr/>
              <a:t>1/17/2017</a:t>
            </a:fld>
            <a:endParaRPr lang="en-US" dirty="0">
              <a:solidFill>
                <a:srgbClr val="967E96">
                  <a:lumMod val="50000"/>
                </a:srgbClr>
              </a:solidFill>
            </a:endParaRPr>
          </a:p>
        </p:txBody>
      </p:sp>
      <p:sp>
        <p:nvSpPr>
          <p:cNvPr id="4" name="Footer Placeholder 3"/>
          <p:cNvSpPr>
            <a:spLocks noGrp="1"/>
          </p:cNvSpPr>
          <p:nvPr>
            <p:ph type="ftr" sz="quarter" idx="11"/>
          </p:nvPr>
        </p:nvSpPr>
        <p:spPr/>
        <p:txBody>
          <a:bodyPr/>
          <a:lstStyle/>
          <a:p>
            <a:endParaRPr lang="en-US" dirty="0">
              <a:solidFill>
                <a:srgbClr val="967E96">
                  <a:lumMod val="50000"/>
                </a:srgbClr>
              </a:solidFill>
            </a:endParaRPr>
          </a:p>
        </p:txBody>
      </p:sp>
      <p:sp>
        <p:nvSpPr>
          <p:cNvPr id="5" name="Slide Number Placeholder 4"/>
          <p:cNvSpPr>
            <a:spLocks noGrp="1"/>
          </p:cNvSpPr>
          <p:nvPr>
            <p:ph type="sldNum" sz="quarter" idx="12"/>
          </p:nvPr>
        </p:nvSpPr>
        <p:spPr/>
        <p:txBody>
          <a:bodyPr/>
          <a:lstStyle/>
          <a:p>
            <a:fld id="{4FAB73BC-B049-4115-A692-8D63A059BFB8}" type="slidenum">
              <a:rPr lang="en-US" dirty="0"/>
              <a:pPr/>
              <a:t>‹nr.›</a:t>
            </a:fld>
            <a:endParaRPr lang="en-US" dirty="0"/>
          </a:p>
        </p:txBody>
      </p:sp>
    </p:spTree>
    <p:extLst>
      <p:ext uri="{BB962C8B-B14F-4D97-AF65-F5344CB8AC3E}">
        <p14:creationId xmlns:p14="http://schemas.microsoft.com/office/powerpoint/2010/main" val="85155501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6996D1-8909-469F-911A-4C12C68BF5D9}" type="datetimeFigureOut">
              <a:rPr lang="en-US" dirty="0">
                <a:solidFill>
                  <a:srgbClr val="967E96">
                    <a:lumMod val="50000"/>
                  </a:srgbClr>
                </a:solidFill>
              </a:rPr>
              <a:pPr/>
              <a:t>1/17/2017</a:t>
            </a:fld>
            <a:endParaRPr lang="en-US" dirty="0">
              <a:solidFill>
                <a:srgbClr val="967E96">
                  <a:lumMod val="50000"/>
                </a:srgbClr>
              </a:solidFill>
            </a:endParaRPr>
          </a:p>
        </p:txBody>
      </p:sp>
      <p:sp>
        <p:nvSpPr>
          <p:cNvPr id="3" name="Footer Placeholder 2"/>
          <p:cNvSpPr>
            <a:spLocks noGrp="1"/>
          </p:cNvSpPr>
          <p:nvPr>
            <p:ph type="ftr" sz="quarter" idx="11"/>
          </p:nvPr>
        </p:nvSpPr>
        <p:spPr/>
        <p:txBody>
          <a:bodyPr/>
          <a:lstStyle/>
          <a:p>
            <a:endParaRPr lang="en-US" dirty="0">
              <a:solidFill>
                <a:srgbClr val="967E96">
                  <a:lumMod val="50000"/>
                </a:srgbClr>
              </a:solidFill>
            </a:endParaRPr>
          </a:p>
        </p:txBody>
      </p:sp>
      <p:sp>
        <p:nvSpPr>
          <p:cNvPr id="4" name="Slide Number Placeholder 3"/>
          <p:cNvSpPr>
            <a:spLocks noGrp="1"/>
          </p:cNvSpPr>
          <p:nvPr>
            <p:ph type="sldNum" sz="quarter" idx="12"/>
          </p:nvPr>
        </p:nvSpPr>
        <p:spPr/>
        <p:txBody>
          <a:bodyPr/>
          <a:lstStyle/>
          <a:p>
            <a:fld id="{4FAB73BC-B049-4115-A692-8D63A059BFB8}" type="slidenum">
              <a:rPr lang="en-US" dirty="0"/>
              <a:pPr/>
              <a:t>‹nr.›</a:t>
            </a:fld>
            <a:endParaRPr lang="en-US" dirty="0"/>
          </a:p>
        </p:txBody>
      </p:sp>
    </p:spTree>
    <p:extLst>
      <p:ext uri="{BB962C8B-B14F-4D97-AF65-F5344CB8AC3E}">
        <p14:creationId xmlns:p14="http://schemas.microsoft.com/office/powerpoint/2010/main" val="168547409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nl-NL"/>
              <a:t>Klik om de stijl te bewerken</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2">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E16A73BC-5D11-4675-B334-102E1E8C9B50}" type="datetimeFigureOut">
              <a:rPr lang="en-US" dirty="0">
                <a:solidFill>
                  <a:srgbClr val="967E96">
                    <a:lumMod val="50000"/>
                  </a:srgbClr>
                </a:solidFill>
              </a:rPr>
              <a:pPr/>
              <a:t>1/17/2017</a:t>
            </a:fld>
            <a:endParaRPr lang="en-US" dirty="0">
              <a:solidFill>
                <a:srgbClr val="967E96">
                  <a:lumMod val="50000"/>
                </a:srgbClr>
              </a:solidFill>
            </a:endParaRPr>
          </a:p>
        </p:txBody>
      </p:sp>
      <p:sp>
        <p:nvSpPr>
          <p:cNvPr id="6" name="Footer Placeholder 5"/>
          <p:cNvSpPr>
            <a:spLocks noGrp="1"/>
          </p:cNvSpPr>
          <p:nvPr>
            <p:ph type="ftr" sz="quarter" idx="11"/>
          </p:nvPr>
        </p:nvSpPr>
        <p:spPr/>
        <p:txBody>
          <a:bodyPr/>
          <a:lstStyle/>
          <a:p>
            <a:endParaRPr lang="en-US" dirty="0">
              <a:solidFill>
                <a:srgbClr val="967E96">
                  <a:lumMod val="50000"/>
                </a:srgbClr>
              </a:solidFill>
            </a:endParaRPr>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pPr/>
              <a:t>‹nr.›</a:t>
            </a:fld>
            <a:endParaRPr lang="en-US" dirty="0"/>
          </a:p>
        </p:txBody>
      </p:sp>
    </p:spTree>
    <p:extLst>
      <p:ext uri="{BB962C8B-B14F-4D97-AF65-F5344CB8AC3E}">
        <p14:creationId xmlns:p14="http://schemas.microsoft.com/office/powerpoint/2010/main" val="294495034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nl-NL"/>
              <a:t>Klik om de stijl te bewerken</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2">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lvl1pPr>
              <a:defRPr>
                <a:solidFill>
                  <a:schemeClr val="accent2">
                    <a:lumMod val="75000"/>
                  </a:schemeClr>
                </a:solidFill>
              </a:defRPr>
            </a:lvl1pPr>
          </a:lstStyle>
          <a:p>
            <a:fld id="{27B8E45F-652B-4E89-8925-000B0AB8FD98}" type="datetimeFigureOut">
              <a:rPr lang="en-US" dirty="0">
                <a:solidFill>
                  <a:srgbClr val="967E96">
                    <a:lumMod val="75000"/>
                  </a:srgbClr>
                </a:solidFill>
              </a:rPr>
              <a:pPr/>
              <a:t>1/17/2017</a:t>
            </a:fld>
            <a:endParaRPr lang="en-US" dirty="0">
              <a:solidFill>
                <a:srgbClr val="967E96">
                  <a:lumMod val="75000"/>
                </a:srgbClr>
              </a:solidFill>
            </a:endParaRPr>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pPr/>
              <a:t>‹nr.›</a:t>
            </a:fld>
            <a:endParaRPr lang="en-US" dirty="0"/>
          </a:p>
        </p:txBody>
      </p:sp>
    </p:spTree>
    <p:extLst>
      <p:ext uri="{BB962C8B-B14F-4D97-AF65-F5344CB8AC3E}">
        <p14:creationId xmlns:p14="http://schemas.microsoft.com/office/powerpoint/2010/main" val="237297884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780B5C51-60B3-48EF-AA78-DB950F30DBA2}" type="datetimeFigureOut">
              <a:rPr lang="en-US" dirty="0">
                <a:solidFill>
                  <a:srgbClr val="967E96">
                    <a:lumMod val="50000"/>
                  </a:srgbClr>
                </a:solidFill>
              </a:rPr>
              <a:pPr/>
              <a:t>1/17/2017</a:t>
            </a:fld>
            <a:endParaRPr lang="en-US" dirty="0">
              <a:solidFill>
                <a:srgbClr val="967E96">
                  <a:lumMod val="50000"/>
                </a:srgbClr>
              </a:solidFill>
            </a:endParaRPr>
          </a:p>
        </p:txBody>
      </p:sp>
      <p:sp>
        <p:nvSpPr>
          <p:cNvPr id="5" name="Footer Placeholder 4"/>
          <p:cNvSpPr>
            <a:spLocks noGrp="1"/>
          </p:cNvSpPr>
          <p:nvPr>
            <p:ph type="ftr" sz="quarter" idx="11"/>
          </p:nvPr>
        </p:nvSpPr>
        <p:spPr/>
        <p:txBody>
          <a:bodyPr/>
          <a:lstStyle/>
          <a:p>
            <a:endParaRPr lang="en-US" dirty="0">
              <a:solidFill>
                <a:srgbClr val="967E96">
                  <a:lumMod val="50000"/>
                </a:srgb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pPr/>
              <a:t>‹nr.›</a:t>
            </a:fld>
            <a:endParaRPr lang="en-US" dirty="0"/>
          </a:p>
        </p:txBody>
      </p:sp>
    </p:spTree>
    <p:extLst>
      <p:ext uri="{BB962C8B-B14F-4D97-AF65-F5344CB8AC3E}">
        <p14:creationId xmlns:p14="http://schemas.microsoft.com/office/powerpoint/2010/main" val="411377783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nl-NL"/>
              <a:t>Klik om de stijl te bewerken</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C35D676B-6E73-4E3B-A9B3-4966DB9B52A5}" type="datetimeFigureOut">
              <a:rPr lang="en-US" dirty="0">
                <a:solidFill>
                  <a:srgbClr val="967E96">
                    <a:lumMod val="50000"/>
                  </a:srgbClr>
                </a:solidFill>
              </a:rPr>
              <a:pPr/>
              <a:t>1/17/2017</a:t>
            </a:fld>
            <a:endParaRPr lang="en-US" dirty="0">
              <a:solidFill>
                <a:srgbClr val="967E96">
                  <a:lumMod val="50000"/>
                </a:srgbClr>
              </a:solidFill>
            </a:endParaRPr>
          </a:p>
        </p:txBody>
      </p:sp>
      <p:sp>
        <p:nvSpPr>
          <p:cNvPr id="5" name="Footer Placeholder 4"/>
          <p:cNvSpPr>
            <a:spLocks noGrp="1"/>
          </p:cNvSpPr>
          <p:nvPr>
            <p:ph type="ftr" sz="quarter" idx="11"/>
          </p:nvPr>
        </p:nvSpPr>
        <p:spPr/>
        <p:txBody>
          <a:bodyPr/>
          <a:lstStyle/>
          <a:p>
            <a:endParaRPr lang="en-US" dirty="0">
              <a:solidFill>
                <a:srgbClr val="967E96">
                  <a:lumMod val="50000"/>
                </a:srgb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pPr/>
              <a:t>‹nr.›</a:t>
            </a:fld>
            <a:endParaRPr lang="en-US" dirty="0"/>
          </a:p>
        </p:txBody>
      </p:sp>
    </p:spTree>
    <p:extLst>
      <p:ext uri="{BB962C8B-B14F-4D97-AF65-F5344CB8AC3E}">
        <p14:creationId xmlns:p14="http://schemas.microsoft.com/office/powerpoint/2010/main" val="17951526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nl-NL"/>
              <a:t>Klik om de stijl te bewerken</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48A87A34-81AB-432B-8DAE-1953F412C126}" type="datetimeFigureOut">
              <a:rPr lang="en-US" dirty="0"/>
              <a:t>1/17/2017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nl-NL"/>
              <a:t>Klik om de stijl te bewerken</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nl-NL"/>
              <a:t>Klik om de stijl te bewerken</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2" name="Content Placeholder 3"/>
          <p:cNvSpPr>
            <a:spLocks noGrp="1"/>
          </p:cNvSpPr>
          <p:nvPr>
            <p:ph sz="quarter" idx="13"/>
          </p:nvPr>
        </p:nvSpPr>
        <p:spPr>
          <a:xfrm>
            <a:off x="913774" y="3051012"/>
            <a:ext cx="5106027" cy="274018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3" name="Content Placeholder 5"/>
          <p:cNvSpPr>
            <a:spLocks noGrp="1"/>
          </p:cNvSpPr>
          <p:nvPr>
            <p:ph sz="quarter" idx="14"/>
          </p:nvPr>
        </p:nvSpPr>
        <p:spPr>
          <a:xfrm>
            <a:off x="6172200" y="3051012"/>
            <a:ext cx="5105401" cy="274018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1/17/2017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1/17/2017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1/17/2017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nl-NL"/>
              <a:t>Klik om de stijl te bewerken</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nl-NL"/>
              <a:t>Klik om de stijl te bewerken</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image" Target="../media/image5.png"/><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image" Target="../media/image6.png"/><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1/17/2017</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accent2">
                    <a:lumMod val="50000"/>
                  </a:schemeClr>
                </a:solidFill>
              </a:defRPr>
            </a:lvl1pPr>
          </a:lstStyle>
          <a:p>
            <a:fld id="{C4A3462A-2D5B-48AF-A3D4-EF8A90A50A80}" type="datetimeFigureOut">
              <a:rPr lang="en-US" dirty="0">
                <a:solidFill>
                  <a:srgbClr val="967E96">
                    <a:lumMod val="50000"/>
                  </a:srgbClr>
                </a:solidFill>
              </a:rPr>
              <a:pPr/>
              <a:t>1/17/2017</a:t>
            </a:fld>
            <a:endParaRPr lang="en-US" dirty="0">
              <a:solidFill>
                <a:srgbClr val="967E96">
                  <a:lumMod val="50000"/>
                </a:srgbClr>
              </a:solidFill>
            </a:endParaRPr>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accent2">
                    <a:lumMod val="50000"/>
                  </a:schemeClr>
                </a:solidFill>
              </a:defRPr>
            </a:lvl1pPr>
          </a:lstStyle>
          <a:p>
            <a:endParaRPr lang="en-US" dirty="0">
              <a:solidFill>
                <a:srgbClr val="967E96">
                  <a:lumMod val="50000"/>
                </a:srgbClr>
              </a:solidFill>
            </a:endParaRPr>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2">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dirty="0"/>
              <a:pPr/>
              <a:t>‹nr.›</a:t>
            </a:fld>
            <a:endParaRPr lang="en-US" dirty="0"/>
          </a:p>
        </p:txBody>
      </p:sp>
    </p:spTree>
    <p:extLst>
      <p:ext uri="{BB962C8B-B14F-4D97-AF65-F5344CB8AC3E}">
        <p14:creationId xmlns:p14="http://schemas.microsoft.com/office/powerpoint/2010/main" val="3949506739"/>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sldNum="0" hdr="0" ftr="0" dt="0"/>
  <p:txStyles>
    <p:titleStyle>
      <a:lvl1pPr algn="l" defTabSz="914400" rtl="0" eaLnBrk="1" latinLnBrk="0" hangingPunct="1">
        <a:lnSpc>
          <a:spcPct val="90000"/>
        </a:lnSpc>
        <a:spcBef>
          <a:spcPct val="0"/>
        </a:spcBef>
        <a:buNone/>
        <a:defRPr sz="4800" b="1" kern="1200" cap="none"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2"/>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youtube.com/watch?v=jhDvNQEHUlY" TargetMode="External"/><Relationship Id="rId2" Type="http://schemas.openxmlformats.org/officeDocument/2006/relationships/hyperlink" Target="https://www.youtube.com/watch?v=QUtuZqYszRY" TargetMode="External"/><Relationship Id="rId1" Type="http://schemas.openxmlformats.org/officeDocument/2006/relationships/slideLayout" Target="../slideLayouts/slideLayout2.xml"/><Relationship Id="rId4" Type="http://schemas.openxmlformats.org/officeDocument/2006/relationships/hyperlink" Target="https://www.youtube.com/watch?v=NzO_h94155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WSmpahhgZBE" TargetMode="External"/><Relationship Id="rId2" Type="http://schemas.openxmlformats.org/officeDocument/2006/relationships/image" Target="../media/image8.jpg"/><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v=DuZMDaPCofM" TargetMode="External"/><Relationship Id="rId2" Type="http://schemas.openxmlformats.org/officeDocument/2006/relationships/hyperlink" Target="https://www.youtube.com/watch?v=vJG698U2Mvo" TargetMode="Externa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hyperlink" Target="https://www.youtube.com/watch?v=u-x3Shhsmbo"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Anatomie en Fysiologie</a:t>
            </a:r>
          </a:p>
        </p:txBody>
      </p:sp>
      <p:sp>
        <p:nvSpPr>
          <p:cNvPr id="3" name="Ondertitel 2"/>
          <p:cNvSpPr>
            <a:spLocks noGrp="1"/>
          </p:cNvSpPr>
          <p:nvPr>
            <p:ph type="subTitle" idx="1"/>
          </p:nvPr>
        </p:nvSpPr>
        <p:spPr/>
        <p:txBody>
          <a:bodyPr/>
          <a:lstStyle/>
          <a:p>
            <a:r>
              <a:rPr lang="nl-NL" dirty="0"/>
              <a:t>Les 5</a:t>
            </a:r>
          </a:p>
          <a:p>
            <a:r>
              <a:rPr lang="nl-NL" dirty="0"/>
              <a:t>Zenuwen, zintuigen en hormonen</a:t>
            </a:r>
          </a:p>
        </p:txBody>
      </p:sp>
    </p:spTree>
    <p:extLst>
      <p:ext uri="{BB962C8B-B14F-4D97-AF65-F5344CB8AC3E}">
        <p14:creationId xmlns:p14="http://schemas.microsoft.com/office/powerpoint/2010/main" val="41575981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Hormonaal stelsel</a:t>
            </a:r>
          </a:p>
        </p:txBody>
      </p:sp>
      <p:sp>
        <p:nvSpPr>
          <p:cNvPr id="3" name="Tijdelijke aanduiding voor inhoud 2"/>
          <p:cNvSpPr>
            <a:spLocks noGrp="1"/>
          </p:cNvSpPr>
          <p:nvPr>
            <p:ph sz="quarter" idx="13"/>
          </p:nvPr>
        </p:nvSpPr>
        <p:spPr>
          <a:xfrm>
            <a:off x="914400" y="1920283"/>
            <a:ext cx="10363826" cy="4220744"/>
          </a:xfrm>
        </p:spPr>
        <p:txBody>
          <a:bodyPr>
            <a:normAutofit/>
          </a:bodyPr>
          <a:lstStyle/>
          <a:p>
            <a:pPr lvl="0">
              <a:lnSpc>
                <a:spcPct val="90000"/>
              </a:lnSpc>
              <a:spcBef>
                <a:spcPts val="1200"/>
              </a:spcBef>
              <a:buClrTx/>
              <a:buSzPct val="85000"/>
            </a:pPr>
            <a:r>
              <a:rPr lang="nl-NL" dirty="0">
                <a:solidFill>
                  <a:srgbClr val="C00000"/>
                </a:solidFill>
              </a:rPr>
              <a:t>Geslachtsklieren</a:t>
            </a:r>
            <a:r>
              <a:rPr lang="nl-NL" dirty="0">
                <a:solidFill>
                  <a:prstClr val="black"/>
                </a:solidFill>
              </a:rPr>
              <a:t> (zaad &amp; eierstokken)</a:t>
            </a:r>
          </a:p>
          <a:p>
            <a:pPr lvl="1">
              <a:lnSpc>
                <a:spcPct val="90000"/>
              </a:lnSpc>
              <a:spcBef>
                <a:spcPts val="1200"/>
              </a:spcBef>
              <a:buClrTx/>
              <a:buSzPct val="85000"/>
            </a:pPr>
            <a:r>
              <a:rPr lang="nl-NL" sz="2000" dirty="0">
                <a:solidFill>
                  <a:prstClr val="black"/>
                </a:solidFill>
              </a:rPr>
              <a:t>produceren geslachtshormonen</a:t>
            </a:r>
            <a:r>
              <a:rPr lang="nl-NL" dirty="0">
                <a:solidFill>
                  <a:prstClr val="black"/>
                </a:solidFill>
              </a:rPr>
              <a:t>:</a:t>
            </a:r>
          </a:p>
          <a:p>
            <a:pPr lvl="1">
              <a:lnSpc>
                <a:spcPct val="90000"/>
              </a:lnSpc>
              <a:spcBef>
                <a:spcPts val="1200"/>
              </a:spcBef>
              <a:buClrTx/>
              <a:buSzPct val="85000"/>
            </a:pPr>
            <a:r>
              <a:rPr lang="nl-NL" sz="2000" dirty="0">
                <a:solidFill>
                  <a:srgbClr val="C00000"/>
                </a:solidFill>
              </a:rPr>
              <a:t>Testosteron</a:t>
            </a:r>
            <a:r>
              <a:rPr lang="nl-NL" sz="2000" dirty="0">
                <a:solidFill>
                  <a:prstClr val="black"/>
                </a:solidFill>
              </a:rPr>
              <a:t> = ontwikkeling van mannelijke geslachtskenmerken en productie zaadcellen. </a:t>
            </a:r>
          </a:p>
          <a:p>
            <a:pPr lvl="1">
              <a:lnSpc>
                <a:spcPct val="90000"/>
              </a:lnSpc>
              <a:spcBef>
                <a:spcPts val="1200"/>
              </a:spcBef>
              <a:buClrTx/>
              <a:buSzPct val="85000"/>
            </a:pPr>
            <a:r>
              <a:rPr lang="nl-NL" sz="2000" dirty="0">
                <a:solidFill>
                  <a:srgbClr val="C00000"/>
                </a:solidFill>
              </a:rPr>
              <a:t>Oestrogeen</a:t>
            </a:r>
            <a:r>
              <a:rPr lang="nl-NL" sz="2000" dirty="0">
                <a:solidFill>
                  <a:prstClr val="black"/>
                </a:solidFill>
              </a:rPr>
              <a:t> = ontwikkeling van vrouwelijke geslachtskenmerken</a:t>
            </a:r>
          </a:p>
          <a:p>
            <a:pPr lvl="1">
              <a:lnSpc>
                <a:spcPct val="90000"/>
              </a:lnSpc>
              <a:spcBef>
                <a:spcPts val="1200"/>
              </a:spcBef>
              <a:buClrTx/>
              <a:buSzPct val="85000"/>
            </a:pPr>
            <a:r>
              <a:rPr lang="nl-NL" sz="2000" dirty="0">
                <a:solidFill>
                  <a:srgbClr val="C00000"/>
                </a:solidFill>
              </a:rPr>
              <a:t>Progesteron</a:t>
            </a:r>
            <a:r>
              <a:rPr lang="nl-NL" sz="2000" dirty="0">
                <a:solidFill>
                  <a:prstClr val="black"/>
                </a:solidFill>
              </a:rPr>
              <a:t> = bereidt baarmoeder voor op innesteling bevruchte eicel. Stopt na twee weken (bij geen bevruchting) tijdelijk de productie. Stoot baarmoederslijmvlies af (menstruatie).</a:t>
            </a:r>
          </a:p>
          <a:p>
            <a:pPr lvl="0">
              <a:lnSpc>
                <a:spcPct val="90000"/>
              </a:lnSpc>
              <a:spcBef>
                <a:spcPts val="1200"/>
              </a:spcBef>
              <a:buClrTx/>
              <a:buSzPct val="85000"/>
            </a:pPr>
            <a:r>
              <a:rPr lang="nl-NL" dirty="0">
                <a:solidFill>
                  <a:srgbClr val="C00000"/>
                </a:solidFill>
              </a:rPr>
              <a:t>Bijnieren </a:t>
            </a:r>
            <a:r>
              <a:rPr lang="nl-NL" dirty="0"/>
              <a:t>(kleine schildjes over de top van de nieren gevouwen)</a:t>
            </a:r>
          </a:p>
          <a:p>
            <a:pPr lvl="1">
              <a:lnSpc>
                <a:spcPct val="90000"/>
              </a:lnSpc>
              <a:spcBef>
                <a:spcPts val="1200"/>
              </a:spcBef>
              <a:buClrTx/>
              <a:buSzPct val="85000"/>
            </a:pPr>
            <a:r>
              <a:rPr lang="nl-NL" sz="2000" dirty="0">
                <a:solidFill>
                  <a:prstClr val="black"/>
                </a:solidFill>
              </a:rPr>
              <a:t>produceren </a:t>
            </a:r>
            <a:r>
              <a:rPr lang="nl-NL" sz="2000" dirty="0">
                <a:solidFill>
                  <a:srgbClr val="C00000"/>
                </a:solidFill>
              </a:rPr>
              <a:t>adrenaline</a:t>
            </a:r>
            <a:r>
              <a:rPr lang="nl-NL" sz="2000" dirty="0">
                <a:solidFill>
                  <a:prstClr val="black"/>
                </a:solidFill>
              </a:rPr>
              <a:t> = lichaam past zich aan bij grote inspanningen en uitzonderlijke situaties</a:t>
            </a:r>
          </a:p>
          <a:p>
            <a:endParaRPr lang="nl-NL" dirty="0"/>
          </a:p>
        </p:txBody>
      </p:sp>
      <p:pic>
        <p:nvPicPr>
          <p:cNvPr id="4" name="Afbeelding 3"/>
          <p:cNvPicPr>
            <a:picLocks noChangeAspect="1"/>
          </p:cNvPicPr>
          <p:nvPr/>
        </p:nvPicPr>
        <p:blipFill>
          <a:blip r:embed="rId2"/>
          <a:stretch>
            <a:fillRect/>
          </a:stretch>
        </p:blipFill>
        <p:spPr>
          <a:xfrm>
            <a:off x="9819409" y="4877652"/>
            <a:ext cx="2372591" cy="1980348"/>
          </a:xfrm>
          <a:prstGeom prst="rect">
            <a:avLst/>
          </a:prstGeom>
        </p:spPr>
      </p:pic>
    </p:spTree>
    <p:extLst>
      <p:ext uri="{BB962C8B-B14F-4D97-AF65-F5344CB8AC3E}">
        <p14:creationId xmlns:p14="http://schemas.microsoft.com/office/powerpoint/2010/main" val="407538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Vooruitblik volgende week</a:t>
            </a:r>
          </a:p>
        </p:txBody>
      </p:sp>
      <p:sp>
        <p:nvSpPr>
          <p:cNvPr id="3" name="Tijdelijke aanduiding voor inhoud 2"/>
          <p:cNvSpPr>
            <a:spLocks noGrp="1"/>
          </p:cNvSpPr>
          <p:nvPr>
            <p:ph sz="quarter" idx="13"/>
          </p:nvPr>
        </p:nvSpPr>
        <p:spPr/>
        <p:txBody>
          <a:bodyPr/>
          <a:lstStyle/>
          <a:p>
            <a:r>
              <a:rPr lang="nl-NL" dirty="0"/>
              <a:t>Chromosomen &amp; </a:t>
            </a:r>
            <a:r>
              <a:rPr lang="nl-NL" dirty="0" err="1"/>
              <a:t>dna</a:t>
            </a:r>
            <a:endParaRPr lang="nl-NL" dirty="0"/>
          </a:p>
          <a:p>
            <a:endParaRPr lang="nl-NL" dirty="0"/>
          </a:p>
          <a:p>
            <a:r>
              <a:rPr lang="nl-NL" dirty="0"/>
              <a:t>Voorbereiding toets</a:t>
            </a:r>
          </a:p>
          <a:p>
            <a:endParaRPr lang="nl-NL" dirty="0"/>
          </a:p>
          <a:p>
            <a:r>
              <a:rPr lang="nl-NL" dirty="0"/>
              <a:t>Kindjes krijgen </a:t>
            </a:r>
            <a:r>
              <a:rPr lang="nl-NL" sz="1600" dirty="0">
                <a:hlinkClick r:id="rId2"/>
              </a:rPr>
              <a:t>https://www.youtube.com/watch?v=QUtuZqYszRY</a:t>
            </a:r>
            <a:endParaRPr lang="nl-NL" sz="1600" dirty="0"/>
          </a:p>
          <a:p>
            <a:r>
              <a:rPr lang="nl-NL" dirty="0"/>
              <a:t>Pubermeisjes </a:t>
            </a:r>
            <a:r>
              <a:rPr lang="nl-NL" sz="1600" dirty="0">
                <a:hlinkClick r:id="rId3"/>
              </a:rPr>
              <a:t>https://www.youtube.com/watch?v=jhDvNQEHUlY</a:t>
            </a:r>
            <a:endParaRPr lang="nl-NL" sz="1600" dirty="0"/>
          </a:p>
          <a:p>
            <a:r>
              <a:rPr lang="nl-NL" dirty="0"/>
              <a:t>Puberjongen </a:t>
            </a:r>
            <a:r>
              <a:rPr lang="nl-NL" sz="1600" dirty="0">
                <a:hlinkClick r:id="rId4"/>
              </a:rPr>
              <a:t>https://www.youtube.com/watch?v=NzO_h94155g</a:t>
            </a:r>
            <a:endParaRPr lang="nl-NL" sz="1600" dirty="0"/>
          </a:p>
          <a:p>
            <a:endParaRPr lang="nl-NL" dirty="0"/>
          </a:p>
        </p:txBody>
      </p:sp>
    </p:spTree>
    <p:extLst>
      <p:ext uri="{BB962C8B-B14F-4D97-AF65-F5344CB8AC3E}">
        <p14:creationId xmlns:p14="http://schemas.microsoft.com/office/powerpoint/2010/main" val="331512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Lesindeling</a:t>
            </a:r>
          </a:p>
        </p:txBody>
      </p:sp>
      <p:sp>
        <p:nvSpPr>
          <p:cNvPr id="3" name="Tijdelijke aanduiding voor inhoud 2"/>
          <p:cNvSpPr>
            <a:spLocks noGrp="1"/>
          </p:cNvSpPr>
          <p:nvPr>
            <p:ph sz="quarter" idx="13"/>
          </p:nvPr>
        </p:nvSpPr>
        <p:spPr>
          <a:xfrm>
            <a:off x="913774" y="2088574"/>
            <a:ext cx="10363826" cy="4436918"/>
          </a:xfrm>
        </p:spPr>
        <p:txBody>
          <a:bodyPr>
            <a:normAutofit/>
          </a:bodyPr>
          <a:lstStyle/>
          <a:p>
            <a:r>
              <a:rPr lang="nl-NL" dirty="0"/>
              <a:t>Terugblik vorige les</a:t>
            </a:r>
          </a:p>
          <a:p>
            <a:r>
              <a:rPr lang="nl-NL" dirty="0"/>
              <a:t>Vooruitblik rest periode 1</a:t>
            </a:r>
          </a:p>
          <a:p>
            <a:r>
              <a:rPr lang="nl-NL" dirty="0"/>
              <a:t>College zenuwstelsel</a:t>
            </a:r>
          </a:p>
          <a:p>
            <a:r>
              <a:rPr lang="nl-NL" dirty="0"/>
              <a:t>Film(</a:t>
            </a:r>
            <a:r>
              <a:rPr lang="nl-NL" dirty="0" err="1"/>
              <a:t>pje</a:t>
            </a:r>
            <a:r>
              <a:rPr lang="nl-NL" dirty="0"/>
              <a:t>)</a:t>
            </a:r>
          </a:p>
          <a:p>
            <a:r>
              <a:rPr lang="nl-NL" dirty="0"/>
              <a:t>Zintuigen</a:t>
            </a:r>
          </a:p>
          <a:p>
            <a:r>
              <a:rPr lang="nl-NL" dirty="0"/>
              <a:t>Opdracht</a:t>
            </a:r>
          </a:p>
          <a:p>
            <a:r>
              <a:rPr lang="nl-NL" dirty="0"/>
              <a:t>Hormonen</a:t>
            </a:r>
          </a:p>
          <a:p>
            <a:r>
              <a:rPr lang="nl-NL" dirty="0"/>
              <a:t>Vooruitblik volgende les (over 3 weken!)</a:t>
            </a:r>
          </a:p>
        </p:txBody>
      </p:sp>
    </p:spTree>
    <p:extLst>
      <p:ext uri="{BB962C8B-B14F-4D97-AF65-F5344CB8AC3E}">
        <p14:creationId xmlns:p14="http://schemas.microsoft.com/office/powerpoint/2010/main" val="34604510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Overzicht anatomie / fysiologie</a:t>
            </a:r>
          </a:p>
        </p:txBody>
      </p:sp>
      <p:sp>
        <p:nvSpPr>
          <p:cNvPr id="3" name="Tijdelijke aanduiding voor inhoud 2"/>
          <p:cNvSpPr>
            <a:spLocks noGrp="1"/>
          </p:cNvSpPr>
          <p:nvPr>
            <p:ph sz="quarter" idx="13"/>
          </p:nvPr>
        </p:nvSpPr>
        <p:spPr>
          <a:xfrm>
            <a:off x="914400" y="2214694"/>
            <a:ext cx="10363826" cy="4279625"/>
          </a:xfrm>
        </p:spPr>
        <p:txBody>
          <a:bodyPr>
            <a:normAutofit/>
          </a:bodyPr>
          <a:lstStyle/>
          <a:p>
            <a:pPr marL="0" indent="0">
              <a:buNone/>
            </a:pPr>
            <a:r>
              <a:rPr lang="nl-NL" dirty="0"/>
              <a:t>Inmiddels zijn we aangekomen in week 5 van periode 1. Hoe nu verder?</a:t>
            </a:r>
          </a:p>
          <a:p>
            <a:r>
              <a:rPr lang="nl-NL" dirty="0"/>
              <a:t>…………….zenuwstelsel en hormonaal stelsel</a:t>
            </a:r>
          </a:p>
          <a:p>
            <a:r>
              <a:rPr lang="nl-NL" dirty="0"/>
              <a:t>…………....</a:t>
            </a:r>
            <a:r>
              <a:rPr lang="nl-NL" dirty="0">
                <a:solidFill>
                  <a:srgbClr val="FF0000"/>
                </a:solidFill>
              </a:rPr>
              <a:t>kamp</a:t>
            </a:r>
          </a:p>
          <a:p>
            <a:r>
              <a:rPr lang="nl-NL" dirty="0"/>
              <a:t>…………….Chromosomen &amp; </a:t>
            </a:r>
            <a:r>
              <a:rPr lang="nl-NL" dirty="0" err="1"/>
              <a:t>dna</a:t>
            </a:r>
            <a:r>
              <a:rPr lang="nl-NL" dirty="0"/>
              <a:t> / samenvatting alle lessen</a:t>
            </a:r>
          </a:p>
          <a:p>
            <a:r>
              <a:rPr lang="nl-NL" dirty="0"/>
              <a:t>……………toets</a:t>
            </a:r>
          </a:p>
          <a:p>
            <a:r>
              <a:rPr lang="nl-NL" dirty="0"/>
              <a:t>…………… verdieping / persoonlijke leervragen / evaluatie</a:t>
            </a:r>
          </a:p>
        </p:txBody>
      </p:sp>
    </p:spTree>
    <p:extLst>
      <p:ext uri="{BB962C8B-B14F-4D97-AF65-F5344CB8AC3E}">
        <p14:creationId xmlns:p14="http://schemas.microsoft.com/office/powerpoint/2010/main" val="20816477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13774" y="389917"/>
            <a:ext cx="10364451" cy="1596177"/>
          </a:xfrm>
        </p:spPr>
        <p:txBody>
          <a:bodyPr/>
          <a:lstStyle/>
          <a:p>
            <a:r>
              <a:rPr lang="nl-NL" dirty="0"/>
              <a:t>zenuwstelsel</a:t>
            </a:r>
          </a:p>
        </p:txBody>
      </p:sp>
      <p:sp>
        <p:nvSpPr>
          <p:cNvPr id="3" name="Tijdelijke aanduiding voor inhoud 2"/>
          <p:cNvSpPr>
            <a:spLocks noGrp="1"/>
          </p:cNvSpPr>
          <p:nvPr>
            <p:ph sz="quarter" idx="13"/>
          </p:nvPr>
        </p:nvSpPr>
        <p:spPr>
          <a:xfrm>
            <a:off x="551825" y="1756065"/>
            <a:ext cx="11088350" cy="4509654"/>
          </a:xfrm>
        </p:spPr>
        <p:txBody>
          <a:bodyPr>
            <a:normAutofit fontScale="92500" lnSpcReduction="20000"/>
          </a:bodyPr>
          <a:lstStyle/>
          <a:p>
            <a:r>
              <a:rPr lang="nl-NL" sz="2200" dirty="0"/>
              <a:t>Het zenuwstelsel is een besturingssysteem en bestaat uit:</a:t>
            </a:r>
          </a:p>
          <a:p>
            <a:pPr lvl="1"/>
            <a:r>
              <a:rPr lang="nl-NL" sz="2200" dirty="0">
                <a:solidFill>
                  <a:srgbClr val="C00000"/>
                </a:solidFill>
              </a:rPr>
              <a:t>Sensorische</a:t>
            </a:r>
            <a:r>
              <a:rPr lang="nl-NL" sz="2200" dirty="0"/>
              <a:t> zenuwen – prikkel </a:t>
            </a:r>
            <a:r>
              <a:rPr lang="nl-NL" sz="2200" u="sng" dirty="0"/>
              <a:t>naar</a:t>
            </a:r>
            <a:r>
              <a:rPr lang="nl-NL" sz="2200" dirty="0"/>
              <a:t> hersenen toe (input)</a:t>
            </a:r>
          </a:p>
          <a:p>
            <a:pPr lvl="1"/>
            <a:r>
              <a:rPr lang="nl-NL" sz="2200" dirty="0">
                <a:solidFill>
                  <a:srgbClr val="C00000"/>
                </a:solidFill>
              </a:rPr>
              <a:t>Motorische</a:t>
            </a:r>
            <a:r>
              <a:rPr lang="nl-NL" sz="2200" dirty="0"/>
              <a:t> zenuwen – prikkel </a:t>
            </a:r>
            <a:r>
              <a:rPr lang="nl-NL" sz="2200" u="sng" dirty="0"/>
              <a:t>vanaf</a:t>
            </a:r>
            <a:r>
              <a:rPr lang="nl-NL" sz="2200" dirty="0"/>
              <a:t> de hersenen (output)</a:t>
            </a:r>
          </a:p>
          <a:p>
            <a:endParaRPr lang="nl-NL" sz="2200" dirty="0"/>
          </a:p>
          <a:p>
            <a:r>
              <a:rPr lang="nl-NL" sz="2200" dirty="0"/>
              <a:t>Indeling op basis van plaats in het lichaam:</a:t>
            </a:r>
          </a:p>
          <a:p>
            <a:pPr lvl="1"/>
            <a:r>
              <a:rPr lang="nl-NL" sz="2200" dirty="0">
                <a:solidFill>
                  <a:srgbClr val="C00000"/>
                </a:solidFill>
              </a:rPr>
              <a:t>Centraal</a:t>
            </a:r>
            <a:r>
              <a:rPr lang="nl-NL" sz="2200" dirty="0"/>
              <a:t> zenuwstelsel - hersenen + ruggenmerg</a:t>
            </a:r>
          </a:p>
          <a:p>
            <a:pPr lvl="1"/>
            <a:r>
              <a:rPr lang="nl-NL" sz="2200" dirty="0">
                <a:solidFill>
                  <a:srgbClr val="C00000"/>
                </a:solidFill>
              </a:rPr>
              <a:t>Perifeer</a:t>
            </a:r>
            <a:r>
              <a:rPr lang="nl-NL" sz="2200" dirty="0"/>
              <a:t> zenuwstelsel    - grote en kleine vertakkingen rest lichaam</a:t>
            </a:r>
          </a:p>
          <a:p>
            <a:endParaRPr lang="nl-NL" sz="2200" dirty="0"/>
          </a:p>
          <a:p>
            <a:r>
              <a:rPr lang="nl-NL" sz="2200" dirty="0"/>
              <a:t>Indeling op basis van beïnvloeding:</a:t>
            </a:r>
          </a:p>
          <a:p>
            <a:pPr lvl="1"/>
            <a:r>
              <a:rPr lang="nl-NL" sz="2200" dirty="0">
                <a:solidFill>
                  <a:srgbClr val="C00000"/>
                </a:solidFill>
              </a:rPr>
              <a:t>Willekeurig</a:t>
            </a:r>
            <a:r>
              <a:rPr lang="nl-NL" sz="2200" dirty="0"/>
              <a:t> zenuwstelsel      - jij bepaalt wat er gebeurt</a:t>
            </a:r>
          </a:p>
          <a:p>
            <a:pPr lvl="1"/>
            <a:r>
              <a:rPr lang="nl-NL" sz="2200" dirty="0">
                <a:solidFill>
                  <a:srgbClr val="C00000"/>
                </a:solidFill>
              </a:rPr>
              <a:t>Onwillekeurig</a:t>
            </a:r>
            <a:r>
              <a:rPr lang="nl-NL" sz="2200" dirty="0"/>
              <a:t> zenuwstelsel – spijsvertering / bloedsomloop (autonoom)</a:t>
            </a:r>
          </a:p>
          <a:p>
            <a:endParaRPr lang="nl-NL" dirty="0"/>
          </a:p>
        </p:txBody>
      </p:sp>
    </p:spTree>
    <p:extLst>
      <p:ext uri="{BB962C8B-B14F-4D97-AF65-F5344CB8AC3E}">
        <p14:creationId xmlns:p14="http://schemas.microsoft.com/office/powerpoint/2010/main" val="31826281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endParaRPr lang="nl-NL" dirty="0"/>
          </a:p>
          <a:p>
            <a:endParaRPr lang="nl-NL" dirty="0"/>
          </a:p>
        </p:txBody>
      </p:sp>
      <p:pic>
        <p:nvPicPr>
          <p:cNvPr id="4" name="Afbeelding 3"/>
          <p:cNvPicPr>
            <a:picLocks noChangeAspect="1"/>
          </p:cNvPicPr>
          <p:nvPr/>
        </p:nvPicPr>
        <p:blipFill>
          <a:blip r:embed="rId2"/>
          <a:stretch>
            <a:fillRect/>
          </a:stretch>
        </p:blipFill>
        <p:spPr>
          <a:xfrm>
            <a:off x="405841" y="484632"/>
            <a:ext cx="7345777" cy="5921581"/>
          </a:xfrm>
          <a:prstGeom prst="rect">
            <a:avLst/>
          </a:prstGeom>
        </p:spPr>
      </p:pic>
      <p:sp>
        <p:nvSpPr>
          <p:cNvPr id="5" name="Tekstvak 4"/>
          <p:cNvSpPr txBox="1"/>
          <p:nvPr/>
        </p:nvSpPr>
        <p:spPr>
          <a:xfrm>
            <a:off x="7626927" y="1642272"/>
            <a:ext cx="3938155" cy="5009064"/>
          </a:xfrm>
          <a:prstGeom prst="rect">
            <a:avLst/>
          </a:prstGeom>
          <a:noFill/>
        </p:spPr>
        <p:txBody>
          <a:bodyPr wrap="square" rtlCol="0">
            <a:spAutoFit/>
          </a:bodyPr>
          <a:lstStyle/>
          <a:p>
            <a:pPr marL="285750" indent="-285750">
              <a:buFont typeface="Arial" panose="020B0604020202020204" pitchFamily="34" charset="0"/>
              <a:buChar char="•"/>
            </a:pPr>
            <a:r>
              <a:rPr lang="nl-NL" dirty="0">
                <a:solidFill>
                  <a:prstClr val="black"/>
                </a:solidFill>
              </a:rPr>
              <a:t>In hersenen komen veel zenuwen samen</a:t>
            </a:r>
          </a:p>
          <a:p>
            <a:endParaRPr lang="nl-NL" dirty="0">
              <a:solidFill>
                <a:prstClr val="black"/>
              </a:solidFill>
            </a:endParaRPr>
          </a:p>
          <a:p>
            <a:pPr marL="285750" indent="-285750">
              <a:buFont typeface="Arial" panose="020B0604020202020204" pitchFamily="34" charset="0"/>
              <a:buChar char="•"/>
            </a:pPr>
            <a:r>
              <a:rPr lang="nl-NL" dirty="0">
                <a:solidFill>
                  <a:prstClr val="black"/>
                </a:solidFill>
              </a:rPr>
              <a:t>Ruggenmerg heeft een dikke kabel van zenuwen</a:t>
            </a:r>
          </a:p>
          <a:p>
            <a:pPr marL="285750" indent="-285750">
              <a:buFont typeface="Wingdings" panose="05000000000000000000" pitchFamily="2" charset="2"/>
              <a:buChar char="ü"/>
            </a:pPr>
            <a:endParaRPr lang="nl-NL" dirty="0">
              <a:solidFill>
                <a:prstClr val="black"/>
              </a:solidFill>
            </a:endParaRPr>
          </a:p>
          <a:p>
            <a:pPr marL="285750" indent="-285750">
              <a:buFont typeface="Arial" panose="020B0604020202020204" pitchFamily="34" charset="0"/>
              <a:buChar char="•"/>
            </a:pPr>
            <a:r>
              <a:rPr lang="nl-NL" dirty="0">
                <a:solidFill>
                  <a:srgbClr val="C00000"/>
                </a:solidFill>
              </a:rPr>
              <a:t>Liquor </a:t>
            </a:r>
            <a:r>
              <a:rPr lang="nl-NL" dirty="0">
                <a:solidFill>
                  <a:prstClr val="black"/>
                </a:solidFill>
              </a:rPr>
              <a:t>(vocht om zenuw), beschermt en transporteert voedingstoffen / voert afvalstoffen af.</a:t>
            </a:r>
          </a:p>
          <a:p>
            <a:pPr marL="285750" indent="-285750">
              <a:buFont typeface="Wingdings" panose="05000000000000000000" pitchFamily="2" charset="2"/>
              <a:buChar char="ü"/>
            </a:pPr>
            <a:endParaRPr lang="nl-NL" dirty="0">
              <a:solidFill>
                <a:prstClr val="black"/>
              </a:solidFill>
            </a:endParaRPr>
          </a:p>
          <a:p>
            <a:pPr marL="285750" indent="-285750">
              <a:buFont typeface="Arial" panose="020B0604020202020204" pitchFamily="34" charset="0"/>
              <a:buChar char="•"/>
            </a:pPr>
            <a:r>
              <a:rPr lang="nl-NL" dirty="0">
                <a:solidFill>
                  <a:prstClr val="black"/>
                </a:solidFill>
              </a:rPr>
              <a:t>Perifere zenuwstelsel. Stelsel van veel zenuwen met grote en kleine vertakkingen, verspreid over de rest van het lichaam.</a:t>
            </a:r>
          </a:p>
          <a:p>
            <a:pPr marL="285750" indent="-285750">
              <a:buFont typeface="Arial" panose="020B0604020202020204" pitchFamily="34" charset="0"/>
              <a:buChar char="•"/>
            </a:pPr>
            <a:endParaRPr lang="nl-NL" sz="1050" dirty="0">
              <a:solidFill>
                <a:prstClr val="black"/>
              </a:solidFill>
              <a:hlinkClick r:id="rId3"/>
            </a:endParaRPr>
          </a:p>
          <a:p>
            <a:pPr marL="285750" indent="-285750">
              <a:buFont typeface="Arial" panose="020B0604020202020204" pitchFamily="34" charset="0"/>
              <a:buChar char="•"/>
            </a:pPr>
            <a:r>
              <a:rPr lang="nl-NL" sz="1050" dirty="0">
                <a:solidFill>
                  <a:prstClr val="black"/>
                </a:solidFill>
                <a:hlinkClick r:id="rId3"/>
              </a:rPr>
              <a:t>https://www.youtube.com/watch?v=WSmpahhgZBE</a:t>
            </a:r>
            <a:endParaRPr lang="nl-NL" sz="1050" dirty="0">
              <a:solidFill>
                <a:prstClr val="black"/>
              </a:solidFill>
            </a:endParaRPr>
          </a:p>
          <a:p>
            <a:endParaRPr lang="nl-NL" sz="1050" dirty="0">
              <a:solidFill>
                <a:prstClr val="black"/>
              </a:solidFill>
            </a:endParaRPr>
          </a:p>
          <a:p>
            <a:endParaRPr lang="nl-NL" dirty="0">
              <a:solidFill>
                <a:prstClr val="black"/>
              </a:solidFill>
            </a:endParaRPr>
          </a:p>
        </p:txBody>
      </p:sp>
    </p:spTree>
    <p:extLst>
      <p:ext uri="{BB962C8B-B14F-4D97-AF65-F5344CB8AC3E}">
        <p14:creationId xmlns:p14="http://schemas.microsoft.com/office/powerpoint/2010/main" val="3320778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nSpc>
                <a:spcPct val="107000"/>
              </a:lnSpc>
              <a:spcAft>
                <a:spcPts val="800"/>
              </a:spcAft>
            </a:pPr>
            <a:br>
              <a:rPr lang="nl-NL" dirty="0">
                <a:latin typeface="Arial" panose="020B0604020202020204" pitchFamily="34" charset="0"/>
                <a:ea typeface="Calibri" panose="020F0502020204030204" pitchFamily="34" charset="0"/>
                <a:cs typeface="Times New Roman" panose="02020603050405020304" pitchFamily="18" charset="0"/>
              </a:rPr>
            </a:br>
            <a:endParaRPr lang="nl-NL" dirty="0"/>
          </a:p>
        </p:txBody>
      </p:sp>
      <p:pic>
        <p:nvPicPr>
          <p:cNvPr id="1026" name="Picture 2" descr="Afbeeldingsresultaat voor zintuigen"/>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1496290" y="618517"/>
            <a:ext cx="9029700" cy="558485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50010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Opdracht zintuigen</a:t>
            </a:r>
          </a:p>
        </p:txBody>
      </p:sp>
      <p:sp>
        <p:nvSpPr>
          <p:cNvPr id="3" name="Tijdelijke aanduiding voor inhoud 2"/>
          <p:cNvSpPr>
            <a:spLocks noGrp="1"/>
          </p:cNvSpPr>
          <p:nvPr>
            <p:ph sz="quarter" idx="13"/>
          </p:nvPr>
        </p:nvSpPr>
        <p:spPr>
          <a:xfrm>
            <a:off x="913775" y="1922318"/>
            <a:ext cx="10363826" cy="5205846"/>
          </a:xfrm>
        </p:spPr>
        <p:txBody>
          <a:bodyPr>
            <a:normAutofit lnSpcReduction="10000"/>
          </a:bodyPr>
          <a:lstStyle/>
          <a:p>
            <a:r>
              <a:rPr lang="nl-NL" dirty="0">
                <a:solidFill>
                  <a:srgbClr val="C00000"/>
                </a:solidFill>
              </a:rPr>
              <a:t>Ruiken </a:t>
            </a:r>
            <a:r>
              <a:rPr lang="nl-NL" dirty="0"/>
              <a:t>&amp; </a:t>
            </a:r>
            <a:r>
              <a:rPr lang="nl-NL" dirty="0">
                <a:solidFill>
                  <a:srgbClr val="C00000"/>
                </a:solidFill>
              </a:rPr>
              <a:t>proeven</a:t>
            </a:r>
            <a:r>
              <a:rPr lang="nl-NL" dirty="0"/>
              <a:t>	wie durft? </a:t>
            </a:r>
          </a:p>
          <a:p>
            <a:pPr lvl="1"/>
            <a:r>
              <a:rPr lang="nl-NL" sz="2000" cap="none" dirty="0"/>
              <a:t>Blinddoek de proefpersoon. Doop een wattenstaafje in de vloeistof. Gebruik voor iedere vloeistof een ander wattenstaafje. Raak met het wattenstaafje een bepaalde plaats aan op de tong van de proefpersoon. Proeft de proefpersoon de stof?</a:t>
            </a:r>
          </a:p>
          <a:p>
            <a:pPr lvl="1"/>
            <a:r>
              <a:rPr lang="nl-NL" sz="2000" cap="none" dirty="0"/>
              <a:t>In de klas is umami aanwezig. Proef hier een klein beetje van op je tong. Beschrijf je smaak</a:t>
            </a:r>
            <a:r>
              <a:rPr lang="nl-NL" sz="2000" dirty="0"/>
              <a:t>.</a:t>
            </a:r>
            <a:endParaRPr lang="nl-NL" sz="2000" cap="none" dirty="0"/>
          </a:p>
          <a:p>
            <a:r>
              <a:rPr lang="nl-NL" dirty="0">
                <a:solidFill>
                  <a:srgbClr val="C00000"/>
                </a:solidFill>
              </a:rPr>
              <a:t>Voelen </a:t>
            </a:r>
          </a:p>
          <a:p>
            <a:pPr lvl="1"/>
            <a:r>
              <a:rPr lang="nl-NL" sz="2000" cap="none" dirty="0">
                <a:solidFill>
                  <a:prstClr val="black"/>
                </a:solidFill>
                <a:latin typeface="Bookman Old Style" panose="02050604050505020204"/>
              </a:rPr>
              <a:t>De leerlingen staan per twee. De ene schrijft met zijn vinger een letter of een cijfer op de rug van de andere leerling. De andere leerling probeert te raden welke letter/cijfer.</a:t>
            </a:r>
            <a:endParaRPr lang="nl-NL" sz="2000" dirty="0"/>
          </a:p>
          <a:p>
            <a:r>
              <a:rPr lang="nl-NL" dirty="0">
                <a:solidFill>
                  <a:srgbClr val="C00000"/>
                </a:solidFill>
              </a:rPr>
              <a:t>Zien</a:t>
            </a:r>
            <a:r>
              <a:rPr lang="nl-NL" dirty="0"/>
              <a:t>		</a:t>
            </a:r>
            <a:r>
              <a:rPr lang="nl-NL" sz="1300" dirty="0">
                <a:hlinkClick r:id="rId2"/>
              </a:rPr>
              <a:t>https://www.youtube.com/watch?v=vJG698U2Mvo</a:t>
            </a:r>
            <a:endParaRPr lang="nl-NL" sz="1300" dirty="0"/>
          </a:p>
          <a:p>
            <a:r>
              <a:rPr lang="nl-NL" dirty="0">
                <a:solidFill>
                  <a:srgbClr val="C00000"/>
                </a:solidFill>
              </a:rPr>
              <a:t>Horen</a:t>
            </a:r>
            <a:r>
              <a:rPr lang="nl-NL" dirty="0"/>
              <a:t>	</a:t>
            </a:r>
            <a:r>
              <a:rPr lang="nl-NL" sz="1300" dirty="0">
                <a:hlinkClick r:id="rId3"/>
              </a:rPr>
              <a:t>https://www.youtube.com/watch?v=DuZMDaPCofM</a:t>
            </a:r>
            <a:endParaRPr lang="nl-NL" sz="1300" dirty="0"/>
          </a:p>
          <a:p>
            <a:endParaRPr lang="nl-NL" dirty="0"/>
          </a:p>
          <a:p>
            <a:endParaRPr lang="nl-NL" dirty="0"/>
          </a:p>
        </p:txBody>
      </p:sp>
      <p:pic>
        <p:nvPicPr>
          <p:cNvPr id="4" name="Afbeelding 3"/>
          <p:cNvPicPr>
            <a:picLocks noChangeAspect="1"/>
          </p:cNvPicPr>
          <p:nvPr/>
        </p:nvPicPr>
        <p:blipFill>
          <a:blip r:embed="rId4"/>
          <a:stretch>
            <a:fillRect/>
          </a:stretch>
        </p:blipFill>
        <p:spPr>
          <a:xfrm>
            <a:off x="8869940" y="-107675"/>
            <a:ext cx="3076575" cy="2457450"/>
          </a:xfrm>
          <a:prstGeom prst="rect">
            <a:avLst/>
          </a:prstGeom>
        </p:spPr>
      </p:pic>
    </p:spTree>
    <p:extLst>
      <p:ext uri="{BB962C8B-B14F-4D97-AF65-F5344CB8AC3E}">
        <p14:creationId xmlns:p14="http://schemas.microsoft.com/office/powerpoint/2010/main" val="2906417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Hormonaal stelsel / klieren</a:t>
            </a:r>
          </a:p>
        </p:txBody>
      </p:sp>
      <p:sp>
        <p:nvSpPr>
          <p:cNvPr id="3" name="Tijdelijke aanduiding voor inhoud 2"/>
          <p:cNvSpPr>
            <a:spLocks noGrp="1"/>
          </p:cNvSpPr>
          <p:nvPr>
            <p:ph sz="quarter" idx="13"/>
          </p:nvPr>
        </p:nvSpPr>
        <p:spPr>
          <a:xfrm>
            <a:off x="913774" y="1735282"/>
            <a:ext cx="10363826" cy="4925291"/>
          </a:xfrm>
        </p:spPr>
        <p:txBody>
          <a:bodyPr>
            <a:normAutofit/>
          </a:bodyPr>
          <a:lstStyle/>
          <a:p>
            <a:pPr marL="182880" lvl="0" indent="-182880">
              <a:lnSpc>
                <a:spcPct val="90000"/>
              </a:lnSpc>
              <a:spcBef>
                <a:spcPts val="1200"/>
              </a:spcBef>
              <a:buClr>
                <a:srgbClr val="967E96"/>
              </a:buClr>
              <a:buSzPct val="85000"/>
              <a:buFont typeface="Wingdings" pitchFamily="2" charset="2"/>
              <a:buChar char="§"/>
            </a:pPr>
            <a:endParaRPr lang="nl-NL" cap="none" dirty="0"/>
          </a:p>
          <a:p>
            <a:pPr>
              <a:lnSpc>
                <a:spcPct val="90000"/>
              </a:lnSpc>
              <a:spcBef>
                <a:spcPts val="1200"/>
              </a:spcBef>
              <a:buClrTx/>
              <a:buSzPct val="85000"/>
            </a:pPr>
            <a:r>
              <a:rPr lang="nl-NL" dirty="0">
                <a:solidFill>
                  <a:srgbClr val="C00000"/>
                </a:solidFill>
              </a:rPr>
              <a:t>Hypofyse</a:t>
            </a:r>
            <a:r>
              <a:rPr lang="nl-NL" dirty="0"/>
              <a:t> (zit in de hersenen) </a:t>
            </a:r>
          </a:p>
          <a:p>
            <a:pPr lvl="1">
              <a:lnSpc>
                <a:spcPct val="90000"/>
              </a:lnSpc>
              <a:spcBef>
                <a:spcPts val="1200"/>
              </a:spcBef>
              <a:buClrTx/>
              <a:buSzPct val="85000"/>
            </a:pPr>
            <a:r>
              <a:rPr lang="nl-NL" sz="2000" dirty="0"/>
              <a:t>produceert </a:t>
            </a:r>
            <a:r>
              <a:rPr lang="nl-NL" sz="2000" dirty="0">
                <a:solidFill>
                  <a:srgbClr val="C00000"/>
                </a:solidFill>
              </a:rPr>
              <a:t>groeihormonen</a:t>
            </a:r>
            <a:r>
              <a:rPr lang="nl-NL" sz="2000" dirty="0"/>
              <a:t> en produceert hormonen die andere klieren stimuleren hormonen te produceren.</a:t>
            </a:r>
          </a:p>
          <a:p>
            <a:pPr>
              <a:lnSpc>
                <a:spcPct val="90000"/>
              </a:lnSpc>
              <a:spcBef>
                <a:spcPts val="1200"/>
              </a:spcBef>
              <a:buClrTx/>
              <a:buSzPct val="85000"/>
            </a:pPr>
            <a:r>
              <a:rPr lang="nl-NL" dirty="0">
                <a:solidFill>
                  <a:srgbClr val="C00000"/>
                </a:solidFill>
              </a:rPr>
              <a:t>Alvleesklier </a:t>
            </a:r>
            <a:r>
              <a:rPr lang="nl-NL" dirty="0"/>
              <a:t>(links onder de maag onder de borstkas)</a:t>
            </a:r>
          </a:p>
          <a:p>
            <a:pPr lvl="1">
              <a:lnSpc>
                <a:spcPct val="90000"/>
              </a:lnSpc>
              <a:spcBef>
                <a:spcPts val="1200"/>
              </a:spcBef>
              <a:buClrTx/>
              <a:buSzPct val="85000"/>
            </a:pPr>
            <a:r>
              <a:rPr lang="nl-NL" sz="2000" dirty="0"/>
              <a:t>scheidt </a:t>
            </a:r>
            <a:r>
              <a:rPr lang="nl-NL" sz="2000" dirty="0" err="1">
                <a:solidFill>
                  <a:srgbClr val="C00000"/>
                </a:solidFill>
              </a:rPr>
              <a:t>alvleeskliersap</a:t>
            </a:r>
            <a:r>
              <a:rPr lang="nl-NL" sz="2000" dirty="0"/>
              <a:t> af - wordt via twaalfvingerige darm toegevoegd aan spijsvertering </a:t>
            </a:r>
          </a:p>
          <a:p>
            <a:pPr lvl="1">
              <a:lnSpc>
                <a:spcPct val="90000"/>
              </a:lnSpc>
              <a:spcBef>
                <a:spcPts val="1200"/>
              </a:spcBef>
              <a:buClrTx/>
              <a:buSzPct val="85000"/>
            </a:pPr>
            <a:r>
              <a:rPr lang="nl-NL" sz="2000" dirty="0"/>
              <a:t>Produceert hormonen </a:t>
            </a:r>
            <a:r>
              <a:rPr lang="nl-NL" sz="2000" dirty="0">
                <a:solidFill>
                  <a:srgbClr val="C00000"/>
                </a:solidFill>
              </a:rPr>
              <a:t>Insuline</a:t>
            </a:r>
            <a:r>
              <a:rPr lang="nl-NL" sz="2000" dirty="0"/>
              <a:t> &amp; </a:t>
            </a:r>
            <a:r>
              <a:rPr lang="nl-NL" sz="2000" dirty="0">
                <a:solidFill>
                  <a:srgbClr val="C00000"/>
                </a:solidFill>
              </a:rPr>
              <a:t>Glucagon </a:t>
            </a:r>
            <a:r>
              <a:rPr lang="nl-NL" sz="2000" dirty="0"/>
              <a:t>(bloedsuikergehalte)</a:t>
            </a:r>
          </a:p>
          <a:p>
            <a:pPr>
              <a:lnSpc>
                <a:spcPct val="90000"/>
              </a:lnSpc>
              <a:spcBef>
                <a:spcPts val="1200"/>
              </a:spcBef>
              <a:buClrTx/>
              <a:buSzPct val="85000"/>
            </a:pPr>
            <a:r>
              <a:rPr lang="nl-NL" dirty="0">
                <a:solidFill>
                  <a:srgbClr val="C00000"/>
                </a:solidFill>
              </a:rPr>
              <a:t>Schildklier</a:t>
            </a:r>
            <a:r>
              <a:rPr lang="nl-NL" dirty="0"/>
              <a:t> (in de hals / om de luchtpijn gebogen) </a:t>
            </a:r>
          </a:p>
          <a:p>
            <a:pPr lvl="1">
              <a:lnSpc>
                <a:spcPct val="90000"/>
              </a:lnSpc>
              <a:spcBef>
                <a:spcPts val="1200"/>
              </a:spcBef>
              <a:buClrTx/>
              <a:buSzPct val="85000"/>
            </a:pPr>
            <a:r>
              <a:rPr lang="nl-NL" sz="2000" dirty="0"/>
              <a:t>Produceert </a:t>
            </a:r>
            <a:r>
              <a:rPr lang="nl-NL" sz="2000" dirty="0">
                <a:solidFill>
                  <a:srgbClr val="C00000"/>
                </a:solidFill>
              </a:rPr>
              <a:t>thyroxine</a:t>
            </a:r>
            <a:r>
              <a:rPr lang="nl-NL" sz="2000" dirty="0"/>
              <a:t>. Teveel versnelt de stofwisseling / te weinig vertraagt de stofwisseling. Kan groeiachterstand veroorzaken</a:t>
            </a:r>
          </a:p>
          <a:p>
            <a:pPr lvl="1">
              <a:lnSpc>
                <a:spcPct val="90000"/>
              </a:lnSpc>
              <a:spcBef>
                <a:spcPts val="1200"/>
              </a:spcBef>
              <a:buClrTx/>
              <a:buSzPct val="85000"/>
            </a:pPr>
            <a:r>
              <a:rPr lang="nl-NL" sz="1600" dirty="0">
                <a:hlinkClick r:id="rId2"/>
              </a:rPr>
              <a:t>https://www.youtube.com/watch?v=u-x3Shhsmbo</a:t>
            </a:r>
            <a:endParaRPr lang="nl-NL" sz="1600" dirty="0"/>
          </a:p>
          <a:p>
            <a:pPr marL="640080" lvl="1" indent="-182880">
              <a:lnSpc>
                <a:spcPct val="90000"/>
              </a:lnSpc>
              <a:spcBef>
                <a:spcPts val="1200"/>
              </a:spcBef>
              <a:buClr>
                <a:srgbClr val="967E96"/>
              </a:buClr>
              <a:buSzPct val="85000"/>
              <a:buFont typeface="Wingdings" pitchFamily="2" charset="2"/>
              <a:buChar char="§"/>
            </a:pPr>
            <a:endParaRPr lang="nl-NL" sz="2000" dirty="0"/>
          </a:p>
        </p:txBody>
      </p:sp>
    </p:spTree>
    <p:extLst>
      <p:ext uri="{BB962C8B-B14F-4D97-AF65-F5344CB8AC3E}">
        <p14:creationId xmlns:p14="http://schemas.microsoft.com/office/powerpoint/2010/main" val="1299459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Afbeelding 6"/>
          <p:cNvPicPr>
            <a:picLocks noChangeAspect="1"/>
          </p:cNvPicPr>
          <p:nvPr/>
        </p:nvPicPr>
        <p:blipFill>
          <a:blip r:embed="rId2"/>
          <a:stretch>
            <a:fillRect/>
          </a:stretch>
        </p:blipFill>
        <p:spPr>
          <a:xfrm>
            <a:off x="1516447" y="931069"/>
            <a:ext cx="1876425" cy="2438400"/>
          </a:xfrm>
          <a:prstGeom prst="rect">
            <a:avLst/>
          </a:prstGeom>
        </p:spPr>
      </p:pic>
      <p:pic>
        <p:nvPicPr>
          <p:cNvPr id="9" name="Tijdelijke aanduiding voor inhoud 8"/>
          <p:cNvPicPr>
            <a:picLocks noGrp="1" noChangeAspect="1"/>
          </p:cNvPicPr>
          <p:nvPr>
            <p:ph sz="quarter" idx="13"/>
          </p:nvPr>
        </p:nvPicPr>
        <p:blipFill>
          <a:blip r:embed="rId3"/>
          <a:stretch>
            <a:fillRect/>
          </a:stretch>
        </p:blipFill>
        <p:spPr>
          <a:xfrm>
            <a:off x="5214937" y="2778919"/>
            <a:ext cx="1762125" cy="2600325"/>
          </a:xfrm>
          <a:prstGeom prst="rect">
            <a:avLst/>
          </a:prstGeom>
        </p:spPr>
      </p:pic>
      <p:pic>
        <p:nvPicPr>
          <p:cNvPr id="10" name="Afbeelding 9"/>
          <p:cNvPicPr>
            <a:picLocks noChangeAspect="1"/>
          </p:cNvPicPr>
          <p:nvPr/>
        </p:nvPicPr>
        <p:blipFill>
          <a:blip r:embed="rId4"/>
          <a:stretch>
            <a:fillRect/>
          </a:stretch>
        </p:blipFill>
        <p:spPr>
          <a:xfrm>
            <a:off x="8083693" y="931069"/>
            <a:ext cx="2466975" cy="1847850"/>
          </a:xfrm>
          <a:prstGeom prst="rect">
            <a:avLst/>
          </a:prstGeom>
        </p:spPr>
      </p:pic>
      <p:pic>
        <p:nvPicPr>
          <p:cNvPr id="11" name="Afbeelding 10"/>
          <p:cNvPicPr>
            <a:picLocks noChangeAspect="1"/>
          </p:cNvPicPr>
          <p:nvPr/>
        </p:nvPicPr>
        <p:blipFill>
          <a:blip r:embed="rId5"/>
          <a:stretch>
            <a:fillRect/>
          </a:stretch>
        </p:blipFill>
        <p:spPr>
          <a:xfrm>
            <a:off x="8407542" y="3491346"/>
            <a:ext cx="1819275" cy="2514600"/>
          </a:xfrm>
          <a:prstGeom prst="rect">
            <a:avLst/>
          </a:prstGeom>
        </p:spPr>
      </p:pic>
      <p:pic>
        <p:nvPicPr>
          <p:cNvPr id="12" name="Afbeelding 11"/>
          <p:cNvPicPr>
            <a:picLocks noChangeAspect="1"/>
          </p:cNvPicPr>
          <p:nvPr/>
        </p:nvPicPr>
        <p:blipFill>
          <a:blip r:embed="rId6"/>
          <a:stretch>
            <a:fillRect/>
          </a:stretch>
        </p:blipFill>
        <p:spPr>
          <a:xfrm>
            <a:off x="1879457" y="4529571"/>
            <a:ext cx="1905000" cy="1476375"/>
          </a:xfrm>
          <a:prstGeom prst="rect">
            <a:avLst/>
          </a:prstGeom>
        </p:spPr>
      </p:pic>
    </p:spTree>
    <p:extLst>
      <p:ext uri="{BB962C8B-B14F-4D97-AF65-F5344CB8AC3E}">
        <p14:creationId xmlns:p14="http://schemas.microsoft.com/office/powerpoint/2010/main" val="326008475"/>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4.jpeg"/></Relationships>
</file>

<file path=ppt/theme/theme1.xml><?xml version="1.0" encoding="utf-8"?>
<a:theme xmlns:a="http://schemas.openxmlformats.org/drawingml/2006/main" name="Druppel">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Houttype">
  <a:themeElements>
    <a:clrScheme name="Wood Type">
      <a:dk1>
        <a:sysClr val="windowText" lastClr="000000"/>
      </a:dk1>
      <a:lt1>
        <a:sysClr val="window" lastClr="FFFFFF"/>
      </a:lt1>
      <a:dk2>
        <a:srgbClr val="84ACB6"/>
      </a:dk2>
      <a:lt2>
        <a:srgbClr val="EBE9DD"/>
      </a:lt2>
      <a:accent1>
        <a:srgbClr val="6F8183"/>
      </a:accent1>
      <a:accent2>
        <a:srgbClr val="967E96"/>
      </a:accent2>
      <a:accent3>
        <a:srgbClr val="CCC893"/>
      </a:accent3>
      <a:accent4>
        <a:srgbClr val="A54D74"/>
      </a:accent4>
      <a:accent5>
        <a:srgbClr val="949C6B"/>
      </a:accent5>
      <a:accent6>
        <a:srgbClr val="766A50"/>
      </a:accent6>
      <a:hlink>
        <a:srgbClr val="CC6600"/>
      </a:hlink>
      <a:folHlink>
        <a:srgbClr val="777777"/>
      </a:folHlink>
    </a:clrScheme>
    <a:fontScheme name="Wood Type">
      <a:majorFont>
        <a:latin typeface="Century Gothic" panose="020B0502020202020204"/>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man Old Style" panose="02050604050505020204"/>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8E89CD47-BF55-4DDE-B823-2283AA7E7695}"/>
    </a:ext>
  </a:extLst>
</a:theme>
</file>

<file path=docProps/app.xml><?xml version="1.0" encoding="utf-8"?>
<Properties xmlns="http://schemas.openxmlformats.org/officeDocument/2006/extended-properties" xmlns:vt="http://schemas.openxmlformats.org/officeDocument/2006/docPropsVTypes">
  <Template>TM04033925[[fn=Druppel]]</Template>
  <TotalTime>1324</TotalTime>
  <Words>396</Words>
  <Application>Microsoft Office PowerPoint</Application>
  <PresentationFormat>Breedbeeld</PresentationFormat>
  <Paragraphs>75</Paragraphs>
  <Slides>11</Slides>
  <Notes>0</Notes>
  <HiddenSlides>0</HiddenSlides>
  <MMClips>0</MMClips>
  <ScaleCrop>false</ScaleCrop>
  <HeadingPairs>
    <vt:vector size="6" baseType="variant">
      <vt:variant>
        <vt:lpstr>Gebruikte lettertypen</vt:lpstr>
      </vt:variant>
      <vt:variant>
        <vt:i4>7</vt:i4>
      </vt:variant>
      <vt:variant>
        <vt:lpstr>Thema</vt:lpstr>
      </vt:variant>
      <vt:variant>
        <vt:i4>2</vt:i4>
      </vt:variant>
      <vt:variant>
        <vt:lpstr>Diatitels</vt:lpstr>
      </vt:variant>
      <vt:variant>
        <vt:i4>11</vt:i4>
      </vt:variant>
    </vt:vector>
  </HeadingPairs>
  <TitlesOfParts>
    <vt:vector size="20" baseType="lpstr">
      <vt:lpstr>Arial</vt:lpstr>
      <vt:lpstr>Bookman Old Style</vt:lpstr>
      <vt:lpstr>Calibri</vt:lpstr>
      <vt:lpstr>Century Gothic</vt:lpstr>
      <vt:lpstr>Times New Roman</vt:lpstr>
      <vt:lpstr>Tw Cen MT</vt:lpstr>
      <vt:lpstr>Wingdings</vt:lpstr>
      <vt:lpstr>Druppel</vt:lpstr>
      <vt:lpstr>Houttype</vt:lpstr>
      <vt:lpstr>Anatomie en Fysiologie</vt:lpstr>
      <vt:lpstr>Lesindeling</vt:lpstr>
      <vt:lpstr>Overzicht anatomie / fysiologie</vt:lpstr>
      <vt:lpstr>zenuwstelsel</vt:lpstr>
      <vt:lpstr>PowerPoint-presentatie</vt:lpstr>
      <vt:lpstr> </vt:lpstr>
      <vt:lpstr>Opdracht zintuigen</vt:lpstr>
      <vt:lpstr>Hormonaal stelsel / klieren</vt:lpstr>
      <vt:lpstr>PowerPoint-presentatie</vt:lpstr>
      <vt:lpstr>Hormonaal stelsel</vt:lpstr>
      <vt:lpstr>Vooruitblik volgende week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Anatomie en Fysiologie</dc:title>
  <dc:creator>Anne Westera</dc:creator>
  <cp:lastModifiedBy>Sieger Rinzema</cp:lastModifiedBy>
  <cp:revision>61</cp:revision>
  <dcterms:created xsi:type="dcterms:W3CDTF">2016-09-12T14:01:33Z</dcterms:created>
  <dcterms:modified xsi:type="dcterms:W3CDTF">2017-01-17T12:23:53Z</dcterms:modified>
</cp:coreProperties>
</file>