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9" r:id="rId6"/>
    <p:sldId id="268" r:id="rId7"/>
    <p:sldId id="259" r:id="rId8"/>
    <p:sldId id="260" r:id="rId9"/>
    <p:sldId id="261" r:id="rId10"/>
    <p:sldId id="262" r:id="rId11"/>
    <p:sldId id="265" r:id="rId12"/>
    <p:sldId id="270" r:id="rId13"/>
    <p:sldId id="266" r:id="rId14"/>
    <p:sldId id="263" r:id="rId15"/>
    <p:sldId id="271" r:id="rId16"/>
    <p:sldId id="267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2" name="Ond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3D94E-A621-4279-A505-33A8D565E527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20" name="Tijdelijke aanduiding voor voettekst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28849-EE12-4643-AA25-A6CB0B5F696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3D94E-A621-4279-A505-33A8D565E527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28849-EE12-4643-AA25-A6CB0B5F69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3D94E-A621-4279-A505-33A8D565E527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28849-EE12-4643-AA25-A6CB0B5F69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3D94E-A621-4279-A505-33A8D565E527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28849-EE12-4643-AA25-A6CB0B5F69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3D94E-A621-4279-A505-33A8D565E527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28849-EE12-4643-AA25-A6CB0B5F6967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3D94E-A621-4279-A505-33A8D565E527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28849-EE12-4643-AA25-A6CB0B5F69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3D94E-A621-4279-A505-33A8D565E527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28849-EE12-4643-AA25-A6CB0B5F69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3D94E-A621-4279-A505-33A8D565E527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28849-EE12-4643-AA25-A6CB0B5F69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3D94E-A621-4279-A505-33A8D565E527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28849-EE12-4643-AA25-A6CB0B5F6967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Rechthoe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3D94E-A621-4279-A505-33A8D565E527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28849-EE12-4643-AA25-A6CB0B5F69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3D94E-A621-4279-A505-33A8D565E527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28849-EE12-4643-AA25-A6CB0B5F696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9" name="Stroom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troom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kel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ing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13D94E-A621-4279-A505-33A8D565E527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28849-EE12-4643-AA25-A6CB0B5F6967}" type="slidenum">
              <a:rPr lang="nl-NL" smtClean="0"/>
              <a:t>‹nr.›</a:t>
            </a:fld>
            <a:endParaRPr lang="nl-NL"/>
          </a:p>
        </p:txBody>
      </p:sp>
      <p:sp>
        <p:nvSpPr>
          <p:cNvPr id="15" name="Rechthoe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Ontwikkelingsaandoeningen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Invloed voeding,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2644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Calcium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Hoog gehalte aan Ca (3,3% Ca / 0,9% P)</a:t>
            </a:r>
          </a:p>
          <a:p>
            <a:pPr lvl="1"/>
            <a:r>
              <a:rPr lang="nl-NL" dirty="0" smtClean="0"/>
              <a:t>Meer </a:t>
            </a:r>
            <a:r>
              <a:rPr lang="nl-NL" dirty="0" err="1" smtClean="0"/>
              <a:t>osteoblasten</a:t>
            </a:r>
            <a:endParaRPr lang="nl-NL" dirty="0" smtClean="0"/>
          </a:p>
          <a:p>
            <a:pPr lvl="1"/>
            <a:r>
              <a:rPr lang="nl-NL" dirty="0" smtClean="0"/>
              <a:t>Minder </a:t>
            </a:r>
            <a:r>
              <a:rPr lang="nl-NL" dirty="0" err="1" smtClean="0"/>
              <a:t>osteoclasten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Gevolgen:</a:t>
            </a:r>
          </a:p>
          <a:p>
            <a:pPr lvl="2"/>
            <a:r>
              <a:rPr lang="nl-NL" dirty="0" smtClean="0"/>
              <a:t>Meer kraakbeenwiggen</a:t>
            </a:r>
          </a:p>
          <a:p>
            <a:pPr lvl="2"/>
            <a:r>
              <a:rPr lang="nl-NL" dirty="0" smtClean="0"/>
              <a:t>Bot verdichting</a:t>
            </a:r>
          </a:p>
          <a:p>
            <a:pPr lvl="2"/>
            <a:r>
              <a:rPr lang="nl-NL" dirty="0" smtClean="0"/>
              <a:t>Verminderde re-modellering</a:t>
            </a:r>
          </a:p>
          <a:p>
            <a:pPr lvl="2"/>
            <a:r>
              <a:rPr lang="nl-NL" dirty="0" smtClean="0"/>
              <a:t>Meer problemen op de overgang bot/kraakbeen (OCD-achtige problemen)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38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Verklaring woorden.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Osteoblasten</a:t>
            </a:r>
            <a:r>
              <a:rPr lang="nl-NL" dirty="0" smtClean="0"/>
              <a:t>: cellen die bot aanmaken.</a:t>
            </a:r>
          </a:p>
          <a:p>
            <a:r>
              <a:rPr lang="nl-NL" dirty="0" err="1" smtClean="0"/>
              <a:t>Osteoclasten</a:t>
            </a:r>
            <a:r>
              <a:rPr lang="nl-NL" dirty="0" smtClean="0"/>
              <a:t>: cellen die bot afbreken,</a:t>
            </a:r>
          </a:p>
          <a:p>
            <a:endParaRPr lang="nl-NL" dirty="0"/>
          </a:p>
        </p:txBody>
      </p:sp>
      <p:pic>
        <p:nvPicPr>
          <p:cNvPr id="1026" name="Picture 2" descr="http://www.healio.com/~/media/Journals/ORTHO/2013/6_June/10_3928_01477447_20130523_10/fi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96952"/>
            <a:ext cx="612463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89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Botverdichting.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44781"/>
            <a:ext cx="3456384" cy="49765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400" y="1484784"/>
            <a:ext cx="343229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0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Re-modellering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Lengtegroei staat steeds onder de invloed van </a:t>
            </a:r>
            <a:r>
              <a:rPr lang="nl-NL" dirty="0" smtClean="0"/>
              <a:t>re-modellering</a:t>
            </a:r>
            <a:r>
              <a:rPr lang="nl-NL" dirty="0"/>
              <a:t>. </a:t>
            </a:r>
            <a:r>
              <a:rPr lang="nl-NL" dirty="0" smtClean="0"/>
              <a:t>Re-modellering </a:t>
            </a:r>
            <a:r>
              <a:rPr lang="nl-NL" dirty="0"/>
              <a:t>is nodig om het been de juiste vorm te laten behouden. </a:t>
            </a:r>
            <a:r>
              <a:rPr lang="nl-NL" dirty="0" smtClean="0"/>
              <a:t>Re-modellering </a:t>
            </a:r>
            <a:r>
              <a:rPr lang="nl-NL" dirty="0"/>
              <a:t>komt tot stand door botvorming en botafbraak (botresorptie).</a:t>
            </a:r>
          </a:p>
        </p:txBody>
      </p:sp>
    </p:spTree>
    <p:extLst>
      <p:ext uri="{BB962C8B-B14F-4D97-AF65-F5344CB8AC3E}">
        <p14:creationId xmlns:p14="http://schemas.microsoft.com/office/powerpoint/2010/main" val="390121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Vitamine 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 veel en te weinig vit D geeft skeletproblemen</a:t>
            </a:r>
          </a:p>
          <a:p>
            <a:r>
              <a:rPr lang="nl-NL" dirty="0" smtClean="0"/>
              <a:t>Te weinig:</a:t>
            </a:r>
          </a:p>
          <a:p>
            <a:pPr lvl="1"/>
            <a:r>
              <a:rPr lang="nl-NL" dirty="0" smtClean="0"/>
              <a:t>Osteomalacie</a:t>
            </a:r>
          </a:p>
          <a:p>
            <a:pPr lvl="1"/>
            <a:r>
              <a:rPr lang="nl-NL" dirty="0" smtClean="0"/>
              <a:t>Rachitis</a:t>
            </a:r>
          </a:p>
          <a:p>
            <a:r>
              <a:rPr lang="nl-NL" dirty="0" smtClean="0"/>
              <a:t>Te veel : </a:t>
            </a:r>
          </a:p>
          <a:p>
            <a:pPr lvl="1"/>
            <a:r>
              <a:rPr lang="nl-NL" dirty="0" smtClean="0"/>
              <a:t>verminderde re-modellering </a:t>
            </a:r>
          </a:p>
          <a:p>
            <a:pPr lvl="1"/>
            <a:r>
              <a:rPr lang="nl-NL" dirty="0" smtClean="0"/>
              <a:t>plaatselijke verdikking van de groeischijven</a:t>
            </a:r>
          </a:p>
          <a:p>
            <a:pPr lvl="1"/>
            <a:r>
              <a:rPr lang="nl-NL" dirty="0" smtClean="0"/>
              <a:t>Radius curves syndroom</a:t>
            </a:r>
          </a:p>
          <a:p>
            <a:pPr lvl="1"/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868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Re-modellering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22006"/>
            <a:ext cx="3240359" cy="4657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79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Beschrijf in een maximaal 2 A4-tjes wat rachitis, osteomalacie, osteoporose en radius curves syndroom is.</a:t>
            </a:r>
          </a:p>
          <a:p>
            <a:r>
              <a:rPr lang="nl-NL" dirty="0" smtClean="0"/>
              <a:t>Zoek naar een beschrijving, oorzaak of oorzaken, verband met voeding en eventueel een verband met leeftijd.</a:t>
            </a:r>
          </a:p>
          <a:p>
            <a:r>
              <a:rPr lang="nl-NL" dirty="0" smtClean="0"/>
              <a:t>Vertel ook iets over deze problemen </a:t>
            </a:r>
            <a:r>
              <a:rPr lang="nl-NL" smtClean="0"/>
              <a:t>bij mensen.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337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Snelle groei grote rassen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Fokdoel</a:t>
            </a:r>
            <a:r>
              <a:rPr lang="nl-NL" dirty="0" smtClean="0"/>
              <a:t> om groot te fokken</a:t>
            </a:r>
          </a:p>
          <a:p>
            <a:r>
              <a:rPr lang="nl-NL" dirty="0" smtClean="0"/>
              <a:t>Eigenaren vinden dit “mooi”.</a:t>
            </a:r>
          </a:p>
          <a:p>
            <a:r>
              <a:rPr lang="nl-NL" dirty="0" smtClean="0"/>
              <a:t>Hoe groter, hoe meer kans op prijzen tijdens shows</a:t>
            </a:r>
          </a:p>
          <a:p>
            <a:endParaRPr lang="nl-NL" dirty="0"/>
          </a:p>
        </p:txBody>
      </p:sp>
      <p:pic>
        <p:nvPicPr>
          <p:cNvPr id="1026" name="Picture 2" descr="http://static1.volkskrant.nl/static/photo/2012/10/5/6/20120913230655/media_xl_13531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29000"/>
            <a:ext cx="3702524" cy="282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12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Snelle groei en problemen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Genetisch groot is op zichzelf niet aanleiding tot problemen</a:t>
            </a:r>
          </a:p>
          <a:p>
            <a:r>
              <a:rPr lang="nl-NL" dirty="0" smtClean="0"/>
              <a:t>Snelle groei maximaliseren via voer is kan wel problemen geven.</a:t>
            </a:r>
          </a:p>
          <a:p>
            <a:r>
              <a:rPr lang="nl-NL" dirty="0" smtClean="0"/>
              <a:t>Mogelijke problemen:</a:t>
            </a:r>
          </a:p>
          <a:p>
            <a:pPr lvl="1"/>
            <a:r>
              <a:rPr lang="nl-NL" dirty="0" smtClean="0"/>
              <a:t>OCD</a:t>
            </a:r>
          </a:p>
          <a:p>
            <a:pPr lvl="1"/>
            <a:r>
              <a:rPr lang="nl-NL" dirty="0" err="1" smtClean="0"/>
              <a:t>Hypertrophische</a:t>
            </a:r>
            <a:r>
              <a:rPr lang="nl-NL" dirty="0" smtClean="0"/>
              <a:t> </a:t>
            </a:r>
            <a:r>
              <a:rPr lang="nl-NL" dirty="0" err="1" smtClean="0"/>
              <a:t>ostedystrofie</a:t>
            </a:r>
            <a:r>
              <a:rPr lang="nl-NL" dirty="0" smtClean="0"/>
              <a:t> (HOD)</a:t>
            </a:r>
          </a:p>
          <a:p>
            <a:pPr lvl="1"/>
            <a:r>
              <a:rPr lang="nl-NL" dirty="0" smtClean="0"/>
              <a:t>HD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695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Symptomen kunnen bestaan uit bilateraal symmetrisch </a:t>
            </a:r>
            <a:r>
              <a:rPr lang="nl-NL" dirty="0" smtClean="0"/>
              <a:t>gezwollen </a:t>
            </a:r>
            <a:r>
              <a:rPr lang="nl-NL" dirty="0" err="1"/>
              <a:t>metafyses</a:t>
            </a:r>
            <a:r>
              <a:rPr lang="nl-NL" dirty="0"/>
              <a:t>, koorts en sufheid. </a:t>
            </a:r>
            <a:endParaRPr lang="nl-NL" dirty="0" smtClean="0"/>
          </a:p>
          <a:p>
            <a:r>
              <a:rPr lang="nl-NL" dirty="0" smtClean="0"/>
              <a:t>Dit </a:t>
            </a:r>
            <a:r>
              <a:rPr lang="nl-NL" dirty="0"/>
              <a:t>kan gepaard gaan met paralyse en systemische </a:t>
            </a:r>
            <a:r>
              <a:rPr lang="nl-NL" dirty="0" smtClean="0"/>
              <a:t>symptomen </a:t>
            </a:r>
            <a:r>
              <a:rPr lang="nl-NL" dirty="0"/>
              <a:t>als enteritis en pneumonie</a:t>
            </a:r>
          </a:p>
        </p:txBody>
      </p:sp>
      <p:pic>
        <p:nvPicPr>
          <p:cNvPr id="2050" name="Picture 2" descr="http://upload.wikimedia.org/wikipedia/commons/thumb/6/61/HOD_Roaching_Weimarner_2010-12.jpg/220px-HOD_Roaching_Weimarner_2010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65400"/>
            <a:ext cx="2599556" cy="254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88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00808"/>
            <a:ext cx="6264800" cy="4254856"/>
          </a:xfrm>
        </p:spPr>
      </p:pic>
    </p:spTree>
    <p:extLst>
      <p:ext uri="{BB962C8B-B14F-4D97-AF65-F5344CB8AC3E}">
        <p14:creationId xmlns:p14="http://schemas.microsoft.com/office/powerpoint/2010/main" val="19544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 van het bot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2952327" cy="519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340768"/>
            <a:ext cx="3240360" cy="498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890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Mogelijke voedingsoorzaken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Eiwitconcentratie</a:t>
            </a:r>
          </a:p>
          <a:p>
            <a:endParaRPr lang="nl-NL" dirty="0" smtClean="0"/>
          </a:p>
          <a:p>
            <a:r>
              <a:rPr lang="nl-NL" dirty="0" smtClean="0"/>
              <a:t>Energie-concentratie</a:t>
            </a:r>
          </a:p>
          <a:p>
            <a:endParaRPr lang="nl-NL" dirty="0" smtClean="0"/>
          </a:p>
          <a:p>
            <a:r>
              <a:rPr lang="nl-NL" dirty="0" smtClean="0"/>
              <a:t>Ca-concentratie </a:t>
            </a:r>
          </a:p>
          <a:p>
            <a:endParaRPr lang="nl-NL" dirty="0"/>
          </a:p>
          <a:p>
            <a:r>
              <a:rPr lang="nl-NL" dirty="0" smtClean="0"/>
              <a:t>i.c.m. vitamine 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834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</a:t>
            </a:r>
            <a:r>
              <a:rPr lang="nl-NL" dirty="0" smtClean="0"/>
              <a:t>iwitconcentratie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Hoge eiwitconcentratie in voer heeft geen effect op het skeletontwikkeling en de Ca-huishouding.</a:t>
            </a:r>
          </a:p>
          <a:p>
            <a:endParaRPr lang="nl-NL" dirty="0" smtClean="0"/>
          </a:p>
          <a:p>
            <a:r>
              <a:rPr lang="nl-NL" dirty="0" smtClean="0"/>
              <a:t>Dit is een veel gehoorde fabel.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316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 </a:t>
            </a:r>
            <a:r>
              <a:rPr lang="nl-NL" dirty="0" err="1" smtClean="0"/>
              <a:t>lib</a:t>
            </a:r>
            <a:r>
              <a:rPr lang="nl-NL" dirty="0" smtClean="0"/>
              <a:t> voeren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Ad </a:t>
            </a:r>
            <a:r>
              <a:rPr lang="nl-NL" dirty="0" err="1" smtClean="0"/>
              <a:t>lib</a:t>
            </a:r>
            <a:r>
              <a:rPr lang="nl-NL" dirty="0" smtClean="0"/>
              <a:t> voeren t.o.v</a:t>
            </a:r>
            <a:r>
              <a:rPr lang="nl-NL" dirty="0"/>
              <a:t>. het voeren op 2/3 van het </a:t>
            </a:r>
            <a:r>
              <a:rPr lang="nl-NL" dirty="0" smtClean="0"/>
              <a:t>maximum, geeft snelle groei en veel HD</a:t>
            </a:r>
            <a:r>
              <a:rPr lang="nl-NL" dirty="0"/>
              <a:t>.</a:t>
            </a:r>
            <a:endParaRPr lang="nl-NL" dirty="0" smtClean="0"/>
          </a:p>
          <a:p>
            <a:r>
              <a:rPr lang="nl-NL" dirty="0" smtClean="0"/>
              <a:t>Problemen:</a:t>
            </a:r>
          </a:p>
          <a:p>
            <a:pPr lvl="1"/>
            <a:r>
              <a:rPr lang="nl-NL" dirty="0" err="1" smtClean="0"/>
              <a:t>Subchondrale</a:t>
            </a:r>
            <a:r>
              <a:rPr lang="nl-NL" dirty="0" smtClean="0"/>
              <a:t> botproblemen</a:t>
            </a:r>
          </a:p>
          <a:p>
            <a:pPr lvl="1"/>
            <a:r>
              <a:rPr lang="nl-NL" dirty="0" smtClean="0"/>
              <a:t>Osteoporose (=te weinig botaanmaak)</a:t>
            </a:r>
          </a:p>
          <a:p>
            <a:pPr lvl="1"/>
            <a:r>
              <a:rPr lang="nl-NL" dirty="0" smtClean="0"/>
              <a:t>Slechte kwaliteit van </a:t>
            </a:r>
            <a:r>
              <a:rPr lang="nl-NL" dirty="0" err="1" smtClean="0"/>
              <a:t>subchondraal</a:t>
            </a:r>
            <a:r>
              <a:rPr lang="nl-NL" dirty="0" smtClean="0"/>
              <a:t> bot, hierdoor slecht steun voor kraakbeen en dus worden krachten in het bot slecht weerstaan.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900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onnewende">
  <a:themeElements>
    <a:clrScheme name="Zonnewend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Zonnewend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Zonnewend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319</TotalTime>
  <Words>346</Words>
  <Application>Microsoft Office PowerPoint</Application>
  <PresentationFormat>Diavoorstelling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Zonnewende</vt:lpstr>
      <vt:lpstr>Ontwikkelingsaandoeningen</vt:lpstr>
      <vt:lpstr>Snelle groei grote rassen</vt:lpstr>
      <vt:lpstr>Snelle groei en problemen</vt:lpstr>
      <vt:lpstr>HOD</vt:lpstr>
      <vt:lpstr>HOD</vt:lpstr>
      <vt:lpstr>Onderdelen van het bot</vt:lpstr>
      <vt:lpstr>Mogelijke voedingsoorzaken</vt:lpstr>
      <vt:lpstr>Eiwitconcentratie</vt:lpstr>
      <vt:lpstr>Ad lib voeren</vt:lpstr>
      <vt:lpstr>Calcium</vt:lpstr>
      <vt:lpstr>Verklaring woorden.</vt:lpstr>
      <vt:lpstr>Botverdichting.</vt:lpstr>
      <vt:lpstr>Re-modellering</vt:lpstr>
      <vt:lpstr>Vitamine D</vt:lpstr>
      <vt:lpstr>Re-modellering</vt:lpstr>
      <vt:lpstr>Opdracht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ontwikkelingsaandoeningen</dc:title>
  <dc:creator>Verstappen</dc:creator>
  <cp:lastModifiedBy>Verstappen</cp:lastModifiedBy>
  <cp:revision>21</cp:revision>
  <dcterms:created xsi:type="dcterms:W3CDTF">2014-01-14T15:16:18Z</dcterms:created>
  <dcterms:modified xsi:type="dcterms:W3CDTF">2015-09-16T12:58:42Z</dcterms:modified>
</cp:coreProperties>
</file>