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A0AD-5C4D-4676-96D2-57FF1F82D0E2}" type="datetimeFigureOut">
              <a:rPr lang="nl-NL" smtClean="0"/>
              <a:t>21-12-2014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66E-5515-4B91-8957-D67A9BAA0F1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A0AD-5C4D-4676-96D2-57FF1F82D0E2}" type="datetimeFigureOut">
              <a:rPr lang="nl-NL" smtClean="0"/>
              <a:t>21-12-2014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66E-5515-4B91-8957-D67A9BAA0F1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A0AD-5C4D-4676-96D2-57FF1F82D0E2}" type="datetimeFigureOut">
              <a:rPr lang="nl-NL" smtClean="0"/>
              <a:t>21-12-2014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66E-5515-4B91-8957-D67A9BAA0F1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el, inhoud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97AFF84-A6D2-4A12-9D71-FA9625794F32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A0AD-5C4D-4676-96D2-57FF1F82D0E2}" type="datetimeFigureOut">
              <a:rPr lang="nl-NL" smtClean="0"/>
              <a:t>21-12-2014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66E-5515-4B91-8957-D67A9BAA0F1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A0AD-5C4D-4676-96D2-57FF1F82D0E2}" type="datetimeFigureOut">
              <a:rPr lang="nl-NL" smtClean="0"/>
              <a:t>21-12-2014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66E-5515-4B91-8957-D67A9BAA0F1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A0AD-5C4D-4676-96D2-57FF1F82D0E2}" type="datetimeFigureOut">
              <a:rPr lang="nl-NL" smtClean="0"/>
              <a:t>21-12-2014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66E-5515-4B91-8957-D67A9BAA0F1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A0AD-5C4D-4676-96D2-57FF1F82D0E2}" type="datetimeFigureOut">
              <a:rPr lang="nl-NL" smtClean="0"/>
              <a:t>21-12-2014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66E-5515-4B91-8957-D67A9BAA0F1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A0AD-5C4D-4676-96D2-57FF1F82D0E2}" type="datetimeFigureOut">
              <a:rPr lang="nl-NL" smtClean="0"/>
              <a:t>21-12-2014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66E-5515-4B91-8957-D67A9BAA0F1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A0AD-5C4D-4676-96D2-57FF1F82D0E2}" type="datetimeFigureOut">
              <a:rPr lang="nl-NL" smtClean="0"/>
              <a:t>21-12-2014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66E-5515-4B91-8957-D67A9BAA0F1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A0AD-5C4D-4676-96D2-57FF1F82D0E2}" type="datetimeFigureOut">
              <a:rPr lang="nl-NL" smtClean="0"/>
              <a:t>21-12-2014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66E-5515-4B91-8957-D67A9BAA0F1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A0AD-5C4D-4676-96D2-57FF1F82D0E2}" type="datetimeFigureOut">
              <a:rPr lang="nl-NL" smtClean="0"/>
              <a:t>21-12-2014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666E-5515-4B91-8957-D67A9BAA0F1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AA0AD-5C4D-4676-96D2-57FF1F82D0E2}" type="datetimeFigureOut">
              <a:rPr lang="nl-NL" smtClean="0"/>
              <a:t>21-12-2014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A666E-5515-4B91-8957-D67A9BAA0F1A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Autofit/>
          </a:bodyPr>
          <a:lstStyle/>
          <a:p>
            <a:r>
              <a:rPr lang="nl-NL" sz="3200" b="1" dirty="0" smtClean="0"/>
              <a:t/>
            </a:r>
            <a:br>
              <a:rPr lang="nl-NL" sz="3200" b="1" dirty="0" smtClean="0"/>
            </a:br>
            <a:r>
              <a:rPr lang="nl-NL" sz="3200" b="1" dirty="0" smtClean="0"/>
              <a:t>Basisstof 4: Assimilatie en dissimilatie</a:t>
            </a:r>
            <a:br>
              <a:rPr lang="nl-NL" sz="3200" b="1" dirty="0" smtClean="0"/>
            </a:br>
            <a:r>
              <a:rPr lang="nl-NL" sz="3200" b="1" dirty="0" smtClean="0"/>
              <a:t>Koolstofassimilatie = fotosynthese</a:t>
            </a:r>
            <a:br>
              <a:rPr lang="nl-NL" sz="3200" b="1" dirty="0" smtClean="0"/>
            </a:br>
            <a:endParaRPr lang="nl-NL" sz="3200" b="1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nl-NL" sz="3600" b="1" dirty="0"/>
          </a:p>
          <a:p>
            <a:pPr algn="ctr">
              <a:buFontTx/>
              <a:buNone/>
            </a:pPr>
            <a:r>
              <a:rPr lang="nl-NL" sz="3600" b="1" dirty="0">
                <a:solidFill>
                  <a:srgbClr val="FF0000"/>
                </a:solidFill>
              </a:rPr>
              <a:t>Fotosynthese</a:t>
            </a:r>
          </a:p>
          <a:p>
            <a:pPr algn="ctr">
              <a:buFontTx/>
              <a:buNone/>
            </a:pPr>
            <a:endParaRPr lang="nl-NL" sz="3600" b="1" dirty="0">
              <a:solidFill>
                <a:srgbClr val="FF0000"/>
              </a:solidFill>
            </a:endParaRPr>
          </a:p>
          <a:p>
            <a:pPr algn="ctr">
              <a:buFontTx/>
              <a:buNone/>
            </a:pPr>
            <a:r>
              <a:rPr lang="nl-NL" sz="3600" b="1" dirty="0"/>
              <a:t>12 H</a:t>
            </a:r>
            <a:r>
              <a:rPr lang="nl-NL" sz="3600" b="1" baseline="-25000" dirty="0"/>
              <a:t>2</a:t>
            </a:r>
            <a:r>
              <a:rPr lang="nl-NL" sz="3600" b="1" dirty="0"/>
              <a:t>O + 6 CO</a:t>
            </a:r>
            <a:r>
              <a:rPr lang="nl-NL" sz="3600" b="1" baseline="-25000" dirty="0"/>
              <a:t>2</a:t>
            </a:r>
            <a:r>
              <a:rPr lang="nl-NL" sz="3600" b="1" dirty="0"/>
              <a:t> + licht E</a:t>
            </a:r>
          </a:p>
          <a:p>
            <a:pPr algn="ctr">
              <a:buFontTx/>
              <a:buNone/>
            </a:pPr>
            <a:r>
              <a:rPr lang="nl-NL" sz="3600" b="1" dirty="0"/>
              <a:t>====&gt;</a:t>
            </a:r>
          </a:p>
          <a:p>
            <a:pPr algn="ctr">
              <a:buFontTx/>
              <a:buNone/>
            </a:pPr>
            <a:r>
              <a:rPr lang="nl-NL" sz="3600" b="1" dirty="0"/>
              <a:t>C</a:t>
            </a:r>
            <a:r>
              <a:rPr lang="nl-NL" sz="3600" b="1" baseline="-25000" dirty="0"/>
              <a:t>6</a:t>
            </a:r>
            <a:r>
              <a:rPr lang="nl-NL" sz="3600" b="1" dirty="0"/>
              <a:t>H</a:t>
            </a:r>
            <a:r>
              <a:rPr lang="nl-NL" sz="3600" b="1" baseline="-25000" dirty="0"/>
              <a:t>12</a:t>
            </a:r>
            <a:r>
              <a:rPr lang="nl-NL" sz="3600" b="1" dirty="0"/>
              <a:t>O</a:t>
            </a:r>
            <a:r>
              <a:rPr lang="nl-NL" sz="3600" b="1" baseline="-25000" dirty="0"/>
              <a:t>6 </a:t>
            </a:r>
            <a:r>
              <a:rPr lang="nl-NL" sz="3600" b="1" dirty="0"/>
              <a:t>+ 6 H2O + 6 O2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sz="3200" b="1" dirty="0" err="1" smtClean="0"/>
              <a:t>Vleesetende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planten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err="1" smtClean="0"/>
              <a:t>Bekerplant</a:t>
            </a:r>
            <a:r>
              <a:rPr lang="en-US" sz="3200" b="1" dirty="0" smtClean="0"/>
              <a:t> en </a:t>
            </a:r>
            <a:r>
              <a:rPr lang="en-US" sz="3200" b="1" dirty="0" err="1" smtClean="0"/>
              <a:t>zonnedauw</a:t>
            </a:r>
            <a:endParaRPr lang="nl-NL" sz="3200" b="1" dirty="0"/>
          </a:p>
        </p:txBody>
      </p:sp>
      <p:pic>
        <p:nvPicPr>
          <p:cNvPr id="4" name="Tijdelijke aanduiding voor inhoud 3" descr="bekerplant 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556792"/>
            <a:ext cx="4869393" cy="4104456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124744"/>
            <a:ext cx="374441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b="1" dirty="0" err="1" smtClean="0"/>
              <a:t>Opdrachten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Maak</a:t>
            </a:r>
            <a:r>
              <a:rPr lang="en-US" sz="2400" dirty="0" smtClean="0"/>
              <a:t> de </a:t>
            </a:r>
            <a:r>
              <a:rPr lang="en-US" sz="2400" dirty="0" err="1" smtClean="0"/>
              <a:t>opdrachten</a:t>
            </a:r>
            <a:r>
              <a:rPr lang="en-US" sz="2400" dirty="0" smtClean="0"/>
              <a:t>;</a:t>
            </a:r>
          </a:p>
          <a:p>
            <a:r>
              <a:rPr lang="en-US" sz="2400" dirty="0" err="1" smtClean="0"/>
              <a:t>Opdracht</a:t>
            </a:r>
            <a:r>
              <a:rPr lang="en-US" sz="2400" dirty="0" smtClean="0"/>
              <a:t> 14 </a:t>
            </a:r>
            <a:r>
              <a:rPr lang="en-US" sz="2400" dirty="0" err="1" smtClean="0"/>
              <a:t>blz</a:t>
            </a:r>
            <a:r>
              <a:rPr lang="en-US" sz="2400" dirty="0" smtClean="0"/>
              <a:t>. 25 en 26</a:t>
            </a:r>
          </a:p>
          <a:p>
            <a:r>
              <a:rPr lang="en-US" sz="2400" dirty="0" err="1" smtClean="0"/>
              <a:t>Opdracht</a:t>
            </a:r>
            <a:r>
              <a:rPr lang="en-US" sz="2400" dirty="0" smtClean="0"/>
              <a:t> 15 </a:t>
            </a:r>
            <a:r>
              <a:rPr lang="en-US" sz="2400" dirty="0" err="1" smtClean="0"/>
              <a:t>blz</a:t>
            </a:r>
            <a:r>
              <a:rPr lang="en-US" sz="2400" dirty="0" smtClean="0"/>
              <a:t>. 26, 27 en 28</a:t>
            </a:r>
          </a:p>
          <a:p>
            <a:r>
              <a:rPr lang="en-US" sz="2400" dirty="0" err="1" smtClean="0"/>
              <a:t>Opdracht</a:t>
            </a:r>
            <a:r>
              <a:rPr lang="en-US" sz="2400" dirty="0" smtClean="0"/>
              <a:t> 16 </a:t>
            </a:r>
            <a:r>
              <a:rPr lang="en-US" sz="2400" dirty="0" err="1" smtClean="0"/>
              <a:t>blz</a:t>
            </a:r>
            <a:r>
              <a:rPr lang="en-US" sz="2400" dirty="0" smtClean="0"/>
              <a:t>. 28 en 29</a:t>
            </a:r>
          </a:p>
          <a:p>
            <a:r>
              <a:rPr lang="en-US" sz="2400" dirty="0" err="1" smtClean="0"/>
              <a:t>Opdracht</a:t>
            </a:r>
            <a:r>
              <a:rPr lang="en-US" sz="2400" dirty="0" smtClean="0"/>
              <a:t> 17 </a:t>
            </a:r>
            <a:r>
              <a:rPr lang="en-US" sz="2400" dirty="0" err="1" smtClean="0"/>
              <a:t>blz</a:t>
            </a:r>
            <a:r>
              <a:rPr lang="en-US" sz="2400" dirty="0" smtClean="0"/>
              <a:t>. </a:t>
            </a:r>
            <a:r>
              <a:rPr lang="en-US" sz="2400" smtClean="0"/>
              <a:t>29</a:t>
            </a:r>
            <a:endParaRPr lang="en-US" sz="2400" dirty="0" smtClean="0"/>
          </a:p>
          <a:p>
            <a:endParaRPr lang="nl-NL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3200" b="1" dirty="0" err="1" smtClean="0"/>
              <a:t>Dissimilatie</a:t>
            </a:r>
            <a:endParaRPr lang="nl-NL" sz="3200" b="1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nl-NL" b="1"/>
          </a:p>
          <a:p>
            <a:pPr algn="ctr">
              <a:buFontTx/>
              <a:buNone/>
            </a:pPr>
            <a:r>
              <a:rPr lang="nl-NL" sz="3600" b="1">
                <a:solidFill>
                  <a:srgbClr val="FF0000"/>
                </a:solidFill>
              </a:rPr>
              <a:t>Aerobe dissimilatie</a:t>
            </a:r>
            <a:br>
              <a:rPr lang="nl-NL" sz="3600" b="1">
                <a:solidFill>
                  <a:srgbClr val="FF0000"/>
                </a:solidFill>
              </a:rPr>
            </a:br>
            <a:endParaRPr lang="nl-NL" sz="3600" b="1">
              <a:solidFill>
                <a:srgbClr val="FF0000"/>
              </a:solidFill>
            </a:endParaRPr>
          </a:p>
          <a:p>
            <a:pPr algn="ctr">
              <a:buFontTx/>
              <a:buNone/>
            </a:pPr>
            <a:r>
              <a:rPr lang="nl-NL" sz="3600" b="1"/>
              <a:t>6 H</a:t>
            </a:r>
            <a:r>
              <a:rPr lang="nl-NL" sz="3600" b="1" baseline="-25000"/>
              <a:t>2</a:t>
            </a:r>
            <a:r>
              <a:rPr lang="nl-NL" sz="3600" b="1"/>
              <a:t>O + </a:t>
            </a:r>
            <a:r>
              <a:rPr lang="nl-NL" sz="3600" b="1">
                <a:sym typeface="Wingdings" pitchFamily="2" charset="2"/>
              </a:rPr>
              <a:t>C</a:t>
            </a:r>
            <a:r>
              <a:rPr lang="nl-NL" sz="3600" b="1" baseline="-25000">
                <a:sym typeface="Wingdings" pitchFamily="2" charset="2"/>
              </a:rPr>
              <a:t>6</a:t>
            </a:r>
            <a:r>
              <a:rPr lang="nl-NL" sz="3600" b="1">
                <a:sym typeface="Wingdings" pitchFamily="2" charset="2"/>
              </a:rPr>
              <a:t>H</a:t>
            </a:r>
            <a:r>
              <a:rPr lang="nl-NL" sz="3600" b="1" baseline="-25000">
                <a:sym typeface="Wingdings" pitchFamily="2" charset="2"/>
              </a:rPr>
              <a:t>12</a:t>
            </a:r>
            <a:r>
              <a:rPr lang="nl-NL" sz="3600" b="1">
                <a:sym typeface="Wingdings" pitchFamily="2" charset="2"/>
              </a:rPr>
              <a:t>O</a:t>
            </a:r>
            <a:r>
              <a:rPr lang="nl-NL" sz="3600" b="1" baseline="-25000">
                <a:sym typeface="Wingdings" pitchFamily="2" charset="2"/>
              </a:rPr>
              <a:t>6</a:t>
            </a:r>
            <a:r>
              <a:rPr lang="nl-NL" sz="3600" b="1">
                <a:sym typeface="Wingdings" pitchFamily="2" charset="2"/>
              </a:rPr>
              <a:t>  + 6 O</a:t>
            </a:r>
            <a:r>
              <a:rPr lang="nl-NL" sz="3600" b="1" baseline="-25000">
                <a:sym typeface="Wingdings" pitchFamily="2" charset="2"/>
              </a:rPr>
              <a:t>2 </a:t>
            </a:r>
          </a:p>
          <a:p>
            <a:pPr algn="ctr">
              <a:buFontTx/>
              <a:buNone/>
            </a:pPr>
            <a:r>
              <a:rPr lang="nl-NL" sz="3600" b="1"/>
              <a:t>====&gt;</a:t>
            </a:r>
          </a:p>
          <a:p>
            <a:pPr algn="ctr">
              <a:buFontTx/>
              <a:buNone/>
            </a:pPr>
            <a:r>
              <a:rPr lang="nl-NL" sz="3600" b="1"/>
              <a:t>6 CO</a:t>
            </a:r>
            <a:r>
              <a:rPr lang="nl-NL" sz="3600" b="1" baseline="-25000"/>
              <a:t>2</a:t>
            </a:r>
            <a:r>
              <a:rPr lang="nl-NL" sz="3600" b="1"/>
              <a:t>  + 12 H</a:t>
            </a:r>
            <a:r>
              <a:rPr lang="nl-NL" sz="3600" b="1" baseline="-25000"/>
              <a:t>2</a:t>
            </a:r>
            <a:r>
              <a:rPr lang="nl-NL" sz="3600" b="1"/>
              <a:t>O + 36 ATP</a:t>
            </a:r>
          </a:p>
          <a:p>
            <a:pPr algn="ctr">
              <a:buFontTx/>
              <a:buNone/>
            </a:pPr>
            <a:endParaRPr lang="nl-NL" sz="3600" b="1"/>
          </a:p>
          <a:p>
            <a:pPr>
              <a:buFontTx/>
              <a:buNone/>
            </a:pPr>
            <a:endParaRPr lang="nl-NL" sz="3600"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nl-NL" sz="4000" b="1" dirty="0" smtClean="0"/>
              <a:t/>
            </a:r>
            <a:br>
              <a:rPr lang="nl-NL" sz="4000" b="1" dirty="0" smtClean="0"/>
            </a:br>
            <a:r>
              <a:rPr lang="nl-NL" sz="4000" b="1" dirty="0" smtClean="0"/>
              <a:t>Verdere assimilatie </a:t>
            </a:r>
            <a:br>
              <a:rPr lang="nl-NL" sz="4000" b="1" dirty="0" smtClean="0"/>
            </a:br>
            <a:r>
              <a:rPr lang="nl-NL" sz="4000" b="1" dirty="0" smtClean="0"/>
              <a:t>oftewel voortgezette assimilatie</a:t>
            </a:r>
            <a:br>
              <a:rPr lang="nl-NL" sz="4000" b="1" dirty="0" smtClean="0"/>
            </a:br>
            <a:endParaRPr lang="nl-NL" sz="4000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060575"/>
            <a:ext cx="9144000" cy="4608513"/>
          </a:xfrm>
        </p:spPr>
        <p:txBody>
          <a:bodyPr/>
          <a:lstStyle/>
          <a:p>
            <a:pPr algn="ctr">
              <a:buFontTx/>
              <a:buNone/>
            </a:pPr>
            <a:endParaRPr lang="nl-NL" sz="3600" b="1" dirty="0"/>
          </a:p>
          <a:p>
            <a:pPr algn="ctr">
              <a:buFontTx/>
              <a:buNone/>
            </a:pPr>
            <a:r>
              <a:rPr lang="nl-NL" sz="3600" b="1" dirty="0"/>
              <a:t>Glucose + </a:t>
            </a:r>
            <a:r>
              <a:rPr lang="nl-NL" sz="3600" b="1" dirty="0">
                <a:solidFill>
                  <a:srgbClr val="FF0000"/>
                </a:solidFill>
              </a:rPr>
              <a:t>Nitraat </a:t>
            </a:r>
            <a:r>
              <a:rPr lang="nl-NL" sz="3600" b="1" dirty="0"/>
              <a:t> 	</a:t>
            </a:r>
            <a:r>
              <a:rPr lang="nl-NL" sz="3600" b="1" dirty="0">
                <a:sym typeface="Wingdings" pitchFamily="2" charset="2"/>
              </a:rPr>
              <a:t></a:t>
            </a:r>
            <a:r>
              <a:rPr lang="nl-NL" sz="3600" b="1" dirty="0"/>
              <a:t> Aminozuren</a:t>
            </a:r>
          </a:p>
          <a:p>
            <a:pPr algn="ctr"/>
            <a:endParaRPr lang="nl-NL" sz="2000" b="1" dirty="0"/>
          </a:p>
          <a:p>
            <a:pPr algn="ctr">
              <a:buFontTx/>
              <a:buNone/>
            </a:pPr>
            <a:r>
              <a:rPr lang="nl-NL" sz="3600" b="1" dirty="0"/>
              <a:t>Er ontstaan  eiwitten</a:t>
            </a:r>
            <a:r>
              <a:rPr lang="nl-NL" sz="3600" b="1" dirty="0" smtClean="0"/>
              <a:t>. </a:t>
            </a:r>
            <a:r>
              <a:rPr lang="nl-NL" sz="3600" b="1" dirty="0" err="1" smtClean="0"/>
              <a:t>Zónder</a:t>
            </a:r>
            <a:r>
              <a:rPr lang="nl-NL" sz="3600" b="1" dirty="0" smtClean="0"/>
              <a:t> nitraat </a:t>
            </a:r>
            <a:r>
              <a:rPr lang="nl-NL" sz="3600" b="1" dirty="0" err="1" smtClean="0"/>
              <a:t>géén</a:t>
            </a:r>
            <a:r>
              <a:rPr lang="nl-NL" sz="3600" b="1" dirty="0" smtClean="0"/>
              <a:t> aminozuren/eiwitten !!</a:t>
            </a:r>
            <a:endParaRPr lang="nl-NL" sz="3600" b="1" dirty="0"/>
          </a:p>
          <a:p>
            <a:pPr algn="ctr">
              <a:buFontTx/>
              <a:buNone/>
            </a:pPr>
            <a:endParaRPr lang="nl-NL" sz="2000" b="1" dirty="0"/>
          </a:p>
          <a:p>
            <a:pPr algn="ctr">
              <a:buFontTx/>
              <a:buNone/>
            </a:pPr>
            <a:r>
              <a:rPr lang="nl-NL" sz="3600" b="1" dirty="0"/>
              <a:t>DNA bevat ook </a:t>
            </a:r>
            <a:r>
              <a:rPr lang="nl-NL" sz="3600" b="1" dirty="0">
                <a:solidFill>
                  <a:srgbClr val="FF0000"/>
                </a:solidFill>
              </a:rPr>
              <a:t>stikstof</a:t>
            </a:r>
          </a:p>
          <a:p>
            <a:pPr>
              <a:buFontTx/>
              <a:buNone/>
            </a:pPr>
            <a:endParaRPr lang="nl-NL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7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nl-NL" sz="3200" b="1" dirty="0"/>
              <a:t>Bouw blad: </a:t>
            </a:r>
            <a:r>
              <a:rPr lang="nl-NL" sz="3200" b="1" dirty="0" err="1"/>
              <a:t>Binas</a:t>
            </a:r>
            <a:r>
              <a:rPr lang="nl-NL" sz="3200" b="1" dirty="0"/>
              <a:t> </a:t>
            </a:r>
            <a:br>
              <a:rPr lang="nl-NL" sz="3200" b="1" dirty="0"/>
            </a:br>
            <a:r>
              <a:rPr lang="nl-NL" sz="3200" b="1" dirty="0"/>
              <a:t>helemaal gebouwd voor de fotosynthese</a:t>
            </a:r>
          </a:p>
        </p:txBody>
      </p:sp>
      <p:pic>
        <p:nvPicPr>
          <p:cNvPr id="61449" name="Picture 9" descr="P103018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341438"/>
            <a:ext cx="8424862" cy="551656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4"/>
          <p:cNvSpPr>
            <a:spLocks noGrp="1" noChangeArrowheads="1"/>
          </p:cNvSpPr>
          <p:nvPr>
            <p:ph type="title"/>
          </p:nvPr>
        </p:nvSpPr>
        <p:spPr>
          <a:xfrm>
            <a:off x="4427538" y="0"/>
            <a:ext cx="4259262" cy="1417638"/>
          </a:xfrm>
        </p:spPr>
        <p:txBody>
          <a:bodyPr/>
          <a:lstStyle/>
          <a:p>
            <a:r>
              <a:rPr lang="nl-NL" sz="3200" b="1" dirty="0"/>
              <a:t>Doel blad:</a:t>
            </a:r>
            <a:r>
              <a:rPr lang="nl-NL" sz="4000" dirty="0"/>
              <a:t/>
            </a:r>
            <a:br>
              <a:rPr lang="nl-NL" sz="4000" dirty="0"/>
            </a:br>
            <a:r>
              <a:rPr lang="nl-NL" sz="4000" b="1" dirty="0">
                <a:solidFill>
                  <a:srgbClr val="FF0000"/>
                </a:solidFill>
              </a:rPr>
              <a:t>fotosynthese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27538" y="1600200"/>
            <a:ext cx="4716462" cy="506888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2400" dirty="0"/>
              <a:t>Groot oppervlak </a:t>
            </a:r>
            <a:r>
              <a:rPr lang="nl-NL" sz="2400" dirty="0">
                <a:sym typeface="Wingdings" pitchFamily="2" charset="2"/>
              </a:rPr>
              <a:t> nut?</a:t>
            </a:r>
          </a:p>
          <a:p>
            <a:pPr>
              <a:lnSpc>
                <a:spcPct val="90000"/>
              </a:lnSpc>
            </a:pPr>
            <a:r>
              <a:rPr lang="nl-NL" sz="2400" dirty="0">
                <a:sym typeface="Wingdings" pitchFamily="2" charset="2"/>
              </a:rPr>
              <a:t>Licht opvangen</a:t>
            </a:r>
          </a:p>
          <a:p>
            <a:pPr>
              <a:lnSpc>
                <a:spcPct val="90000"/>
              </a:lnSpc>
            </a:pPr>
            <a:r>
              <a:rPr lang="nl-NL" sz="2400" dirty="0">
                <a:sym typeface="Wingdings" pitchFamily="2" charset="2"/>
              </a:rPr>
              <a:t>Blad is dun    nut?</a:t>
            </a:r>
          </a:p>
          <a:p>
            <a:pPr>
              <a:lnSpc>
                <a:spcPct val="90000"/>
              </a:lnSpc>
            </a:pPr>
            <a:r>
              <a:rPr lang="nl-NL" sz="2400" dirty="0">
                <a:sym typeface="Wingdings" pitchFamily="2" charset="2"/>
              </a:rPr>
              <a:t>Licht komt niet zo diep.</a:t>
            </a:r>
          </a:p>
          <a:p>
            <a:pPr>
              <a:lnSpc>
                <a:spcPct val="90000"/>
              </a:lnSpc>
            </a:pPr>
            <a:r>
              <a:rPr lang="nl-NL" sz="2400" dirty="0"/>
              <a:t>Bladgroen vooral bovenin</a:t>
            </a:r>
          </a:p>
          <a:p>
            <a:pPr>
              <a:lnSpc>
                <a:spcPct val="90000"/>
              </a:lnSpc>
            </a:pPr>
            <a:r>
              <a:rPr lang="nl-NL" sz="2400" dirty="0"/>
              <a:t>Meeste licht van boven</a:t>
            </a:r>
          </a:p>
          <a:p>
            <a:pPr>
              <a:lnSpc>
                <a:spcPct val="90000"/>
              </a:lnSpc>
            </a:pPr>
            <a:r>
              <a:rPr lang="nl-NL" sz="2400" dirty="0"/>
              <a:t>Veel lucht in blad </a:t>
            </a:r>
            <a:r>
              <a:rPr lang="nl-NL" sz="2400" dirty="0">
                <a:sym typeface="Wingdings" pitchFamily="2" charset="2"/>
              </a:rPr>
              <a:t> nut?</a:t>
            </a:r>
          </a:p>
          <a:p>
            <a:pPr>
              <a:lnSpc>
                <a:spcPct val="90000"/>
              </a:lnSpc>
            </a:pPr>
            <a:r>
              <a:rPr lang="nl-NL" sz="2400" dirty="0">
                <a:sym typeface="Wingdings" pitchFamily="2" charset="2"/>
              </a:rPr>
              <a:t>Veel aanvoer </a:t>
            </a:r>
            <a:r>
              <a:rPr lang="nl-NL" sz="2400" dirty="0"/>
              <a:t>CO</a:t>
            </a:r>
            <a:r>
              <a:rPr lang="nl-NL" sz="2400" baseline="-25000" dirty="0"/>
              <a:t>2 </a:t>
            </a:r>
            <a:endParaRPr lang="nl-NL" sz="2400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nl-NL" sz="2400" dirty="0">
                <a:sym typeface="Wingdings" pitchFamily="2" charset="2"/>
              </a:rPr>
              <a:t>Vaatbundel </a:t>
            </a:r>
            <a:endParaRPr lang="nl-NL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  <a:buNone/>
            </a:pPr>
            <a:r>
              <a:rPr lang="nl-NL" sz="2400" dirty="0">
                <a:sym typeface="Wingdings" pitchFamily="2" charset="2"/>
              </a:rPr>
              <a:t>	</a:t>
            </a:r>
            <a:r>
              <a:rPr lang="nl-NL" sz="2400" dirty="0" smtClean="0">
                <a:sym typeface="Wingdings" pitchFamily="2" charset="2"/>
              </a:rPr>
              <a:t>= houtvaten + bastvaten </a:t>
            </a:r>
            <a:endParaRPr lang="nl-NL" sz="2400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nl-NL" sz="2400" dirty="0">
                <a:sym typeface="Wingdings" pitchFamily="2" charset="2"/>
              </a:rPr>
              <a:t>Aanvoer </a:t>
            </a:r>
            <a:r>
              <a:rPr lang="nl-NL" sz="2400" dirty="0" smtClean="0">
                <a:sym typeface="Wingdings" pitchFamily="2" charset="2"/>
              </a:rPr>
              <a:t>water + voedingszouten</a:t>
            </a:r>
          </a:p>
          <a:p>
            <a:pPr>
              <a:lnSpc>
                <a:spcPct val="90000"/>
              </a:lnSpc>
            </a:pPr>
            <a:r>
              <a:rPr lang="en-US" sz="2400" dirty="0" err="1" smtClean="0">
                <a:sym typeface="Wingdings" pitchFamily="2" charset="2"/>
              </a:rPr>
              <a:t>Vervoer</a:t>
            </a:r>
            <a:r>
              <a:rPr lang="en-US" sz="2400" dirty="0" smtClean="0">
                <a:sym typeface="Wingdings" pitchFamily="2" charset="2"/>
              </a:rPr>
              <a:t> water en glucose</a:t>
            </a:r>
            <a:endParaRPr lang="nl-NL" sz="2400" dirty="0">
              <a:sym typeface="Wingdings" pitchFamily="2" charset="2"/>
            </a:endParaRPr>
          </a:p>
        </p:txBody>
      </p:sp>
      <p:pic>
        <p:nvPicPr>
          <p:cNvPr id="64519" name="Picture 7" descr="P103018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163" y="0"/>
            <a:ext cx="4325937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7538" y="0"/>
            <a:ext cx="4716462" cy="1417638"/>
          </a:xfrm>
        </p:spPr>
        <p:txBody>
          <a:bodyPr/>
          <a:lstStyle/>
          <a:p>
            <a:r>
              <a:rPr lang="nl-NL" sz="4000"/>
              <a:t>Nadeel blad: </a:t>
            </a:r>
            <a:br>
              <a:rPr lang="nl-NL" sz="4000"/>
            </a:br>
            <a:r>
              <a:rPr lang="nl-NL" sz="4000" b="1">
                <a:solidFill>
                  <a:srgbClr val="FF0000"/>
                </a:solidFill>
              </a:rPr>
              <a:t>veel waterverlies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495800" cy="4525963"/>
          </a:xfrm>
        </p:spPr>
        <p:txBody>
          <a:bodyPr/>
          <a:lstStyle/>
          <a:p>
            <a:r>
              <a:rPr lang="nl-NL" sz="2800"/>
              <a:t>Oplossingen??</a:t>
            </a:r>
          </a:p>
          <a:p>
            <a:r>
              <a:rPr lang="nl-NL" sz="2800"/>
              <a:t>Cuticula = vetlaag</a:t>
            </a:r>
          </a:p>
          <a:p>
            <a:r>
              <a:rPr lang="nl-NL" sz="2800"/>
              <a:t>Opperhuidcellen liggen strak tegen elkaar =??</a:t>
            </a:r>
          </a:p>
          <a:p>
            <a:r>
              <a:rPr lang="nl-NL" sz="2800"/>
              <a:t>Huidmondje kan dicht ??</a:t>
            </a:r>
          </a:p>
          <a:p>
            <a:r>
              <a:rPr lang="nl-NL" sz="2800"/>
              <a:t>Huidmondjes aan onderkant Hoezo??</a:t>
            </a:r>
          </a:p>
          <a:p>
            <a:r>
              <a:rPr lang="nl-NL" sz="2800"/>
              <a:t>Vaatbundels voeren veel water aan.</a:t>
            </a:r>
          </a:p>
        </p:txBody>
      </p:sp>
      <p:pic>
        <p:nvPicPr>
          <p:cNvPr id="69636" name="Picture 4" descr="P103018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163" y="0"/>
            <a:ext cx="4325937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427538" y="274638"/>
            <a:ext cx="4716462" cy="1143000"/>
          </a:xfrm>
        </p:spPr>
        <p:txBody>
          <a:bodyPr>
            <a:normAutofit fontScale="90000"/>
          </a:bodyPr>
          <a:lstStyle/>
          <a:p>
            <a:r>
              <a:rPr lang="nl-NL" sz="4000"/>
              <a:t>Welke gassen door huidmondje?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4958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nl-NL" sz="2800" b="1">
                <a:solidFill>
                  <a:srgbClr val="FF0000"/>
                </a:solidFill>
              </a:rPr>
              <a:t>IN LICHT</a:t>
            </a:r>
            <a:r>
              <a:rPr lang="nl-NL" sz="2800"/>
              <a:t> ??</a:t>
            </a:r>
          </a:p>
          <a:p>
            <a:pPr>
              <a:lnSpc>
                <a:spcPct val="90000"/>
              </a:lnSpc>
            </a:pPr>
            <a:r>
              <a:rPr lang="nl-NL" sz="2800"/>
              <a:t>CO</a:t>
            </a:r>
            <a:r>
              <a:rPr lang="nl-NL" sz="2800" baseline="-25000"/>
              <a:t>2 </a:t>
            </a:r>
            <a:r>
              <a:rPr lang="nl-NL" sz="2800"/>
              <a:t>naar binnen</a:t>
            </a:r>
          </a:p>
          <a:p>
            <a:pPr>
              <a:lnSpc>
                <a:spcPct val="90000"/>
              </a:lnSpc>
            </a:pPr>
            <a:r>
              <a:rPr lang="nl-NL" sz="2800"/>
              <a:t>O</a:t>
            </a:r>
            <a:r>
              <a:rPr lang="nl-NL" sz="2800" baseline="-25000"/>
              <a:t>2 </a:t>
            </a:r>
            <a:r>
              <a:rPr lang="nl-NL" sz="2800"/>
              <a:t>naar buiten</a:t>
            </a:r>
          </a:p>
          <a:p>
            <a:pPr>
              <a:lnSpc>
                <a:spcPct val="90000"/>
              </a:lnSpc>
            </a:pPr>
            <a:r>
              <a:rPr lang="nl-NL" sz="2800"/>
              <a:t>Waterdamp </a:t>
            </a:r>
            <a:r>
              <a:rPr lang="nl-NL" sz="2800">
                <a:sym typeface="Wingdings" pitchFamily="2" charset="2"/>
              </a:rPr>
              <a:t> ??</a:t>
            </a:r>
            <a:endParaRPr lang="nl-NL" sz="2800"/>
          </a:p>
          <a:p>
            <a:pPr>
              <a:lnSpc>
                <a:spcPct val="90000"/>
              </a:lnSpc>
            </a:pPr>
            <a:endParaRPr lang="nl-NL" sz="2800"/>
          </a:p>
          <a:p>
            <a:pPr>
              <a:lnSpc>
                <a:spcPct val="90000"/>
              </a:lnSpc>
            </a:pPr>
            <a:r>
              <a:rPr lang="nl-NL" sz="2800" b="1">
                <a:solidFill>
                  <a:srgbClr val="FF0000"/>
                </a:solidFill>
              </a:rPr>
              <a:t>IN DONKER</a:t>
            </a:r>
            <a:r>
              <a:rPr lang="nl-NL" sz="2800"/>
              <a:t> ??</a:t>
            </a:r>
          </a:p>
          <a:p>
            <a:pPr>
              <a:lnSpc>
                <a:spcPct val="90000"/>
              </a:lnSpc>
            </a:pPr>
            <a:r>
              <a:rPr lang="nl-NL" sz="2800"/>
              <a:t>O</a:t>
            </a:r>
            <a:r>
              <a:rPr lang="nl-NL" sz="2800" baseline="-25000"/>
              <a:t>2 </a:t>
            </a:r>
            <a:r>
              <a:rPr lang="nl-NL" sz="2800"/>
              <a:t>naar binnen</a:t>
            </a:r>
          </a:p>
          <a:p>
            <a:pPr>
              <a:lnSpc>
                <a:spcPct val="90000"/>
              </a:lnSpc>
            </a:pPr>
            <a:r>
              <a:rPr lang="nl-NL" sz="2800"/>
              <a:t>CO</a:t>
            </a:r>
            <a:r>
              <a:rPr lang="nl-NL" sz="2800" baseline="-25000"/>
              <a:t>2 </a:t>
            </a:r>
            <a:r>
              <a:rPr lang="nl-NL" sz="2800"/>
              <a:t>naar buiten</a:t>
            </a:r>
          </a:p>
          <a:p>
            <a:pPr>
              <a:lnSpc>
                <a:spcPct val="90000"/>
              </a:lnSpc>
            </a:pPr>
            <a:r>
              <a:rPr lang="nl-NL" sz="2800"/>
              <a:t>Waterdamp </a:t>
            </a:r>
            <a:r>
              <a:rPr lang="nl-NL" sz="2800">
                <a:sym typeface="Wingdings" pitchFamily="2" charset="2"/>
              </a:rPr>
              <a:t> ??</a:t>
            </a:r>
            <a:endParaRPr lang="nl-NL" sz="2800"/>
          </a:p>
          <a:p>
            <a:pPr>
              <a:lnSpc>
                <a:spcPct val="90000"/>
              </a:lnSpc>
            </a:pPr>
            <a:endParaRPr lang="nl-NL" sz="2800"/>
          </a:p>
        </p:txBody>
      </p:sp>
      <p:pic>
        <p:nvPicPr>
          <p:cNvPr id="66564" name="Picture 4" descr="P103018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163" y="0"/>
            <a:ext cx="4325937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714500"/>
          </a:xfrm>
        </p:spPr>
        <p:txBody>
          <a:bodyPr>
            <a:normAutofit fontScale="90000"/>
          </a:bodyPr>
          <a:lstStyle/>
          <a:p>
            <a:r>
              <a:rPr lang="nl-NL" sz="4000"/>
              <a:t>Ademhaling plant:</a:t>
            </a:r>
            <a:br>
              <a:rPr lang="nl-NL" sz="4000"/>
            </a:br>
            <a:r>
              <a:rPr lang="nl-NL" sz="4000"/>
              <a:t>buitenoppervlak meestal ondoorlatend (doel?)</a:t>
            </a:r>
          </a:p>
        </p:txBody>
      </p:sp>
      <p:pic>
        <p:nvPicPr>
          <p:cNvPr id="70663" name="Picture 7" descr="P103018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205038"/>
            <a:ext cx="4506913" cy="3887787"/>
          </a:xfrm>
        </p:spPr>
      </p:pic>
      <p:pic>
        <p:nvPicPr>
          <p:cNvPr id="70664" name="Picture 8" descr="P103018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2205038"/>
            <a:ext cx="4500562" cy="388778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2205038"/>
          </a:xfrm>
        </p:spPr>
        <p:txBody>
          <a:bodyPr/>
          <a:lstStyle/>
          <a:p>
            <a:r>
              <a:rPr lang="nl-NL" sz="3200"/>
              <a:t>Hoe groot is de dissimilatie bij verlichting 0 ?</a:t>
            </a:r>
            <a:br>
              <a:rPr lang="nl-NL" sz="3200"/>
            </a:br>
            <a:r>
              <a:rPr lang="nl-NL" sz="3200"/>
              <a:t>Hoe groot is de dissimilatie bij verlichting 6 ?</a:t>
            </a:r>
            <a:br>
              <a:rPr lang="nl-NL" sz="3200"/>
            </a:br>
            <a:r>
              <a:rPr lang="nl-NL" sz="3200"/>
              <a:t> Hoe groot is de fotosynthese bij verlichting 2 ?</a:t>
            </a:r>
            <a:br>
              <a:rPr lang="nl-NL" sz="3200"/>
            </a:br>
            <a:r>
              <a:rPr lang="nl-NL" sz="3200"/>
              <a:t> Hoe groot is de fotosynthese bij verlichting 6 ?</a:t>
            </a:r>
          </a:p>
        </p:txBody>
      </p:sp>
      <p:pic>
        <p:nvPicPr>
          <p:cNvPr id="72710" name="Picture 6" descr="P103018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2276475"/>
            <a:ext cx="7848600" cy="458152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172</Words>
  <Application>Microsoft Office PowerPoint</Application>
  <PresentationFormat>Diavoorstelling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Office-thema</vt:lpstr>
      <vt:lpstr> Basisstof 4: Assimilatie en dissimilatie Koolstofassimilatie = fotosynthese </vt:lpstr>
      <vt:lpstr>Dissimilatie</vt:lpstr>
      <vt:lpstr> Verdere assimilatie  oftewel voortgezette assimilatie </vt:lpstr>
      <vt:lpstr>Bouw blad: Binas  helemaal gebouwd voor de fotosynthese</vt:lpstr>
      <vt:lpstr>Doel blad: fotosynthese</vt:lpstr>
      <vt:lpstr>Nadeel blad:  veel waterverlies</vt:lpstr>
      <vt:lpstr>Welke gassen door huidmondje?</vt:lpstr>
      <vt:lpstr>Ademhaling plant: buitenoppervlak meestal ondoorlatend (doel?)</vt:lpstr>
      <vt:lpstr>Hoe groot is de dissimilatie bij verlichting 0 ? Hoe groot is de dissimilatie bij verlichting 6 ?  Hoe groot is de fotosynthese bij verlichting 2 ?  Hoe groot is de fotosynthese bij verlichting 6 ?</vt:lpstr>
      <vt:lpstr>Vleesetende planten Bekerplant en zonnedauw</vt:lpstr>
      <vt:lpstr>Opdrachten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Basisstof 4: Assimilatie en dissimilatie Koolstofassimilatie = fotosynthese</dc:title>
  <dc:creator>biobertus</dc:creator>
  <cp:lastModifiedBy>biobertus</cp:lastModifiedBy>
  <cp:revision>3</cp:revision>
  <dcterms:created xsi:type="dcterms:W3CDTF">2014-12-21T15:54:27Z</dcterms:created>
  <dcterms:modified xsi:type="dcterms:W3CDTF">2014-12-21T16:15:32Z</dcterms:modified>
</cp:coreProperties>
</file>