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2" r:id="rId7"/>
    <p:sldId id="263" r:id="rId8"/>
    <p:sldId id="264" r:id="rId9"/>
    <p:sldId id="269" r:id="rId10"/>
    <p:sldId id="265" r:id="rId11"/>
    <p:sldId id="266" r:id="rId12"/>
    <p:sldId id="268" r:id="rId13"/>
    <p:sldId id="270" r:id="rId14"/>
    <p:sldId id="271" r:id="rId15"/>
    <p:sldId id="273" r:id="rId16"/>
    <p:sldId id="274" r:id="rId17"/>
    <p:sldId id="275" r:id="rId18"/>
    <p:sldId id="276" r:id="rId19"/>
    <p:sldId id="277" r:id="rId20"/>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7" d="100"/>
          <a:sy n="87" d="100"/>
        </p:scale>
        <p:origin x="1494"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het opmaakprofiel van de modelondertitel te bewerken</a:t>
            </a:r>
            <a:endParaRPr lang="nl-NL"/>
          </a:p>
        </p:txBody>
      </p:sp>
      <p:sp>
        <p:nvSpPr>
          <p:cNvPr id="4" name="Tijdelijke aanduiding voor datum 3"/>
          <p:cNvSpPr>
            <a:spLocks noGrp="1"/>
          </p:cNvSpPr>
          <p:nvPr>
            <p:ph type="dt" sz="half" idx="10"/>
          </p:nvPr>
        </p:nvSpPr>
        <p:spPr/>
        <p:txBody>
          <a:bodyPr/>
          <a:lstStyle/>
          <a:p>
            <a:fld id="{A455FEDB-C961-468F-AB4F-C7217CD36CFF}" type="datetimeFigureOut">
              <a:rPr lang="nl-NL" smtClean="0"/>
              <a:pPr/>
              <a:t>22-2-2016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A9A43885-C2A7-4DE3-BE1C-520F65E7B150}" type="slidenum">
              <a:rPr lang="nl-NL" smtClean="0"/>
              <a:pPr/>
              <a:t>‹nr.›</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A455FEDB-C961-468F-AB4F-C7217CD36CFF}" type="datetimeFigureOut">
              <a:rPr lang="nl-NL" smtClean="0"/>
              <a:pPr/>
              <a:t>22-2-2016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A9A43885-C2A7-4DE3-BE1C-520F65E7B150}" type="slidenum">
              <a:rPr lang="nl-NL" smtClean="0"/>
              <a:pPr/>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A455FEDB-C961-468F-AB4F-C7217CD36CFF}" type="datetimeFigureOut">
              <a:rPr lang="nl-NL" smtClean="0"/>
              <a:pPr/>
              <a:t>22-2-2016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A9A43885-C2A7-4DE3-BE1C-520F65E7B150}" type="slidenum">
              <a:rPr lang="nl-NL" smtClean="0"/>
              <a:pPr/>
              <a:t>‹nr.›</a:t>
            </a:fld>
            <a:endParaRPr lang="nl-NL"/>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AndTx">
  <p:cSld name="Titel, 2 inhoudselementen en tekst">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p>
            <a:r>
              <a:rPr lang="nl-NL" smtClean="0"/>
              <a:t>Klik om de stijl te bewerken</a:t>
            </a:r>
            <a:endParaRPr lang="nl-NL"/>
          </a:p>
        </p:txBody>
      </p:sp>
      <p:sp>
        <p:nvSpPr>
          <p:cNvPr id="3" name="Tijdelijke aanduiding voor inhoud 2"/>
          <p:cNvSpPr>
            <a:spLocks noGrp="1"/>
          </p:cNvSpPr>
          <p:nvPr>
            <p:ph sz="quarter" idx="1"/>
          </p:nvPr>
        </p:nvSpPr>
        <p:spPr>
          <a:xfrm>
            <a:off x="457200" y="1600200"/>
            <a:ext cx="4038600" cy="21859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quarter" idx="2"/>
          </p:nvPr>
        </p:nvSpPr>
        <p:spPr>
          <a:xfrm>
            <a:off x="457200" y="3938588"/>
            <a:ext cx="4038600" cy="2187575"/>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half" idx="3"/>
          </p:nvPr>
        </p:nvSpPr>
        <p:spPr>
          <a:xfrm>
            <a:off x="4648200" y="1600200"/>
            <a:ext cx="4038600" cy="4525963"/>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datum 5"/>
          <p:cNvSpPr>
            <a:spLocks noGrp="1"/>
          </p:cNvSpPr>
          <p:nvPr>
            <p:ph type="dt" sz="half" idx="10"/>
          </p:nvPr>
        </p:nvSpPr>
        <p:spPr>
          <a:xfrm>
            <a:off x="457200" y="6245225"/>
            <a:ext cx="2133600" cy="476250"/>
          </a:xfrm>
        </p:spPr>
        <p:txBody>
          <a:bodyPr/>
          <a:lstStyle>
            <a:lvl1pPr>
              <a:defRPr/>
            </a:lvl1pPr>
          </a:lstStyle>
          <a:p>
            <a:endParaRPr lang="nl-NL"/>
          </a:p>
        </p:txBody>
      </p:sp>
      <p:sp>
        <p:nvSpPr>
          <p:cNvPr id="7" name="Tijdelijke aanduiding voor voettekst 6"/>
          <p:cNvSpPr>
            <a:spLocks noGrp="1"/>
          </p:cNvSpPr>
          <p:nvPr>
            <p:ph type="ftr" sz="quarter" idx="11"/>
          </p:nvPr>
        </p:nvSpPr>
        <p:spPr>
          <a:xfrm>
            <a:off x="3124200" y="6245225"/>
            <a:ext cx="2895600" cy="476250"/>
          </a:xfrm>
        </p:spPr>
        <p:txBody>
          <a:bodyPr/>
          <a:lstStyle>
            <a:lvl1pPr>
              <a:defRPr/>
            </a:lvl1pPr>
          </a:lstStyle>
          <a:p>
            <a:endParaRPr lang="nl-NL"/>
          </a:p>
        </p:txBody>
      </p:sp>
      <p:sp>
        <p:nvSpPr>
          <p:cNvPr id="8" name="Tijdelijke aanduiding voor dianummer 7"/>
          <p:cNvSpPr>
            <a:spLocks noGrp="1"/>
          </p:cNvSpPr>
          <p:nvPr>
            <p:ph type="sldNum" sz="quarter" idx="12"/>
          </p:nvPr>
        </p:nvSpPr>
        <p:spPr>
          <a:xfrm>
            <a:off x="6553200" y="6245225"/>
            <a:ext cx="2133600" cy="476250"/>
          </a:xfrm>
        </p:spPr>
        <p:txBody>
          <a:bodyPr/>
          <a:lstStyle>
            <a:lvl1pPr>
              <a:defRPr/>
            </a:lvl1pPr>
          </a:lstStyle>
          <a:p>
            <a:fld id="{6207778F-1749-4494-840A-C45407095391}" type="slidenum">
              <a:rPr lang="nl-NL"/>
              <a:pPr/>
              <a:t>‹nr.›</a:t>
            </a:fld>
            <a:endParaRPr lang="nl-NL"/>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x">
  <p:cSld name="Titel, inhoud en tekst">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648200" y="1600200"/>
            <a:ext cx="4038600" cy="4525963"/>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a:xfrm>
            <a:off x="457200" y="6245225"/>
            <a:ext cx="2133600" cy="476250"/>
          </a:xfrm>
        </p:spPr>
        <p:txBody>
          <a:bodyPr/>
          <a:lstStyle>
            <a:lvl1pPr>
              <a:defRPr/>
            </a:lvl1pPr>
          </a:lstStyle>
          <a:p>
            <a:endParaRPr lang="nl-NL"/>
          </a:p>
        </p:txBody>
      </p:sp>
      <p:sp>
        <p:nvSpPr>
          <p:cNvPr id="6" name="Tijdelijke aanduiding voor voettekst 5"/>
          <p:cNvSpPr>
            <a:spLocks noGrp="1"/>
          </p:cNvSpPr>
          <p:nvPr>
            <p:ph type="ftr" sz="quarter" idx="11"/>
          </p:nvPr>
        </p:nvSpPr>
        <p:spPr>
          <a:xfrm>
            <a:off x="3124200" y="6245225"/>
            <a:ext cx="2895600" cy="476250"/>
          </a:xfrm>
        </p:spPr>
        <p:txBody>
          <a:bodyPr/>
          <a:lstStyle>
            <a:lvl1pPr>
              <a:defRPr/>
            </a:lvl1pPr>
          </a:lstStyle>
          <a:p>
            <a:endParaRPr lang="nl-NL"/>
          </a:p>
        </p:txBody>
      </p:sp>
      <p:sp>
        <p:nvSpPr>
          <p:cNvPr id="7" name="Tijdelijke aanduiding voor dianummer 6"/>
          <p:cNvSpPr>
            <a:spLocks noGrp="1"/>
          </p:cNvSpPr>
          <p:nvPr>
            <p:ph type="sldNum" sz="quarter" idx="12"/>
          </p:nvPr>
        </p:nvSpPr>
        <p:spPr>
          <a:xfrm>
            <a:off x="6553200" y="6245225"/>
            <a:ext cx="2133600" cy="476250"/>
          </a:xfrm>
        </p:spPr>
        <p:txBody>
          <a:bodyPr/>
          <a:lstStyle>
            <a:lvl1pPr>
              <a:defRPr/>
            </a:lvl1pPr>
          </a:lstStyle>
          <a:p>
            <a:fld id="{B97AFF84-A6D2-4A12-9D71-FA9625794F32}" type="slidenum">
              <a:rPr lang="nl-NL"/>
              <a:pPr/>
              <a:t>‹nr.›</a:t>
            </a:fld>
            <a:endParaRPr lang="nl-NL"/>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OverObj">
  <p:cSld name="Titel en tekst boven object">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p>
            <a:r>
              <a:rPr lang="nl-NL" smtClean="0"/>
              <a:t>Klik om de stijl te bewerken</a:t>
            </a:r>
            <a:endParaRPr lang="nl-NL"/>
          </a:p>
        </p:txBody>
      </p:sp>
      <p:sp>
        <p:nvSpPr>
          <p:cNvPr id="3" name="Tijdelijke aanduiding voor tekst 2"/>
          <p:cNvSpPr>
            <a:spLocks noGrp="1"/>
          </p:cNvSpPr>
          <p:nvPr>
            <p:ph type="body" sz="half" idx="1"/>
          </p:nvPr>
        </p:nvSpPr>
        <p:spPr>
          <a:xfrm>
            <a:off x="457200" y="1600200"/>
            <a:ext cx="8229600" cy="21859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57200" y="3938588"/>
            <a:ext cx="8229600" cy="2187575"/>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a:xfrm>
            <a:off x="457200" y="6245225"/>
            <a:ext cx="2133600" cy="476250"/>
          </a:xfrm>
        </p:spPr>
        <p:txBody>
          <a:bodyPr/>
          <a:lstStyle>
            <a:lvl1pPr>
              <a:defRPr/>
            </a:lvl1pPr>
          </a:lstStyle>
          <a:p>
            <a:endParaRPr lang="nl-NL"/>
          </a:p>
        </p:txBody>
      </p:sp>
      <p:sp>
        <p:nvSpPr>
          <p:cNvPr id="6" name="Tijdelijke aanduiding voor voettekst 5"/>
          <p:cNvSpPr>
            <a:spLocks noGrp="1"/>
          </p:cNvSpPr>
          <p:nvPr>
            <p:ph type="ftr" sz="quarter" idx="11"/>
          </p:nvPr>
        </p:nvSpPr>
        <p:spPr>
          <a:xfrm>
            <a:off x="3124200" y="6245225"/>
            <a:ext cx="2895600" cy="476250"/>
          </a:xfrm>
        </p:spPr>
        <p:txBody>
          <a:bodyPr/>
          <a:lstStyle>
            <a:lvl1pPr>
              <a:defRPr/>
            </a:lvl1pPr>
          </a:lstStyle>
          <a:p>
            <a:endParaRPr lang="nl-NL"/>
          </a:p>
        </p:txBody>
      </p:sp>
      <p:sp>
        <p:nvSpPr>
          <p:cNvPr id="7" name="Tijdelijke aanduiding voor dianummer 6"/>
          <p:cNvSpPr>
            <a:spLocks noGrp="1"/>
          </p:cNvSpPr>
          <p:nvPr>
            <p:ph type="sldNum" sz="quarter" idx="12"/>
          </p:nvPr>
        </p:nvSpPr>
        <p:spPr>
          <a:xfrm>
            <a:off x="6553200" y="6245225"/>
            <a:ext cx="2133600" cy="476250"/>
          </a:xfrm>
        </p:spPr>
        <p:txBody>
          <a:bodyPr/>
          <a:lstStyle>
            <a:lvl1pPr>
              <a:defRPr/>
            </a:lvl1pPr>
          </a:lstStyle>
          <a:p>
            <a:fld id="{6378805E-A4BB-44E9-9AAE-A44131EC3E17}" type="slidenum">
              <a:rPr lang="nl-NL"/>
              <a:pPr/>
              <a:t>‹nr.›</a:t>
            </a:fld>
            <a:endParaRPr lang="nl-NL"/>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Only">
  <p:cSld name="Object">
    <p:spTree>
      <p:nvGrpSpPr>
        <p:cNvPr id="1" name=""/>
        <p:cNvGrpSpPr/>
        <p:nvPr/>
      </p:nvGrpSpPr>
      <p:grpSpPr>
        <a:xfrm>
          <a:off x="0" y="0"/>
          <a:ext cx="0" cy="0"/>
          <a:chOff x="0" y="0"/>
          <a:chExt cx="0" cy="0"/>
        </a:xfrm>
      </p:grpSpPr>
      <p:sp>
        <p:nvSpPr>
          <p:cNvPr id="2" name="Tijdelijke aanduiding voor inhoud 1"/>
          <p:cNvSpPr>
            <a:spLocks noGrp="1"/>
          </p:cNvSpPr>
          <p:nvPr>
            <p:ph/>
          </p:nvPr>
        </p:nvSpPr>
        <p:spPr>
          <a:xfrm>
            <a:off x="457200" y="274638"/>
            <a:ext cx="8229600" cy="5851525"/>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3" name="Tijdelijke aanduiding voor datum 2"/>
          <p:cNvSpPr>
            <a:spLocks noGrp="1"/>
          </p:cNvSpPr>
          <p:nvPr>
            <p:ph type="dt" sz="half" idx="10"/>
          </p:nvPr>
        </p:nvSpPr>
        <p:spPr>
          <a:xfrm>
            <a:off x="457200" y="6245225"/>
            <a:ext cx="2133600" cy="476250"/>
          </a:xfrm>
        </p:spPr>
        <p:txBody>
          <a:bodyPr/>
          <a:lstStyle>
            <a:lvl1pPr>
              <a:defRPr/>
            </a:lvl1pPr>
          </a:lstStyle>
          <a:p>
            <a:endParaRPr lang="nl-NL"/>
          </a:p>
        </p:txBody>
      </p:sp>
      <p:sp>
        <p:nvSpPr>
          <p:cNvPr id="4" name="Tijdelijke aanduiding voor voettekst 3"/>
          <p:cNvSpPr>
            <a:spLocks noGrp="1"/>
          </p:cNvSpPr>
          <p:nvPr>
            <p:ph type="ftr" sz="quarter" idx="11"/>
          </p:nvPr>
        </p:nvSpPr>
        <p:spPr>
          <a:xfrm>
            <a:off x="3124200" y="6245225"/>
            <a:ext cx="2895600" cy="476250"/>
          </a:xfrm>
        </p:spPr>
        <p:txBody>
          <a:bodyPr/>
          <a:lstStyle>
            <a:lvl1pPr>
              <a:defRPr/>
            </a:lvl1pPr>
          </a:lstStyle>
          <a:p>
            <a:endParaRPr lang="nl-NL"/>
          </a:p>
        </p:txBody>
      </p:sp>
      <p:sp>
        <p:nvSpPr>
          <p:cNvPr id="5" name="Tijdelijke aanduiding voor dianummer 4"/>
          <p:cNvSpPr>
            <a:spLocks noGrp="1"/>
          </p:cNvSpPr>
          <p:nvPr>
            <p:ph type="sldNum" sz="quarter" idx="12"/>
          </p:nvPr>
        </p:nvSpPr>
        <p:spPr>
          <a:xfrm>
            <a:off x="6553200" y="6245225"/>
            <a:ext cx="2133600" cy="476250"/>
          </a:xfrm>
        </p:spPr>
        <p:txBody>
          <a:bodyPr/>
          <a:lstStyle>
            <a:lvl1pPr>
              <a:defRPr/>
            </a:lvl1pPr>
          </a:lstStyle>
          <a:p>
            <a:fld id="{B5ECEE93-4D95-442C-AEC2-48A763C73D35}" type="slidenum">
              <a:rPr lang="nl-NL"/>
              <a:pPr/>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A455FEDB-C961-468F-AB4F-C7217CD36CFF}" type="datetimeFigureOut">
              <a:rPr lang="nl-NL" smtClean="0"/>
              <a:pPr/>
              <a:t>22-2-2016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A9A43885-C2A7-4DE3-BE1C-520F65E7B150}" type="slidenum">
              <a:rPr lang="nl-NL" smtClean="0"/>
              <a:pPr/>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A455FEDB-C961-468F-AB4F-C7217CD36CFF}" type="datetimeFigureOut">
              <a:rPr lang="nl-NL" smtClean="0"/>
              <a:pPr/>
              <a:t>22-2-2016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A9A43885-C2A7-4DE3-BE1C-520F65E7B150}" type="slidenum">
              <a:rPr lang="nl-NL" smtClean="0"/>
              <a:pPr/>
              <a:t>‹nr.›</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A455FEDB-C961-468F-AB4F-C7217CD36CFF}" type="datetimeFigureOut">
              <a:rPr lang="nl-NL" smtClean="0"/>
              <a:pPr/>
              <a:t>22-2-2016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A9A43885-C2A7-4DE3-BE1C-520F65E7B150}" type="slidenum">
              <a:rPr lang="nl-NL" smtClean="0"/>
              <a:pPr/>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A455FEDB-C961-468F-AB4F-C7217CD36CFF}" type="datetimeFigureOut">
              <a:rPr lang="nl-NL" smtClean="0"/>
              <a:pPr/>
              <a:t>22-2-2016</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A9A43885-C2A7-4DE3-BE1C-520F65E7B150}" type="slidenum">
              <a:rPr lang="nl-NL" smtClean="0"/>
              <a:pPr/>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A455FEDB-C961-468F-AB4F-C7217CD36CFF}" type="datetimeFigureOut">
              <a:rPr lang="nl-NL" smtClean="0"/>
              <a:pPr/>
              <a:t>22-2-2016</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A9A43885-C2A7-4DE3-BE1C-520F65E7B150}" type="slidenum">
              <a:rPr lang="nl-NL" smtClean="0"/>
              <a:pPr/>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A455FEDB-C961-468F-AB4F-C7217CD36CFF}" type="datetimeFigureOut">
              <a:rPr lang="nl-NL" smtClean="0"/>
              <a:pPr/>
              <a:t>22-2-2016</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A9A43885-C2A7-4DE3-BE1C-520F65E7B150}" type="slidenum">
              <a:rPr lang="nl-NL" smtClean="0"/>
              <a:pPr/>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A455FEDB-C961-468F-AB4F-C7217CD36CFF}" type="datetimeFigureOut">
              <a:rPr lang="nl-NL" smtClean="0"/>
              <a:pPr/>
              <a:t>22-2-2016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A9A43885-C2A7-4DE3-BE1C-520F65E7B150}" type="slidenum">
              <a:rPr lang="nl-NL" smtClean="0"/>
              <a:pPr/>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A455FEDB-C961-468F-AB4F-C7217CD36CFF}" type="datetimeFigureOut">
              <a:rPr lang="nl-NL" smtClean="0"/>
              <a:pPr/>
              <a:t>22-2-2016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A9A43885-C2A7-4DE3-BE1C-520F65E7B150}" type="slidenum">
              <a:rPr lang="nl-NL" smtClean="0"/>
              <a:pPr/>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DDEBCF"/>
            </a:gs>
            <a:gs pos="50000">
              <a:srgbClr val="9CB86E"/>
            </a:gs>
            <a:gs pos="100000">
              <a:srgbClr val="156B13"/>
            </a:gs>
          </a:gsLst>
          <a:lin ang="5400000" scaled="0"/>
          <a:tileRect/>
        </a:grad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455FEDB-C961-468F-AB4F-C7217CD36CFF}" type="datetimeFigureOut">
              <a:rPr lang="nl-NL" smtClean="0"/>
              <a:pPr/>
              <a:t>22-2-2016</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9A43885-C2A7-4DE3-BE1C-520F65E7B150}" type="slidenum">
              <a:rPr lang="nl-NL" smtClean="0"/>
              <a:pPr/>
              <a:t>‹nr.›</a:t>
            </a:fld>
            <a:endParaRPr lang="nl-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7831" name="Rectangle 7"/>
          <p:cNvSpPr>
            <a:spLocks noGrp="1" noChangeArrowheads="1"/>
          </p:cNvSpPr>
          <p:nvPr>
            <p:ph type="body" sz="half" idx="3"/>
          </p:nvPr>
        </p:nvSpPr>
        <p:spPr>
          <a:xfrm>
            <a:off x="4648200" y="115888"/>
            <a:ext cx="4495800" cy="3384550"/>
          </a:xfrm>
        </p:spPr>
        <p:txBody>
          <a:bodyPr/>
          <a:lstStyle/>
          <a:p>
            <a:r>
              <a:rPr lang="nl-NL" sz="2800"/>
              <a:t>Wat zijn nerven ?</a:t>
            </a:r>
          </a:p>
          <a:p>
            <a:r>
              <a:rPr lang="nl-NL" sz="2800" b="1">
                <a:solidFill>
                  <a:srgbClr val="FF0000"/>
                </a:solidFill>
              </a:rPr>
              <a:t>Vaatbundels</a:t>
            </a:r>
            <a:r>
              <a:rPr lang="nl-NL" sz="2800"/>
              <a:t> </a:t>
            </a:r>
            <a:r>
              <a:rPr lang="nl-NL" sz="2800">
                <a:sym typeface="Wingdings" pitchFamily="2" charset="2"/>
              </a:rPr>
              <a:t></a:t>
            </a:r>
            <a:r>
              <a:rPr lang="nl-NL" sz="2800"/>
              <a:t> = ??</a:t>
            </a:r>
          </a:p>
          <a:p>
            <a:r>
              <a:rPr lang="nl-NL" sz="2800"/>
              <a:t>Rood = </a:t>
            </a:r>
            <a:r>
              <a:rPr lang="nl-NL" sz="2800" b="1">
                <a:solidFill>
                  <a:srgbClr val="FF0000"/>
                </a:solidFill>
              </a:rPr>
              <a:t>houtvaten</a:t>
            </a:r>
            <a:r>
              <a:rPr lang="nl-NL" sz="2800"/>
              <a:t> </a:t>
            </a:r>
            <a:r>
              <a:rPr lang="nl-NL" sz="2800">
                <a:sym typeface="Wingdings" pitchFamily="2" charset="2"/>
              </a:rPr>
              <a:t>?</a:t>
            </a:r>
            <a:endParaRPr lang="nl-NL" sz="2800"/>
          </a:p>
          <a:p>
            <a:r>
              <a:rPr lang="nl-NL" sz="2800"/>
              <a:t>aanvoeren water+zouten</a:t>
            </a:r>
          </a:p>
          <a:p>
            <a:r>
              <a:rPr lang="nl-NL" sz="2800"/>
              <a:t>Blauw = </a:t>
            </a:r>
            <a:r>
              <a:rPr lang="nl-NL" sz="2800" b="1">
                <a:solidFill>
                  <a:srgbClr val="FF0000"/>
                </a:solidFill>
              </a:rPr>
              <a:t>bastvaten</a:t>
            </a:r>
            <a:r>
              <a:rPr lang="nl-NL" sz="2800"/>
              <a:t> </a:t>
            </a:r>
            <a:r>
              <a:rPr lang="nl-NL" sz="2800">
                <a:sym typeface="Wingdings" pitchFamily="2" charset="2"/>
              </a:rPr>
              <a:t> ?</a:t>
            </a:r>
            <a:endParaRPr lang="nl-NL" sz="2800"/>
          </a:p>
          <a:p>
            <a:r>
              <a:rPr lang="nl-NL" sz="2800"/>
              <a:t>afvoeren glucose</a:t>
            </a:r>
            <a:endParaRPr lang="nl-NL" sz="1800"/>
          </a:p>
        </p:txBody>
      </p:sp>
      <p:pic>
        <p:nvPicPr>
          <p:cNvPr id="77832" name="Picture 8" descr="P1030188"/>
          <p:cNvPicPr>
            <a:picLocks noGrp="1" noChangeAspect="1" noChangeArrowheads="1"/>
          </p:cNvPicPr>
          <p:nvPr>
            <p:ph sz="quarter" idx="2"/>
          </p:nvPr>
        </p:nvPicPr>
        <p:blipFill>
          <a:blip r:embed="rId2" cstate="print"/>
          <a:srcRect/>
          <a:stretch>
            <a:fillRect/>
          </a:stretch>
        </p:blipFill>
        <p:spPr>
          <a:xfrm>
            <a:off x="4716463" y="3500438"/>
            <a:ext cx="4427537" cy="3357562"/>
          </a:xfrm>
        </p:spPr>
      </p:pic>
      <p:pic>
        <p:nvPicPr>
          <p:cNvPr id="77834" name="Picture 10" descr="P1030187"/>
          <p:cNvPicPr>
            <a:picLocks noGrp="1" noChangeAspect="1" noChangeArrowheads="1"/>
          </p:cNvPicPr>
          <p:nvPr>
            <p:ph sz="quarter" idx="1"/>
          </p:nvPr>
        </p:nvPicPr>
        <p:blipFill>
          <a:blip r:embed="rId3" cstate="print"/>
          <a:srcRect/>
          <a:stretch>
            <a:fillRect/>
          </a:stretch>
        </p:blipFill>
        <p:spPr>
          <a:xfrm>
            <a:off x="0" y="0"/>
            <a:ext cx="4643438" cy="6858000"/>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783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783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783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783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7831">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783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31"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6" name="Rectangle 4"/>
          <p:cNvSpPr>
            <a:spLocks noGrp="1" noChangeArrowheads="1"/>
          </p:cNvSpPr>
          <p:nvPr>
            <p:ph/>
          </p:nvPr>
        </p:nvSpPr>
        <p:spPr/>
        <p:txBody>
          <a:bodyPr/>
          <a:lstStyle/>
          <a:p>
            <a:endParaRPr lang="nl-NL"/>
          </a:p>
        </p:txBody>
      </p:sp>
      <p:pic>
        <p:nvPicPr>
          <p:cNvPr id="110598" name="Picture 6" descr="2008-Fietspad-steen"/>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8" name="Rectangle 4"/>
          <p:cNvSpPr>
            <a:spLocks noGrp="1" noChangeArrowheads="1"/>
          </p:cNvSpPr>
          <p:nvPr>
            <p:ph type="title"/>
          </p:nvPr>
        </p:nvSpPr>
        <p:spPr>
          <a:xfrm>
            <a:off x="0" y="0"/>
            <a:ext cx="9144000" cy="1628775"/>
          </a:xfrm>
        </p:spPr>
        <p:txBody>
          <a:bodyPr/>
          <a:lstStyle/>
          <a:p>
            <a:r>
              <a:rPr lang="nl-NL" sz="2400"/>
              <a:t>a: door osmose water uit de houtvaten gezogen </a:t>
            </a:r>
            <a:br>
              <a:rPr lang="nl-NL" sz="2400"/>
            </a:br>
            <a:r>
              <a:rPr lang="nl-NL" sz="2400"/>
              <a:t>b: droge lucht: huidmondjes open        c: cel verliest turgor </a:t>
            </a:r>
            <a:br>
              <a:rPr lang="nl-NL" sz="2400"/>
            </a:br>
            <a:r>
              <a:rPr lang="nl-NL" sz="2400"/>
              <a:t>d: de bladcellen verdampen water naar de ademholte </a:t>
            </a:r>
            <a:br>
              <a:rPr lang="nl-NL" sz="2400"/>
            </a:br>
            <a:r>
              <a:rPr lang="nl-NL" sz="2400"/>
              <a:t>e: waterdamp diffundeert naar buiten </a:t>
            </a:r>
          </a:p>
        </p:txBody>
      </p:sp>
      <p:pic>
        <p:nvPicPr>
          <p:cNvPr id="98311" name="Picture 7" descr="P1030200"/>
          <p:cNvPicPr>
            <a:picLocks noGrp="1" noChangeAspect="1" noChangeArrowheads="1"/>
          </p:cNvPicPr>
          <p:nvPr>
            <p:ph idx="1"/>
          </p:nvPr>
        </p:nvPicPr>
        <p:blipFill>
          <a:blip r:embed="rId2" cstate="print"/>
          <a:srcRect/>
          <a:stretch>
            <a:fillRect/>
          </a:stretch>
        </p:blipFill>
        <p:spPr>
          <a:xfrm>
            <a:off x="0" y="1628775"/>
            <a:ext cx="9144000" cy="5229225"/>
          </a:xfr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1378" name="Rectangle 2"/>
          <p:cNvSpPr>
            <a:spLocks noGrp="1" noChangeArrowheads="1"/>
          </p:cNvSpPr>
          <p:nvPr>
            <p:ph type="title"/>
          </p:nvPr>
        </p:nvSpPr>
        <p:spPr>
          <a:xfrm>
            <a:off x="457200" y="0"/>
            <a:ext cx="8229600" cy="1125538"/>
          </a:xfrm>
        </p:spPr>
        <p:txBody>
          <a:bodyPr/>
          <a:lstStyle/>
          <a:p>
            <a:r>
              <a:rPr lang="nl-NL" sz="4000"/>
              <a:t>Druppelen van de bladeren = dauw</a:t>
            </a:r>
          </a:p>
        </p:txBody>
      </p:sp>
      <p:sp>
        <p:nvSpPr>
          <p:cNvPr id="101379" name="Rectangle 3"/>
          <p:cNvSpPr>
            <a:spLocks noGrp="1" noChangeArrowheads="1"/>
          </p:cNvSpPr>
          <p:nvPr>
            <p:ph type="body" sz="half" idx="2"/>
          </p:nvPr>
        </p:nvSpPr>
        <p:spPr>
          <a:xfrm>
            <a:off x="4067175" y="1600200"/>
            <a:ext cx="5076825" cy="4525963"/>
          </a:xfrm>
        </p:spPr>
        <p:txBody>
          <a:bodyPr/>
          <a:lstStyle/>
          <a:p>
            <a:r>
              <a:rPr lang="nl-NL" sz="2800"/>
              <a:t>Wat zijn de drie mechanismen om water omhoog te pompen in een plant?</a:t>
            </a:r>
          </a:p>
          <a:p>
            <a:r>
              <a:rPr lang="nl-NL" sz="2800"/>
              <a:t>De lucht is vochtig.</a:t>
            </a:r>
          </a:p>
          <a:p>
            <a:r>
              <a:rPr lang="nl-NL" sz="2800"/>
              <a:t>Welk mechanisme zorgt voor de druppela aan de bladeren?</a:t>
            </a:r>
          </a:p>
          <a:p>
            <a:endParaRPr lang="nl-NL" sz="2800"/>
          </a:p>
        </p:txBody>
      </p:sp>
      <p:pic>
        <p:nvPicPr>
          <p:cNvPr id="101383" name="Picture 7" descr="P1030201"/>
          <p:cNvPicPr>
            <a:picLocks noGrp="1" noChangeAspect="1" noChangeArrowheads="1"/>
          </p:cNvPicPr>
          <p:nvPr>
            <p:ph sz="half" idx="1"/>
          </p:nvPr>
        </p:nvPicPr>
        <p:blipFill>
          <a:blip r:embed="rId2" cstate="print"/>
          <a:srcRect/>
          <a:stretch>
            <a:fillRect/>
          </a:stretch>
        </p:blipFill>
        <p:spPr>
          <a:xfrm>
            <a:off x="0" y="1052513"/>
            <a:ext cx="3995738" cy="5805487"/>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137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137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137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379"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34082"/>
          </a:xfrm>
        </p:spPr>
        <p:txBody>
          <a:bodyPr>
            <a:normAutofit/>
          </a:bodyPr>
          <a:lstStyle/>
          <a:p>
            <a:r>
              <a:rPr lang="en-US" sz="3200" b="1" dirty="0" err="1" smtClean="0"/>
              <a:t>Bladluizen</a:t>
            </a:r>
            <a:r>
              <a:rPr lang="en-US" sz="3200" b="1" dirty="0" smtClean="0"/>
              <a:t> op </a:t>
            </a:r>
            <a:r>
              <a:rPr lang="en-US" sz="3200" b="1" dirty="0" err="1" smtClean="0"/>
              <a:t>een</a:t>
            </a:r>
            <a:r>
              <a:rPr lang="en-US" sz="3200" b="1" dirty="0" smtClean="0"/>
              <a:t> </a:t>
            </a:r>
            <a:r>
              <a:rPr lang="en-US" sz="3200" b="1" dirty="0" err="1" smtClean="0"/>
              <a:t>blad</a:t>
            </a:r>
            <a:endParaRPr lang="nl-NL" sz="3200" b="1" dirty="0"/>
          </a:p>
        </p:txBody>
      </p:sp>
      <p:sp>
        <p:nvSpPr>
          <p:cNvPr id="3" name="Tijdelijke aanduiding voor inhoud 2"/>
          <p:cNvSpPr>
            <a:spLocks noGrp="1"/>
          </p:cNvSpPr>
          <p:nvPr>
            <p:ph idx="1"/>
          </p:nvPr>
        </p:nvSpPr>
        <p:spPr>
          <a:xfrm>
            <a:off x="457200" y="980728"/>
            <a:ext cx="8229600" cy="5544616"/>
          </a:xfrm>
        </p:spPr>
        <p:txBody>
          <a:bodyPr>
            <a:normAutofit/>
          </a:bodyPr>
          <a:lstStyle/>
          <a:p>
            <a:r>
              <a:rPr lang="en-US" sz="2400" dirty="0" err="1" smtClean="0"/>
              <a:t>Bladluizen</a:t>
            </a:r>
            <a:r>
              <a:rPr lang="en-US" sz="2400" dirty="0" smtClean="0"/>
              <a:t> </a:t>
            </a:r>
            <a:r>
              <a:rPr lang="en-US" sz="2400" dirty="0" err="1" smtClean="0"/>
              <a:t>zitten</a:t>
            </a:r>
            <a:r>
              <a:rPr lang="en-US" sz="2400" dirty="0" smtClean="0"/>
              <a:t> </a:t>
            </a:r>
            <a:r>
              <a:rPr lang="en-US" sz="2400" dirty="0" err="1" smtClean="0"/>
              <a:t>vrijwel</a:t>
            </a:r>
            <a:r>
              <a:rPr lang="en-US" sz="2400" dirty="0" smtClean="0"/>
              <a:t> </a:t>
            </a:r>
            <a:r>
              <a:rPr lang="en-US" sz="2400" dirty="0" err="1" smtClean="0"/>
              <a:t>altijd</a:t>
            </a:r>
            <a:r>
              <a:rPr lang="en-US" sz="2400" dirty="0" smtClean="0"/>
              <a:t> </a:t>
            </a:r>
            <a:r>
              <a:rPr lang="en-US" sz="2400" dirty="0" err="1" smtClean="0"/>
              <a:t>aan</a:t>
            </a:r>
            <a:r>
              <a:rPr lang="en-US" sz="2400" dirty="0" smtClean="0"/>
              <a:t> de </a:t>
            </a:r>
            <a:r>
              <a:rPr lang="en-US" sz="2400" dirty="0" err="1" smtClean="0"/>
              <a:t>onderkant</a:t>
            </a:r>
            <a:r>
              <a:rPr lang="en-US" sz="2400" dirty="0" smtClean="0"/>
              <a:t> van </a:t>
            </a:r>
            <a:r>
              <a:rPr lang="en-US" sz="2400" dirty="0" err="1" smtClean="0"/>
              <a:t>bladeren</a:t>
            </a:r>
            <a:r>
              <a:rPr lang="en-US" sz="2400" dirty="0" smtClean="0"/>
              <a:t>.</a:t>
            </a:r>
          </a:p>
          <a:p>
            <a:r>
              <a:rPr lang="en-US" sz="2400" dirty="0" smtClean="0"/>
              <a:t>Kun </a:t>
            </a:r>
            <a:r>
              <a:rPr lang="en-US" sz="2400" dirty="0" err="1" smtClean="0"/>
              <a:t>jij</a:t>
            </a:r>
            <a:r>
              <a:rPr lang="en-US" sz="2400" dirty="0" smtClean="0"/>
              <a:t> </a:t>
            </a:r>
            <a:r>
              <a:rPr lang="en-US" sz="2400" dirty="0" err="1" smtClean="0"/>
              <a:t>uitleggen</a:t>
            </a:r>
            <a:r>
              <a:rPr lang="en-US" sz="2400" dirty="0" smtClean="0"/>
              <a:t> </a:t>
            </a:r>
            <a:r>
              <a:rPr lang="en-US" sz="2400" dirty="0" err="1" smtClean="0"/>
              <a:t>wat</a:t>
            </a:r>
            <a:r>
              <a:rPr lang="en-US" sz="2400" dirty="0" smtClean="0"/>
              <a:t> </a:t>
            </a:r>
            <a:r>
              <a:rPr lang="en-US" sz="2400" dirty="0" err="1" smtClean="0"/>
              <a:t>daar</a:t>
            </a:r>
            <a:r>
              <a:rPr lang="en-US" sz="2400" dirty="0" smtClean="0"/>
              <a:t> de </a:t>
            </a:r>
            <a:r>
              <a:rPr lang="en-US" sz="2400" dirty="0" err="1" smtClean="0"/>
              <a:t>reden</a:t>
            </a:r>
            <a:r>
              <a:rPr lang="en-US" sz="2400" dirty="0" smtClean="0"/>
              <a:t> van is?</a:t>
            </a:r>
          </a:p>
          <a:p>
            <a:r>
              <a:rPr lang="en-US" sz="2400" dirty="0" err="1" smtClean="0"/>
              <a:t>Denk</a:t>
            </a:r>
            <a:r>
              <a:rPr lang="en-US" sz="2400" dirty="0" smtClean="0"/>
              <a:t> </a:t>
            </a:r>
            <a:r>
              <a:rPr lang="en-US" sz="2400" dirty="0" err="1" smtClean="0"/>
              <a:t>aan</a:t>
            </a:r>
            <a:r>
              <a:rPr lang="en-US" sz="2400" dirty="0" smtClean="0"/>
              <a:t> de </a:t>
            </a:r>
            <a:r>
              <a:rPr lang="en-US" sz="2400" dirty="0" err="1" smtClean="0"/>
              <a:t>lesstof</a:t>
            </a:r>
            <a:r>
              <a:rPr lang="en-US" sz="2400" dirty="0" smtClean="0"/>
              <a:t> die je </a:t>
            </a:r>
            <a:r>
              <a:rPr lang="en-US" sz="2400" dirty="0" err="1" smtClean="0"/>
              <a:t>gelezen</a:t>
            </a:r>
            <a:r>
              <a:rPr lang="en-US" sz="2400" dirty="0" smtClean="0"/>
              <a:t> </a:t>
            </a:r>
            <a:r>
              <a:rPr lang="en-US" sz="2400" dirty="0" err="1" smtClean="0"/>
              <a:t>hebt</a:t>
            </a:r>
            <a:endParaRPr lang="en-US" sz="2400" dirty="0" smtClean="0"/>
          </a:p>
          <a:p>
            <a:endParaRPr lang="nl-NL" sz="2400" dirty="0"/>
          </a:p>
        </p:txBody>
      </p:sp>
      <p:pic>
        <p:nvPicPr>
          <p:cNvPr id="4" name="Afbeelding 3" descr="bladluizen.jpg"/>
          <p:cNvPicPr>
            <a:picLocks noChangeAspect="1"/>
          </p:cNvPicPr>
          <p:nvPr/>
        </p:nvPicPr>
        <p:blipFill>
          <a:blip r:embed="rId2" cstate="print"/>
          <a:stretch>
            <a:fillRect/>
          </a:stretch>
        </p:blipFill>
        <p:spPr>
          <a:xfrm>
            <a:off x="1583668" y="2636911"/>
            <a:ext cx="6228692" cy="4152461"/>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fontScale="90000"/>
          </a:bodyPr>
          <a:lstStyle/>
          <a:p>
            <a:r>
              <a:rPr lang="nl-NL" sz="3600" b="1" dirty="0" smtClean="0"/>
              <a:t/>
            </a:r>
            <a:br>
              <a:rPr lang="nl-NL" sz="3600" b="1" dirty="0" smtClean="0"/>
            </a:br>
            <a:r>
              <a:rPr lang="nl-NL" sz="3600" b="1" dirty="0" smtClean="0"/>
              <a:t>Natuurlijke vijanden van de bladluis</a:t>
            </a:r>
            <a:r>
              <a:rPr lang="nl-NL" b="1" dirty="0" smtClean="0"/>
              <a:t/>
            </a:r>
            <a:br>
              <a:rPr lang="nl-NL" b="1" dirty="0" smtClean="0"/>
            </a:br>
            <a:endParaRPr lang="nl-NL" dirty="0"/>
          </a:p>
        </p:txBody>
      </p:sp>
      <p:sp>
        <p:nvSpPr>
          <p:cNvPr id="3" name="Tijdelijke aanduiding voor inhoud 2"/>
          <p:cNvSpPr>
            <a:spLocks noGrp="1"/>
          </p:cNvSpPr>
          <p:nvPr>
            <p:ph idx="1"/>
          </p:nvPr>
        </p:nvSpPr>
        <p:spPr>
          <a:xfrm>
            <a:off x="457200" y="1124744"/>
            <a:ext cx="8229600" cy="5400600"/>
          </a:xfrm>
        </p:spPr>
        <p:txBody>
          <a:bodyPr>
            <a:normAutofit fontScale="92500" lnSpcReduction="10000"/>
          </a:bodyPr>
          <a:lstStyle/>
          <a:p>
            <a:r>
              <a:rPr lang="nl-NL" dirty="0" smtClean="0"/>
              <a:t>Gelukkig kent de bladluis ook veel </a:t>
            </a:r>
            <a:r>
              <a:rPr lang="nl-NL" b="1" dirty="0" smtClean="0"/>
              <a:t>natuurlijke bestrijders</a:t>
            </a:r>
            <a:r>
              <a:rPr lang="nl-NL" dirty="0" smtClean="0"/>
              <a:t> zoals gaasvliegen, lieveheersbeestjes, roofwantsen, sluipwespen en oorwormen</a:t>
            </a:r>
          </a:p>
          <a:p>
            <a:r>
              <a:rPr lang="nl-NL" dirty="0" smtClean="0"/>
              <a:t>Anderzijds kent de bladluis ook goede </a:t>
            </a:r>
            <a:r>
              <a:rPr lang="nl-NL" b="1" dirty="0" smtClean="0"/>
              <a:t>bondgenoten die hen beschermen </a:t>
            </a:r>
            <a:r>
              <a:rPr lang="nl-NL" dirty="0" smtClean="0"/>
              <a:t>tegen bovengenoemde natuurlijke vijanden. Mieren beschermen bladluizenkolonies en daarvoor worden ze door de bladluizen vergoed met een soort van honingdauw of zoete stof die ze afscheiden waar de mieren verzot op zijn</a:t>
            </a:r>
          </a:p>
          <a:p>
            <a:r>
              <a:rPr lang="en-US" dirty="0" err="1" smtClean="0"/>
              <a:t>Dat</a:t>
            </a:r>
            <a:r>
              <a:rPr lang="en-US" dirty="0" smtClean="0"/>
              <a:t> </a:t>
            </a:r>
            <a:r>
              <a:rPr lang="en-US" dirty="0" err="1" smtClean="0"/>
              <a:t>laatste</a:t>
            </a:r>
            <a:r>
              <a:rPr lang="en-US" smtClean="0"/>
              <a:t> heet</a:t>
            </a:r>
            <a:r>
              <a:rPr lang="en-US" dirty="0" smtClean="0"/>
              <a:t> </a:t>
            </a:r>
            <a:r>
              <a:rPr lang="en-US" b="1" dirty="0" err="1" smtClean="0"/>
              <a:t>symbiose</a:t>
            </a:r>
            <a:r>
              <a:rPr lang="en-US" dirty="0" smtClean="0"/>
              <a:t>: </a:t>
            </a:r>
            <a:r>
              <a:rPr lang="en-US" b="1" dirty="0" err="1" smtClean="0"/>
              <a:t>beide</a:t>
            </a:r>
            <a:r>
              <a:rPr lang="en-US" b="1" dirty="0" smtClean="0"/>
              <a:t> </a:t>
            </a:r>
            <a:r>
              <a:rPr lang="en-US" b="1" dirty="0" err="1" smtClean="0"/>
              <a:t>soorten</a:t>
            </a:r>
            <a:r>
              <a:rPr lang="en-US" b="1" dirty="0" smtClean="0"/>
              <a:t> </a:t>
            </a:r>
            <a:r>
              <a:rPr lang="en-US" b="1" dirty="0" err="1" smtClean="0"/>
              <a:t>voordeel</a:t>
            </a:r>
            <a:r>
              <a:rPr lang="en-US" b="1" dirty="0" smtClean="0"/>
              <a:t> </a:t>
            </a:r>
            <a:r>
              <a:rPr lang="en-US" dirty="0" err="1" smtClean="0"/>
              <a:t>wordt</a:t>
            </a:r>
            <a:r>
              <a:rPr lang="en-US" dirty="0" smtClean="0"/>
              <a:t> </a:t>
            </a:r>
            <a:r>
              <a:rPr lang="en-US" dirty="0" err="1" smtClean="0"/>
              <a:t>genoemd</a:t>
            </a:r>
            <a:r>
              <a:rPr lang="en-US" dirty="0" smtClean="0"/>
              <a:t>:  ……………………………</a:t>
            </a:r>
            <a:endParaRPr lang="nl-NL" dirty="0" smtClean="0"/>
          </a:p>
          <a:p>
            <a:endParaRPr lang="nl-NL"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noChangeArrowheads="1"/>
          </p:cNvSpPr>
          <p:nvPr>
            <p:ph type="title"/>
          </p:nvPr>
        </p:nvSpPr>
        <p:spPr>
          <a:xfrm>
            <a:off x="457200" y="0"/>
            <a:ext cx="8686800" cy="1628775"/>
          </a:xfrm>
        </p:spPr>
        <p:txBody>
          <a:bodyPr/>
          <a:lstStyle/>
          <a:p>
            <a:r>
              <a:rPr lang="nl-NL" sz="4000"/>
              <a:t>Openen en sluiten huidmondjes</a:t>
            </a:r>
            <a:br>
              <a:rPr lang="nl-NL" sz="4000"/>
            </a:br>
            <a:r>
              <a:rPr lang="nl-NL" sz="2800"/>
              <a:t>In het licht			Donker of bij watergebrek</a:t>
            </a:r>
            <a:endParaRPr lang="nl-NL" sz="4000"/>
          </a:p>
        </p:txBody>
      </p:sp>
      <p:pic>
        <p:nvPicPr>
          <p:cNvPr id="120837" name="Picture 5" descr="P1030207"/>
          <p:cNvPicPr>
            <a:picLocks noGrp="1" noChangeAspect="1" noChangeArrowheads="1"/>
          </p:cNvPicPr>
          <p:nvPr>
            <p:ph idx="1"/>
          </p:nvPr>
        </p:nvPicPr>
        <p:blipFill>
          <a:blip r:embed="rId2" cstate="print"/>
          <a:srcRect/>
          <a:stretch>
            <a:fillRect/>
          </a:stretch>
        </p:blipFill>
        <p:spPr>
          <a:xfrm>
            <a:off x="0" y="1628775"/>
            <a:ext cx="9144000" cy="5229225"/>
          </a:xfr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4932" name="Rectangle 4"/>
          <p:cNvSpPr>
            <a:spLocks noGrp="1" noChangeArrowheads="1"/>
          </p:cNvSpPr>
          <p:nvPr>
            <p:ph type="title"/>
          </p:nvPr>
        </p:nvSpPr>
        <p:spPr/>
        <p:txBody>
          <a:bodyPr/>
          <a:lstStyle/>
          <a:p>
            <a:r>
              <a:rPr lang="nl-NL" b="1"/>
              <a:t>Werking sluitcellen</a:t>
            </a:r>
          </a:p>
        </p:txBody>
      </p:sp>
      <p:sp>
        <p:nvSpPr>
          <p:cNvPr id="124933" name="Rectangle 5"/>
          <p:cNvSpPr>
            <a:spLocks noGrp="1" noChangeArrowheads="1"/>
          </p:cNvSpPr>
          <p:nvPr>
            <p:ph type="body" sz="half" idx="1"/>
          </p:nvPr>
        </p:nvSpPr>
        <p:spPr>
          <a:xfrm>
            <a:off x="457200" y="1600200"/>
            <a:ext cx="8229600" cy="2765425"/>
          </a:xfrm>
        </p:spPr>
        <p:txBody>
          <a:bodyPr/>
          <a:lstStyle/>
          <a:p>
            <a:pPr>
              <a:lnSpc>
                <a:spcPct val="90000"/>
              </a:lnSpc>
            </a:pPr>
            <a:r>
              <a:rPr lang="nl-NL" sz="2800"/>
              <a:t>Veel water aanwezig </a:t>
            </a:r>
            <a:r>
              <a:rPr lang="nl-NL" sz="2800">
                <a:sym typeface="Wingdings" pitchFamily="2" charset="2"/>
              </a:rPr>
              <a:t> cellen nemen water op</a:t>
            </a:r>
            <a:endParaRPr lang="nl-NL" sz="2800"/>
          </a:p>
          <a:p>
            <a:pPr>
              <a:lnSpc>
                <a:spcPct val="90000"/>
              </a:lnSpc>
            </a:pPr>
            <a:r>
              <a:rPr lang="nl-NL" sz="2800"/>
              <a:t>Een sluitcel met </a:t>
            </a:r>
            <a:r>
              <a:rPr lang="nl-NL" sz="2800" b="1">
                <a:solidFill>
                  <a:srgbClr val="FF0000"/>
                </a:solidFill>
              </a:rPr>
              <a:t>TURGOR</a:t>
            </a:r>
            <a:r>
              <a:rPr lang="nl-NL" sz="2800"/>
              <a:t> trekt </a:t>
            </a:r>
            <a:r>
              <a:rPr lang="nl-NL" sz="2800" b="1">
                <a:solidFill>
                  <a:srgbClr val="FF0000"/>
                </a:solidFill>
              </a:rPr>
              <a:t>KROM</a:t>
            </a:r>
          </a:p>
          <a:p>
            <a:pPr>
              <a:lnSpc>
                <a:spcPct val="90000"/>
              </a:lnSpc>
            </a:pPr>
            <a:r>
              <a:rPr lang="nl-NL" sz="2800"/>
              <a:t>Effect? Links of rechts?</a:t>
            </a:r>
          </a:p>
          <a:p>
            <a:pPr>
              <a:lnSpc>
                <a:spcPct val="90000"/>
              </a:lnSpc>
            </a:pPr>
            <a:r>
              <a:rPr lang="nl-NL" sz="2800"/>
              <a:t>Een sluitcel die </a:t>
            </a:r>
            <a:r>
              <a:rPr lang="nl-NL" sz="2800" b="1">
                <a:solidFill>
                  <a:srgbClr val="FF0000"/>
                </a:solidFill>
              </a:rPr>
              <a:t>uitgedroogd</a:t>
            </a:r>
            <a:r>
              <a:rPr lang="nl-NL" sz="2800"/>
              <a:t> is, zakt in elkaar en is in het midden </a:t>
            </a:r>
            <a:r>
              <a:rPr lang="nl-NL" sz="2800" b="1">
                <a:solidFill>
                  <a:srgbClr val="FF0000"/>
                </a:solidFill>
              </a:rPr>
              <a:t>VLAK </a:t>
            </a:r>
          </a:p>
          <a:p>
            <a:pPr>
              <a:lnSpc>
                <a:spcPct val="90000"/>
              </a:lnSpc>
            </a:pPr>
            <a:r>
              <a:rPr lang="nl-NL" sz="2800"/>
              <a:t>Effect? Links of rechts? Logisch?</a:t>
            </a:r>
          </a:p>
        </p:txBody>
      </p:sp>
      <p:pic>
        <p:nvPicPr>
          <p:cNvPr id="124935" name="Picture 7" descr="P1030207A"/>
          <p:cNvPicPr>
            <a:picLocks noGrp="1" noChangeAspect="1" noChangeArrowheads="1"/>
          </p:cNvPicPr>
          <p:nvPr>
            <p:ph sz="half" idx="2"/>
          </p:nvPr>
        </p:nvPicPr>
        <p:blipFill>
          <a:blip r:embed="rId2" cstate="print"/>
          <a:srcRect/>
          <a:stretch>
            <a:fillRect/>
          </a:stretch>
        </p:blipFill>
        <p:spPr>
          <a:xfrm>
            <a:off x="0" y="4670425"/>
            <a:ext cx="9144000" cy="2187575"/>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493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493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493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493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493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933" grpId="0" build="p"/>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884" name="Rectangle 4"/>
          <p:cNvSpPr>
            <a:spLocks noGrp="1" noChangeArrowheads="1"/>
          </p:cNvSpPr>
          <p:nvPr>
            <p:ph type="title"/>
          </p:nvPr>
        </p:nvSpPr>
        <p:spPr/>
        <p:txBody>
          <a:bodyPr/>
          <a:lstStyle/>
          <a:p>
            <a:r>
              <a:rPr lang="nl-NL"/>
              <a:t>Openen van de huidmondjes</a:t>
            </a:r>
          </a:p>
        </p:txBody>
      </p:sp>
      <p:sp>
        <p:nvSpPr>
          <p:cNvPr id="122886" name="Rectangle 6"/>
          <p:cNvSpPr>
            <a:spLocks noGrp="1" noChangeArrowheads="1"/>
          </p:cNvSpPr>
          <p:nvPr>
            <p:ph type="body" sz="half" idx="2"/>
          </p:nvPr>
        </p:nvSpPr>
        <p:spPr>
          <a:xfrm>
            <a:off x="4648200" y="1268413"/>
            <a:ext cx="4495800" cy="5400675"/>
          </a:xfrm>
        </p:spPr>
        <p:txBody>
          <a:bodyPr/>
          <a:lstStyle/>
          <a:p>
            <a:r>
              <a:rPr lang="nl-NL" sz="2800"/>
              <a:t>De sluitcellen hebben WEL </a:t>
            </a:r>
            <a:r>
              <a:rPr lang="nl-NL" sz="2800" b="1">
                <a:solidFill>
                  <a:srgbClr val="00CC00"/>
                </a:solidFill>
              </a:rPr>
              <a:t>bladgroen</a:t>
            </a:r>
          </a:p>
          <a:p>
            <a:r>
              <a:rPr lang="nl-NL" sz="2800"/>
              <a:t>De cellen ernaast </a:t>
            </a:r>
            <a:r>
              <a:rPr lang="nl-NL" sz="2800" b="1">
                <a:solidFill>
                  <a:srgbClr val="FF0000"/>
                </a:solidFill>
              </a:rPr>
              <a:t>NIET</a:t>
            </a:r>
          </a:p>
          <a:p>
            <a:r>
              <a:rPr lang="nl-NL" sz="2800" b="1">
                <a:solidFill>
                  <a:srgbClr val="FF0000"/>
                </a:solidFill>
              </a:rPr>
              <a:t>Licht:</a:t>
            </a:r>
            <a:r>
              <a:rPr lang="nl-NL" sz="2800"/>
              <a:t> alleen in de sluitcellen fotosynthese </a:t>
            </a:r>
          </a:p>
          <a:p>
            <a:r>
              <a:rPr lang="nl-NL" sz="2800"/>
              <a:t>In de sluitcellen wordt glucose gemaakt</a:t>
            </a:r>
          </a:p>
          <a:p>
            <a:r>
              <a:rPr lang="nl-NL" sz="2800"/>
              <a:t>In de sluitcellen stijgt de </a:t>
            </a:r>
            <a:r>
              <a:rPr lang="nl-NL" sz="2800" b="1">
                <a:solidFill>
                  <a:srgbClr val="FF0000"/>
                </a:solidFill>
              </a:rPr>
              <a:t>osmotische</a:t>
            </a:r>
            <a:r>
              <a:rPr lang="nl-NL" sz="2800"/>
              <a:t> waarde</a:t>
            </a:r>
          </a:p>
          <a:p>
            <a:r>
              <a:rPr lang="nl-NL" sz="2800"/>
              <a:t>De sluitcellen zuigen water aan en gaan open</a:t>
            </a:r>
          </a:p>
        </p:txBody>
      </p:sp>
      <p:pic>
        <p:nvPicPr>
          <p:cNvPr id="122887" name="Picture 7" descr="P1030207"/>
          <p:cNvPicPr>
            <a:picLocks noGrp="1" noChangeAspect="1" noChangeArrowheads="1"/>
          </p:cNvPicPr>
          <p:nvPr>
            <p:ph sz="half" idx="1"/>
          </p:nvPr>
        </p:nvPicPr>
        <p:blipFill>
          <a:blip r:embed="rId2" cstate="print"/>
          <a:srcRect/>
          <a:stretch>
            <a:fillRect/>
          </a:stretch>
        </p:blipFill>
        <p:spPr>
          <a:xfrm>
            <a:off x="0" y="1268413"/>
            <a:ext cx="4465638" cy="5589587"/>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288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288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288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288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2886">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2886">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886"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Grp="1" noChangeArrowheads="1"/>
          </p:cNvSpPr>
          <p:nvPr>
            <p:ph type="title"/>
          </p:nvPr>
        </p:nvSpPr>
        <p:spPr>
          <a:xfrm>
            <a:off x="0" y="0"/>
            <a:ext cx="9144000" cy="1628775"/>
          </a:xfrm>
        </p:spPr>
        <p:txBody>
          <a:bodyPr/>
          <a:lstStyle/>
          <a:p>
            <a:r>
              <a:rPr lang="nl-NL"/>
              <a:t>Beredeneer waarom een huidmondje ‘s nacht dicht mag zijn</a:t>
            </a:r>
          </a:p>
        </p:txBody>
      </p:sp>
      <p:pic>
        <p:nvPicPr>
          <p:cNvPr id="130051" name="Picture 3" descr="P1030207"/>
          <p:cNvPicPr>
            <a:picLocks noGrp="1" noChangeAspect="1" noChangeArrowheads="1"/>
          </p:cNvPicPr>
          <p:nvPr>
            <p:ph idx="1"/>
          </p:nvPr>
        </p:nvPicPr>
        <p:blipFill>
          <a:blip r:embed="rId2" cstate="print"/>
          <a:srcRect/>
          <a:stretch>
            <a:fillRect/>
          </a:stretch>
        </p:blipFill>
        <p:spPr>
          <a:xfrm>
            <a:off x="0" y="1628775"/>
            <a:ext cx="9144000" cy="5229225"/>
          </a:xfr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p:cNvSpPr>
            <a:spLocks noGrp="1" noChangeArrowheads="1"/>
          </p:cNvSpPr>
          <p:nvPr>
            <p:ph type="title"/>
          </p:nvPr>
        </p:nvSpPr>
        <p:spPr/>
        <p:txBody>
          <a:bodyPr/>
          <a:lstStyle/>
          <a:p>
            <a:r>
              <a:rPr lang="nl-NL" sz="4000"/>
              <a:t>Welke soort aanpassing zie je hier?</a:t>
            </a:r>
          </a:p>
        </p:txBody>
      </p:sp>
      <p:pic>
        <p:nvPicPr>
          <p:cNvPr id="126981" name="Picture 5" descr="P1030208"/>
          <p:cNvPicPr>
            <a:picLocks noGrp="1" noChangeAspect="1" noChangeArrowheads="1"/>
          </p:cNvPicPr>
          <p:nvPr>
            <p:ph idx="1"/>
          </p:nvPr>
        </p:nvPicPr>
        <p:blipFill>
          <a:blip r:embed="rId2" cstate="print"/>
          <a:srcRect/>
          <a:stretch>
            <a:fillRect/>
          </a:stretch>
        </p:blipFill>
        <p:spPr>
          <a:xfrm>
            <a:off x="0" y="1341438"/>
            <a:ext cx="9144000" cy="5516562"/>
          </a:xfr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20" name="Rectangle 4"/>
          <p:cNvSpPr>
            <a:spLocks noGrp="1" noChangeArrowheads="1"/>
          </p:cNvSpPr>
          <p:nvPr>
            <p:ph type="title"/>
          </p:nvPr>
        </p:nvSpPr>
        <p:spPr>
          <a:xfrm>
            <a:off x="4572000" y="274638"/>
            <a:ext cx="4114800" cy="1143000"/>
          </a:xfrm>
        </p:spPr>
        <p:txBody>
          <a:bodyPr>
            <a:normAutofit fontScale="90000"/>
          </a:bodyPr>
          <a:lstStyle/>
          <a:p>
            <a:r>
              <a:rPr lang="nl-NL" sz="4000"/>
              <a:t>Opname water en zouten</a:t>
            </a:r>
          </a:p>
        </p:txBody>
      </p:sp>
      <p:sp>
        <p:nvSpPr>
          <p:cNvPr id="86022" name="Rectangle 6"/>
          <p:cNvSpPr>
            <a:spLocks noGrp="1" noChangeArrowheads="1"/>
          </p:cNvSpPr>
          <p:nvPr>
            <p:ph type="body" sz="half" idx="2"/>
          </p:nvPr>
        </p:nvSpPr>
        <p:spPr>
          <a:xfrm>
            <a:off x="4284663" y="1773238"/>
            <a:ext cx="4859337" cy="4824412"/>
          </a:xfrm>
        </p:spPr>
        <p:txBody>
          <a:bodyPr/>
          <a:lstStyle/>
          <a:p>
            <a:r>
              <a:rPr lang="nl-NL" sz="2800" b="1">
                <a:solidFill>
                  <a:srgbClr val="FF0000"/>
                </a:solidFill>
              </a:rPr>
              <a:t>Wortelharen</a:t>
            </a:r>
            <a:r>
              <a:rPr lang="nl-NL" sz="2800"/>
              <a:t> één cel!</a:t>
            </a:r>
          </a:p>
          <a:p>
            <a:r>
              <a:rPr lang="nl-NL" sz="2800"/>
              <a:t>Groeien naar </a:t>
            </a:r>
            <a:r>
              <a:rPr lang="nl-NL" sz="2800" b="1">
                <a:solidFill>
                  <a:srgbClr val="FF0000"/>
                </a:solidFill>
              </a:rPr>
              <a:t>water</a:t>
            </a:r>
          </a:p>
          <a:p>
            <a:r>
              <a:rPr lang="nl-NL" sz="2800"/>
              <a:t>Zuigen dat op.</a:t>
            </a:r>
          </a:p>
          <a:p>
            <a:r>
              <a:rPr lang="nl-NL" sz="2800"/>
              <a:t>Inclusief de </a:t>
            </a:r>
            <a:r>
              <a:rPr lang="nl-NL" sz="2800" b="1">
                <a:solidFill>
                  <a:srgbClr val="FF0000"/>
                </a:solidFill>
              </a:rPr>
              <a:t>mineralen</a:t>
            </a:r>
          </a:p>
          <a:p>
            <a:endParaRPr lang="nl-NL" sz="2800"/>
          </a:p>
          <a:p>
            <a:endParaRPr lang="nl-NL" sz="2800"/>
          </a:p>
          <a:p>
            <a:endParaRPr lang="nl-NL" sz="2800"/>
          </a:p>
          <a:p>
            <a:r>
              <a:rPr lang="nl-NL" sz="2800"/>
              <a:t>Wortelmuts:</a:t>
            </a:r>
          </a:p>
          <a:p>
            <a:r>
              <a:rPr lang="nl-NL" sz="2800"/>
              <a:t>Beschermt de tere top.</a:t>
            </a:r>
          </a:p>
        </p:txBody>
      </p:sp>
      <p:pic>
        <p:nvPicPr>
          <p:cNvPr id="86023" name="Picture 7" descr="P1030196"/>
          <p:cNvPicPr>
            <a:picLocks noGrp="1" noChangeAspect="1" noChangeArrowheads="1"/>
          </p:cNvPicPr>
          <p:nvPr>
            <p:ph sz="half" idx="1"/>
          </p:nvPr>
        </p:nvPicPr>
        <p:blipFill>
          <a:blip r:embed="rId2" cstate="print"/>
          <a:srcRect/>
          <a:stretch>
            <a:fillRect/>
          </a:stretch>
        </p:blipFill>
        <p:spPr>
          <a:xfrm>
            <a:off x="0" y="0"/>
            <a:ext cx="4284663" cy="6858000"/>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8" name="Rectangle 4"/>
          <p:cNvSpPr>
            <a:spLocks noGrp="1" noChangeArrowheads="1"/>
          </p:cNvSpPr>
          <p:nvPr>
            <p:ph type="title"/>
          </p:nvPr>
        </p:nvSpPr>
        <p:spPr/>
        <p:txBody>
          <a:bodyPr/>
          <a:lstStyle/>
          <a:p>
            <a:endParaRPr lang="nl-NL"/>
          </a:p>
        </p:txBody>
      </p:sp>
      <p:sp>
        <p:nvSpPr>
          <p:cNvPr id="108549" name="Rectangle 5"/>
          <p:cNvSpPr>
            <a:spLocks noGrp="1" noChangeArrowheads="1"/>
          </p:cNvSpPr>
          <p:nvPr>
            <p:ph sz="half" idx="1"/>
          </p:nvPr>
        </p:nvSpPr>
        <p:spPr/>
        <p:txBody>
          <a:bodyPr/>
          <a:lstStyle/>
          <a:p>
            <a:endParaRPr lang="nl-NL"/>
          </a:p>
        </p:txBody>
      </p:sp>
      <p:sp>
        <p:nvSpPr>
          <p:cNvPr id="108550" name="Rectangle 6"/>
          <p:cNvSpPr>
            <a:spLocks noGrp="1" noChangeArrowheads="1"/>
          </p:cNvSpPr>
          <p:nvPr>
            <p:ph sz="half" idx="2"/>
          </p:nvPr>
        </p:nvSpPr>
        <p:spPr/>
        <p:txBody>
          <a:bodyPr/>
          <a:lstStyle/>
          <a:p>
            <a:endParaRPr lang="nl-NL"/>
          </a:p>
        </p:txBody>
      </p:sp>
      <p:pic>
        <p:nvPicPr>
          <p:cNvPr id="108552" name="Picture 8" descr="wortel"/>
          <p:cNvPicPr>
            <a:picLocks noChangeAspect="1" noChangeArrowheads="1"/>
          </p:cNvPicPr>
          <p:nvPr/>
        </p:nvPicPr>
        <p:blipFill>
          <a:blip r:embed="rId2" cstate="print"/>
          <a:srcRect/>
          <a:stretch>
            <a:fillRect/>
          </a:stretch>
        </p:blipFill>
        <p:spPr bwMode="auto">
          <a:xfrm>
            <a:off x="0" y="0"/>
            <a:ext cx="4735513" cy="6858000"/>
          </a:xfrm>
          <a:prstGeom prst="rect">
            <a:avLst/>
          </a:prstGeom>
          <a:noFill/>
        </p:spPr>
      </p:pic>
      <p:pic>
        <p:nvPicPr>
          <p:cNvPr id="108554" name="Picture 10" descr="wortel"/>
          <p:cNvPicPr>
            <a:picLocks noChangeAspect="1" noChangeArrowheads="1"/>
          </p:cNvPicPr>
          <p:nvPr/>
        </p:nvPicPr>
        <p:blipFill>
          <a:blip r:embed="rId3" cstate="print"/>
          <a:srcRect/>
          <a:stretch>
            <a:fillRect/>
          </a:stretch>
        </p:blipFill>
        <p:spPr bwMode="auto">
          <a:xfrm>
            <a:off x="4689475" y="0"/>
            <a:ext cx="4454525" cy="685800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2" name="Rectangle 4"/>
          <p:cNvSpPr>
            <a:spLocks noGrp="1" noChangeArrowheads="1"/>
          </p:cNvSpPr>
          <p:nvPr>
            <p:ph type="title"/>
          </p:nvPr>
        </p:nvSpPr>
        <p:spPr/>
        <p:txBody>
          <a:bodyPr>
            <a:normAutofit fontScale="90000"/>
          </a:bodyPr>
          <a:lstStyle/>
          <a:p>
            <a:r>
              <a:rPr lang="nl-NL" sz="4000"/>
              <a:t>Dwardoorsnede wortel</a:t>
            </a:r>
            <a:br>
              <a:rPr lang="nl-NL" sz="4000"/>
            </a:br>
            <a:r>
              <a:rPr lang="nl-NL" sz="2800"/>
              <a:t>Het ‘kruis’: houtvaten,                 blauw: basvaten, </a:t>
            </a:r>
            <a:br>
              <a:rPr lang="nl-NL" sz="2800"/>
            </a:br>
            <a:r>
              <a:rPr lang="nl-NL" sz="2800"/>
              <a:t>bruine cirkel endodermis</a:t>
            </a:r>
            <a:endParaRPr lang="nl-NL" sz="4000"/>
          </a:p>
        </p:txBody>
      </p:sp>
      <p:pic>
        <p:nvPicPr>
          <p:cNvPr id="94214" name="Picture 6" descr="P1030197"/>
          <p:cNvPicPr>
            <a:picLocks noGrp="1" noChangeAspect="1" noChangeArrowheads="1"/>
          </p:cNvPicPr>
          <p:nvPr>
            <p:ph idx="1"/>
          </p:nvPr>
        </p:nvPicPr>
        <p:blipFill>
          <a:blip r:embed="rId2" cstate="print"/>
          <a:srcRect/>
          <a:stretch>
            <a:fillRect/>
          </a:stretch>
        </p:blipFill>
        <p:spPr>
          <a:xfrm>
            <a:off x="971550" y="1628775"/>
            <a:ext cx="7200900" cy="5229225"/>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60" name="Rectangle 4"/>
          <p:cNvSpPr>
            <a:spLocks noGrp="1" noChangeArrowheads="1"/>
          </p:cNvSpPr>
          <p:nvPr>
            <p:ph type="title"/>
          </p:nvPr>
        </p:nvSpPr>
        <p:spPr>
          <a:xfrm>
            <a:off x="5795963" y="274638"/>
            <a:ext cx="3348037" cy="5459412"/>
          </a:xfrm>
        </p:spPr>
        <p:txBody>
          <a:bodyPr>
            <a:normAutofit fontScale="90000"/>
          </a:bodyPr>
          <a:lstStyle/>
          <a:p>
            <a:r>
              <a:rPr lang="nl-NL" b="1" dirty="0" err="1"/>
              <a:t>Endo</a:t>
            </a:r>
            <a:r>
              <a:rPr lang="nl-NL" b="1" dirty="0"/>
              <a:t>-</a:t>
            </a:r>
            <a:br>
              <a:rPr lang="nl-NL" b="1" dirty="0"/>
            </a:br>
            <a:r>
              <a:rPr lang="nl-NL" b="1" dirty="0" err="1"/>
              <a:t>dermiscel</a:t>
            </a:r>
            <a:r>
              <a:rPr lang="nl-NL" b="1" dirty="0"/>
              <a:t>:</a:t>
            </a:r>
            <a:br>
              <a:rPr lang="nl-NL" b="1" dirty="0"/>
            </a:br>
            <a:r>
              <a:rPr lang="nl-NL" b="1" dirty="0"/>
              <a:t/>
            </a:r>
            <a:br>
              <a:rPr lang="nl-NL" b="1" dirty="0"/>
            </a:br>
            <a:r>
              <a:rPr lang="nl-NL" sz="3200" b="1" dirty="0"/>
              <a:t>vettige </a:t>
            </a:r>
            <a:br>
              <a:rPr lang="nl-NL" sz="3200" b="1" dirty="0"/>
            </a:br>
            <a:r>
              <a:rPr lang="nl-NL" sz="3200" b="1" dirty="0"/>
              <a:t>kurkbandjes </a:t>
            </a:r>
            <a:br>
              <a:rPr lang="nl-NL" sz="3200" b="1" dirty="0"/>
            </a:br>
            <a:r>
              <a:rPr lang="nl-NL" sz="3200" b="1" dirty="0"/>
              <a:t>die geen </a:t>
            </a:r>
            <a:br>
              <a:rPr lang="nl-NL" sz="3200" b="1" dirty="0"/>
            </a:br>
            <a:r>
              <a:rPr lang="nl-NL" sz="3200" b="1" dirty="0"/>
              <a:t>water </a:t>
            </a:r>
            <a:br>
              <a:rPr lang="nl-NL" sz="3200" b="1" dirty="0"/>
            </a:br>
            <a:r>
              <a:rPr lang="nl-NL" sz="3200" b="1" dirty="0" smtClean="0"/>
              <a:t>doorlaten:</a:t>
            </a:r>
            <a:br>
              <a:rPr lang="nl-NL" sz="3200" b="1" dirty="0" smtClean="0"/>
            </a:br>
            <a:r>
              <a:rPr lang="nl-NL" sz="3200" b="1" dirty="0" smtClean="0"/>
              <a:t>transport gaat dan via CELWANDEN</a:t>
            </a:r>
            <a:endParaRPr lang="nl-NL" sz="3200" dirty="0"/>
          </a:p>
        </p:txBody>
      </p:sp>
      <p:pic>
        <p:nvPicPr>
          <p:cNvPr id="96262" name="Picture 6" descr="P1030198"/>
          <p:cNvPicPr>
            <a:picLocks noGrp="1" noChangeAspect="1" noChangeArrowheads="1"/>
          </p:cNvPicPr>
          <p:nvPr>
            <p:ph idx="1"/>
          </p:nvPr>
        </p:nvPicPr>
        <p:blipFill>
          <a:blip r:embed="rId2" cstate="print"/>
          <a:srcRect/>
          <a:stretch>
            <a:fillRect/>
          </a:stretch>
        </p:blipFill>
        <p:spPr>
          <a:xfrm>
            <a:off x="0" y="0"/>
            <a:ext cx="5529263" cy="6858000"/>
          </a:xfr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8" name="Rectangle 4"/>
          <p:cNvSpPr>
            <a:spLocks noGrp="1" noChangeArrowheads="1"/>
          </p:cNvSpPr>
          <p:nvPr>
            <p:ph type="title"/>
          </p:nvPr>
        </p:nvSpPr>
        <p:spPr>
          <a:xfrm>
            <a:off x="179388" y="0"/>
            <a:ext cx="8964612" cy="765175"/>
          </a:xfrm>
        </p:spPr>
        <p:txBody>
          <a:bodyPr/>
          <a:lstStyle/>
          <a:p>
            <a:r>
              <a:rPr lang="nl-NL"/>
              <a:t>Opzuigen van water met mineralen</a:t>
            </a:r>
          </a:p>
        </p:txBody>
      </p:sp>
      <p:sp>
        <p:nvSpPr>
          <p:cNvPr id="88069" name="Rectangle 5"/>
          <p:cNvSpPr>
            <a:spLocks noGrp="1" noChangeArrowheads="1"/>
          </p:cNvSpPr>
          <p:nvPr>
            <p:ph type="body" sz="half" idx="1"/>
          </p:nvPr>
        </p:nvSpPr>
        <p:spPr>
          <a:xfrm>
            <a:off x="0" y="692150"/>
            <a:ext cx="9144000" cy="2665413"/>
          </a:xfrm>
        </p:spPr>
        <p:txBody>
          <a:bodyPr/>
          <a:lstStyle/>
          <a:p>
            <a:r>
              <a:rPr lang="nl-NL" sz="2600"/>
              <a:t>De wortelharen groeien naar het water toe</a:t>
            </a:r>
          </a:p>
          <a:p>
            <a:r>
              <a:rPr lang="nl-NL" sz="2600"/>
              <a:t>De ‘sponsige’ celwanden zuigen water op</a:t>
            </a:r>
          </a:p>
          <a:p>
            <a:r>
              <a:rPr lang="nl-NL" sz="2600"/>
              <a:t>Bij de endodermis moet het water DOOR DE CEL</a:t>
            </a:r>
          </a:p>
          <a:p>
            <a:r>
              <a:rPr lang="nl-NL" sz="2600"/>
              <a:t>De celmembraan selecteert de mineralen</a:t>
            </a:r>
          </a:p>
          <a:p>
            <a:r>
              <a:rPr lang="nl-NL" sz="2600"/>
              <a:t>Water (osmose) en mineralen (actief transport) </a:t>
            </a:r>
            <a:r>
              <a:rPr lang="nl-NL" sz="2600">
                <a:sym typeface="Wingdings" pitchFamily="2" charset="2"/>
              </a:rPr>
              <a:t> houtvat</a:t>
            </a:r>
            <a:endParaRPr lang="nl-NL" sz="2600"/>
          </a:p>
        </p:txBody>
      </p:sp>
      <p:pic>
        <p:nvPicPr>
          <p:cNvPr id="88071" name="Picture 7" descr="P1030199"/>
          <p:cNvPicPr>
            <a:picLocks noGrp="1" noChangeAspect="1" noChangeArrowheads="1"/>
          </p:cNvPicPr>
          <p:nvPr>
            <p:ph sz="half" idx="2"/>
          </p:nvPr>
        </p:nvPicPr>
        <p:blipFill>
          <a:blip r:embed="rId2" cstate="print"/>
          <a:srcRect/>
          <a:stretch>
            <a:fillRect/>
          </a:stretch>
        </p:blipFill>
        <p:spPr>
          <a:xfrm>
            <a:off x="684213" y="3213100"/>
            <a:ext cx="7775575" cy="3644900"/>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a:xfrm>
            <a:off x="457200" y="0"/>
            <a:ext cx="8229600" cy="1196975"/>
          </a:xfrm>
        </p:spPr>
        <p:txBody>
          <a:bodyPr/>
          <a:lstStyle/>
          <a:p>
            <a:r>
              <a:rPr lang="nl-NL"/>
              <a:t>Watertransport in de houtvaten</a:t>
            </a:r>
          </a:p>
        </p:txBody>
      </p:sp>
      <p:sp>
        <p:nvSpPr>
          <p:cNvPr id="93187" name="Rectangle 3"/>
          <p:cNvSpPr>
            <a:spLocks noGrp="1" noChangeArrowheads="1"/>
          </p:cNvSpPr>
          <p:nvPr>
            <p:ph type="body" idx="1"/>
          </p:nvPr>
        </p:nvSpPr>
        <p:spPr>
          <a:xfrm>
            <a:off x="0" y="1268413"/>
            <a:ext cx="9144000" cy="5589587"/>
          </a:xfrm>
        </p:spPr>
        <p:txBody>
          <a:bodyPr/>
          <a:lstStyle/>
          <a:p>
            <a:r>
              <a:rPr lang="nl-NL" dirty="0"/>
              <a:t>1 </a:t>
            </a:r>
            <a:r>
              <a:rPr lang="nl-NL" b="1" dirty="0">
                <a:solidFill>
                  <a:srgbClr val="FF0000"/>
                </a:solidFill>
              </a:rPr>
              <a:t>Capillaire werking</a:t>
            </a:r>
          </a:p>
          <a:p>
            <a:pPr lvl="1"/>
            <a:r>
              <a:rPr lang="nl-NL" dirty="0"/>
              <a:t>in een dunne buis stijgt het water omhoog</a:t>
            </a:r>
          </a:p>
          <a:p>
            <a:pPr lvl="1"/>
            <a:r>
              <a:rPr lang="nl-NL" dirty="0"/>
              <a:t>cohesie </a:t>
            </a:r>
            <a:r>
              <a:rPr lang="nl-NL" dirty="0" smtClean="0"/>
              <a:t>en adhesie </a:t>
            </a:r>
            <a:r>
              <a:rPr lang="nl-NL" dirty="0"/>
              <a:t>spelen een rol</a:t>
            </a:r>
          </a:p>
          <a:p>
            <a:r>
              <a:rPr lang="nl-NL" dirty="0"/>
              <a:t>2 </a:t>
            </a:r>
            <a:r>
              <a:rPr lang="nl-NL" b="1" dirty="0">
                <a:solidFill>
                  <a:srgbClr val="FF0000"/>
                </a:solidFill>
              </a:rPr>
              <a:t>Worteldruk (m.n. voorjaar)</a:t>
            </a:r>
          </a:p>
          <a:p>
            <a:pPr lvl="1"/>
            <a:r>
              <a:rPr lang="nl-NL" dirty="0"/>
              <a:t>de wortelcellen pompen water in de houtvaten</a:t>
            </a:r>
          </a:p>
          <a:p>
            <a:pPr lvl="1"/>
            <a:r>
              <a:rPr lang="nl-NL" dirty="0"/>
              <a:t>dat kost energie en dus zuurstof en glucose</a:t>
            </a:r>
          </a:p>
          <a:p>
            <a:r>
              <a:rPr lang="nl-NL" dirty="0"/>
              <a:t>3 </a:t>
            </a:r>
            <a:r>
              <a:rPr lang="nl-NL" b="1" dirty="0">
                <a:solidFill>
                  <a:srgbClr val="FF0000"/>
                </a:solidFill>
              </a:rPr>
              <a:t>Zuigkracht van de bladeren</a:t>
            </a:r>
          </a:p>
          <a:p>
            <a:pPr lvl="1"/>
            <a:r>
              <a:rPr lang="nl-NL" dirty="0"/>
              <a:t>De bladcellen verdampen water en verliezen </a:t>
            </a:r>
            <a:r>
              <a:rPr lang="nl-NL" dirty="0" err="1"/>
              <a:t>turgor</a:t>
            </a:r>
            <a:endParaRPr lang="nl-NL" dirty="0"/>
          </a:p>
          <a:p>
            <a:pPr lvl="1"/>
            <a:r>
              <a:rPr lang="nl-NL" dirty="0"/>
              <a:t>door osmose zuigen de bladcellen water uit de houtvaten</a:t>
            </a:r>
          </a:p>
          <a:p>
            <a:pPr>
              <a:buFontTx/>
              <a:buNone/>
            </a:pPr>
            <a:endParaRPr lang="nl-NL"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318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3187">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318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3187">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93187">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3187">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3187">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93187">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93187">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187"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4" name="Rectangle 4"/>
          <p:cNvSpPr>
            <a:spLocks noGrp="1" noChangeArrowheads="1"/>
          </p:cNvSpPr>
          <p:nvPr>
            <p:ph/>
          </p:nvPr>
        </p:nvSpPr>
        <p:spPr/>
        <p:txBody>
          <a:bodyPr/>
          <a:lstStyle/>
          <a:p>
            <a:endParaRPr lang="nl-NL"/>
          </a:p>
        </p:txBody>
      </p:sp>
      <p:pic>
        <p:nvPicPr>
          <p:cNvPr id="112646" name="Picture 6" descr="4456468_0012221cb3"/>
          <p:cNvPicPr>
            <a:picLocks noChangeAspect="1" noChangeArrowheads="1"/>
          </p:cNvPicPr>
          <p:nvPr/>
        </p:nvPicPr>
        <p:blipFill>
          <a:blip r:embed="rId2" cstate="print"/>
          <a:srcRect/>
          <a:stretch>
            <a:fillRect/>
          </a:stretch>
        </p:blipFill>
        <p:spPr bwMode="auto">
          <a:xfrm>
            <a:off x="0" y="46038"/>
            <a:ext cx="9144000" cy="6811962"/>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en-US" sz="3200" b="1" dirty="0" err="1" smtClean="0"/>
              <a:t>Cohesie</a:t>
            </a:r>
            <a:r>
              <a:rPr lang="en-US" sz="3200" b="1" dirty="0" smtClean="0"/>
              <a:t> en </a:t>
            </a:r>
            <a:r>
              <a:rPr lang="en-US" sz="3200" b="1" dirty="0" err="1" smtClean="0"/>
              <a:t>adhesie</a:t>
            </a:r>
            <a:endParaRPr lang="nl-NL" sz="3200" b="1" dirty="0"/>
          </a:p>
        </p:txBody>
      </p:sp>
      <p:sp>
        <p:nvSpPr>
          <p:cNvPr id="3" name="Tijdelijke aanduiding voor inhoud 2"/>
          <p:cNvSpPr>
            <a:spLocks noGrp="1"/>
          </p:cNvSpPr>
          <p:nvPr>
            <p:ph idx="1"/>
          </p:nvPr>
        </p:nvSpPr>
        <p:spPr/>
        <p:txBody>
          <a:bodyPr>
            <a:normAutofit/>
          </a:bodyPr>
          <a:lstStyle/>
          <a:p>
            <a:r>
              <a:rPr lang="nl-NL" sz="2400" b="1" dirty="0" smtClean="0"/>
              <a:t>Cohesie</a:t>
            </a:r>
            <a:r>
              <a:rPr lang="nl-NL" sz="2400" dirty="0" smtClean="0"/>
              <a:t> is de onderlinge aantrekkingskracht tussen </a:t>
            </a:r>
            <a:r>
              <a:rPr lang="nl-NL" sz="2400" b="1" dirty="0" smtClean="0"/>
              <a:t>gelijke</a:t>
            </a:r>
            <a:r>
              <a:rPr lang="nl-NL" sz="2400" dirty="0" smtClean="0"/>
              <a:t> moleculen</a:t>
            </a:r>
            <a:r>
              <a:rPr lang="nl-NL" sz="2400" dirty="0"/>
              <a:t> </a:t>
            </a:r>
            <a:r>
              <a:rPr lang="nl-NL" sz="2400" dirty="0" smtClean="0"/>
              <a:t>zonder dat er sprake is van een chemische binding</a:t>
            </a:r>
          </a:p>
          <a:p>
            <a:r>
              <a:rPr lang="nl-NL" sz="2400" b="1" dirty="0"/>
              <a:t>A</a:t>
            </a:r>
            <a:r>
              <a:rPr lang="nl-NL" sz="2400" b="1" dirty="0" smtClean="0"/>
              <a:t>dhesie</a:t>
            </a:r>
            <a:r>
              <a:rPr lang="nl-NL" sz="2400" dirty="0" smtClean="0"/>
              <a:t> is de onderlinge aantrekkingskracht tussen </a:t>
            </a:r>
            <a:r>
              <a:rPr lang="nl-NL" sz="2400" b="1" dirty="0" smtClean="0"/>
              <a:t>ongelijke</a:t>
            </a:r>
            <a:r>
              <a:rPr lang="nl-NL" sz="2400" dirty="0" smtClean="0"/>
              <a:t> moleculen zonder dat er sprake is van een chemische binding</a:t>
            </a:r>
          </a:p>
          <a:p>
            <a:endParaRPr lang="nl-NL" sz="2400" dirty="0" smtClean="0"/>
          </a:p>
          <a:p>
            <a:r>
              <a:rPr lang="nl-NL" sz="2400" dirty="0" smtClean="0"/>
              <a:t>Wanneer de </a:t>
            </a:r>
            <a:r>
              <a:rPr lang="nl-NL" sz="2400" dirty="0" err="1" smtClean="0"/>
              <a:t>cohesieve</a:t>
            </a:r>
            <a:r>
              <a:rPr lang="nl-NL" sz="2400" dirty="0" smtClean="0"/>
              <a:t> kracht groter is dan de </a:t>
            </a:r>
            <a:r>
              <a:rPr lang="nl-NL" sz="2400" dirty="0" err="1" smtClean="0"/>
              <a:t>adhesieve</a:t>
            </a:r>
            <a:r>
              <a:rPr lang="nl-NL" sz="2400" dirty="0"/>
              <a:t> </a:t>
            </a:r>
            <a:r>
              <a:rPr lang="nl-NL" sz="2400" dirty="0" smtClean="0"/>
              <a:t>kracht zal in een capillair</a:t>
            </a:r>
            <a:r>
              <a:rPr lang="nl-NL" sz="2400" dirty="0"/>
              <a:t> </a:t>
            </a:r>
            <a:r>
              <a:rPr lang="nl-NL" sz="2400" dirty="0" smtClean="0"/>
              <a:t>de meniscus</a:t>
            </a:r>
            <a:r>
              <a:rPr lang="nl-NL" sz="2400" dirty="0"/>
              <a:t> </a:t>
            </a:r>
            <a:r>
              <a:rPr lang="nl-NL" sz="2400" dirty="0" smtClean="0"/>
              <a:t>bol zijn en de vloeistof omlaag worden gedrukt.</a:t>
            </a:r>
          </a:p>
          <a:p>
            <a:r>
              <a:rPr lang="nl-NL" sz="2400" dirty="0" smtClean="0"/>
              <a:t>Wanneer de </a:t>
            </a:r>
            <a:r>
              <a:rPr lang="nl-NL" sz="2400" dirty="0" err="1" smtClean="0"/>
              <a:t>cohesieve</a:t>
            </a:r>
            <a:r>
              <a:rPr lang="nl-NL" sz="2400" dirty="0" smtClean="0"/>
              <a:t> kracht kleiner is dan de </a:t>
            </a:r>
            <a:r>
              <a:rPr lang="nl-NL" sz="2400" dirty="0" err="1" smtClean="0"/>
              <a:t>adhesieve</a:t>
            </a:r>
            <a:r>
              <a:rPr lang="nl-NL" sz="2400" dirty="0" smtClean="0"/>
              <a:t> kracht zal in een capillair de meniscus hol zijn en de vloeistof omhoog worden getrokken</a:t>
            </a:r>
          </a:p>
          <a:p>
            <a:endParaRPr lang="nl-NL" dirty="0"/>
          </a:p>
        </p:txBody>
      </p:sp>
    </p:spTree>
  </p:cSld>
  <p:clrMapOvr>
    <a:masterClrMapping/>
  </p:clrMapOvr>
</p:sld>
</file>

<file path=ppt/theme/theme1.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TotalTime>
  <Words>445</Words>
  <Application>Microsoft Office PowerPoint</Application>
  <PresentationFormat>Diavoorstelling (4:3)</PresentationFormat>
  <Paragraphs>69</Paragraphs>
  <Slides>19</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19</vt:i4>
      </vt:variant>
    </vt:vector>
  </HeadingPairs>
  <TitlesOfParts>
    <vt:vector size="23" baseType="lpstr">
      <vt:lpstr>Arial</vt:lpstr>
      <vt:lpstr>Calibri</vt:lpstr>
      <vt:lpstr>Wingdings</vt:lpstr>
      <vt:lpstr>Office-thema</vt:lpstr>
      <vt:lpstr>PowerPoint-presentatie</vt:lpstr>
      <vt:lpstr>Opname water en zouten</vt:lpstr>
      <vt:lpstr>PowerPoint-presentatie</vt:lpstr>
      <vt:lpstr>Dwardoorsnede wortel Het ‘kruis’: houtvaten,                 blauw: basvaten,  bruine cirkel endodermis</vt:lpstr>
      <vt:lpstr>Endo- dermiscel:  vettige  kurkbandjes  die geen  water  doorlaten: transport gaat dan via CELWANDEN</vt:lpstr>
      <vt:lpstr>Opzuigen van water met mineralen</vt:lpstr>
      <vt:lpstr>Watertransport in de houtvaten</vt:lpstr>
      <vt:lpstr>PowerPoint-presentatie</vt:lpstr>
      <vt:lpstr>Cohesie en adhesie</vt:lpstr>
      <vt:lpstr>PowerPoint-presentatie</vt:lpstr>
      <vt:lpstr>a: door osmose water uit de houtvaten gezogen  b: droge lucht: huidmondjes open        c: cel verliest turgor  d: de bladcellen verdampen water naar de ademholte  e: waterdamp diffundeert naar buiten </vt:lpstr>
      <vt:lpstr>Druppelen van de bladeren = dauw</vt:lpstr>
      <vt:lpstr>Bladluizen op een blad</vt:lpstr>
      <vt:lpstr> Natuurlijke vijanden van de bladluis </vt:lpstr>
      <vt:lpstr>Openen en sluiten huidmondjes In het licht   Donker of bij watergebrek</vt:lpstr>
      <vt:lpstr>Werking sluitcellen</vt:lpstr>
      <vt:lpstr>Openen van de huidmondjes</vt:lpstr>
      <vt:lpstr>Beredeneer waarom een huidmondje ‘s nacht dicht mag zijn</vt:lpstr>
      <vt:lpstr>Welke soort aanpassing zie je hier?</vt:lpstr>
    </vt:vector>
  </TitlesOfParts>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 1</dc:title>
  <dc:creator>biobertus</dc:creator>
  <cp:lastModifiedBy>biobertus</cp:lastModifiedBy>
  <cp:revision>5</cp:revision>
  <dcterms:created xsi:type="dcterms:W3CDTF">2014-12-21T15:32:32Z</dcterms:created>
  <dcterms:modified xsi:type="dcterms:W3CDTF">2016-02-22T19:19:59Z</dcterms:modified>
</cp:coreProperties>
</file>