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3" r:id="rId5"/>
    <p:sldId id="264" r:id="rId6"/>
    <p:sldId id="265" r:id="rId7"/>
    <p:sldId id="266" r:id="rId8"/>
    <p:sldId id="261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5" r:id="rId21"/>
    <p:sldId id="286" r:id="rId22"/>
    <p:sldId id="287" r:id="rId23"/>
    <p:sldId id="288" r:id="rId24"/>
    <p:sldId id="289" r:id="rId25"/>
    <p:sldId id="290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oud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97AFF84-A6D2-4A12-9D71-FA9625794F3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29862-3C2A-4600-9E62-3CE67A3A2DD4}" type="datetimeFigureOut">
              <a:rPr lang="nl-NL" smtClean="0"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BCE5E-0035-4404-A6EC-370656DDC89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o.science.ru.nl/bronnen/scheikunde/fruitschaal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sprinsfrederikhendrik.nl/fileadmin/documenten/frederikhendrik/Samenvattingen_toetsen/groep_6/g._Goed_beschermd.pdf" TargetMode="External"/><Relationship Id="rId2" Type="http://schemas.openxmlformats.org/officeDocument/2006/relationships/hyperlink" Target="http://nl.wikipedia.org/wiki/Afweer_van_planten_tegen_herbivoren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Basisstof 6: Reacties van planten op interne en externe signalen</a:t>
            </a:r>
            <a:br>
              <a:rPr lang="nl-NL" sz="3200" b="1" dirty="0" smtClean="0"/>
            </a:br>
            <a:r>
              <a:rPr lang="nl-NL" sz="3200" b="1" dirty="0" smtClean="0"/>
              <a:t>Lengtegroei</a:t>
            </a:r>
            <a:endParaRPr lang="nl-NL" sz="3200" b="1" dirty="0"/>
          </a:p>
        </p:txBody>
      </p:sp>
      <p:pic>
        <p:nvPicPr>
          <p:cNvPr id="34821" name="Picture 5" descr="P103017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1680" y="1700808"/>
            <a:ext cx="5761038" cy="4941069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1138138"/>
          </a:xfrm>
        </p:spPr>
        <p:txBody>
          <a:bodyPr>
            <a:normAutofit/>
          </a:bodyPr>
          <a:lstStyle/>
          <a:p>
            <a:r>
              <a:rPr lang="nl-NL" sz="3200" b="1" dirty="0"/>
              <a:t>Wat gebeurt er met de stengel?</a:t>
            </a:r>
            <a:br>
              <a:rPr lang="nl-NL" sz="3200" b="1" dirty="0"/>
            </a:br>
            <a:r>
              <a:rPr lang="nl-NL" sz="3200" b="1" dirty="0"/>
              <a:t>Wat gebeurt er met de wortels?</a:t>
            </a:r>
          </a:p>
        </p:txBody>
      </p:sp>
      <p:pic>
        <p:nvPicPr>
          <p:cNvPr id="49158" name="Picture 6" descr="P103017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989138"/>
            <a:ext cx="9144000" cy="45021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773238"/>
          </a:xfrm>
        </p:spPr>
        <p:txBody>
          <a:bodyPr/>
          <a:lstStyle/>
          <a:p>
            <a:r>
              <a:rPr lang="nl-NL" sz="3200" b="1" dirty="0"/>
              <a:t>Verklaring:</a:t>
            </a:r>
            <a:r>
              <a:rPr lang="nl-NL" dirty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auxine = groeistof</a:t>
            </a:r>
            <a:r>
              <a:rPr lang="nl-NL" dirty="0"/>
              <a:t/>
            </a:r>
            <a:br>
              <a:rPr lang="nl-NL" dirty="0"/>
            </a:br>
            <a:r>
              <a:rPr lang="nl-NL" sz="2800" b="1" dirty="0" smtClean="0">
                <a:solidFill>
                  <a:srgbClr val="FF0000"/>
                </a:solidFill>
              </a:rPr>
              <a:t>Stimuleert </a:t>
            </a:r>
            <a:r>
              <a:rPr lang="nl-NL" sz="2800" b="1" dirty="0">
                <a:solidFill>
                  <a:srgbClr val="FF0000"/>
                </a:solidFill>
              </a:rPr>
              <a:t>de celstrekking</a:t>
            </a:r>
            <a:br>
              <a:rPr lang="nl-NL" sz="2800" b="1" dirty="0">
                <a:solidFill>
                  <a:srgbClr val="FF0000"/>
                </a:solidFill>
              </a:rPr>
            </a:br>
            <a:r>
              <a:rPr lang="nl-NL" sz="2800" b="1" dirty="0">
                <a:solidFill>
                  <a:srgbClr val="FF0000"/>
                </a:solidFill>
              </a:rPr>
              <a:t>Teveel groeistof remt de celstrekking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51206" name="Picture 6" descr="P103017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9144000" cy="522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r>
              <a:rPr lang="nl-NL" sz="3200" b="1" dirty="0"/>
              <a:t>Groeistoffen:</a:t>
            </a:r>
            <a:r>
              <a:rPr lang="nl-NL" dirty="0"/>
              <a:t/>
            </a:r>
            <a:br>
              <a:rPr lang="nl-NL" dirty="0"/>
            </a:br>
            <a:r>
              <a:rPr lang="nl-NL" sz="2800" b="1" dirty="0">
                <a:solidFill>
                  <a:srgbClr val="FF0000"/>
                </a:solidFill>
              </a:rPr>
              <a:t>Punt Q</a:t>
            </a:r>
            <a:r>
              <a:rPr lang="nl-NL" sz="2800" dirty="0"/>
              <a:t>: normale concentratie groeistof in de </a:t>
            </a:r>
            <a:r>
              <a:rPr lang="nl-NL" sz="2800" b="1" dirty="0">
                <a:solidFill>
                  <a:srgbClr val="FF0000"/>
                </a:solidFill>
              </a:rPr>
              <a:t>STENGEL</a:t>
            </a:r>
            <a:r>
              <a:rPr lang="nl-NL" sz="2800" dirty="0"/>
              <a:t>.</a:t>
            </a:r>
            <a:br>
              <a:rPr lang="nl-NL" sz="2800" dirty="0"/>
            </a:br>
            <a:r>
              <a:rPr lang="nl-NL" sz="2800" b="1" dirty="0">
                <a:solidFill>
                  <a:srgbClr val="FF0000"/>
                </a:solidFill>
              </a:rPr>
              <a:t>Meer groeistof</a:t>
            </a:r>
            <a:r>
              <a:rPr lang="nl-NL" sz="2800" dirty="0"/>
              <a:t> geeft </a:t>
            </a:r>
            <a:r>
              <a:rPr lang="nl-NL" sz="2800" b="1" dirty="0" err="1">
                <a:solidFill>
                  <a:srgbClr val="FF0000"/>
                </a:solidFill>
              </a:rPr>
              <a:t>méér</a:t>
            </a:r>
            <a:r>
              <a:rPr lang="nl-NL" sz="2800" b="1" dirty="0">
                <a:solidFill>
                  <a:srgbClr val="FF0000"/>
                </a:solidFill>
              </a:rPr>
              <a:t> groei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53251" name="Picture 3" descr="P103017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9144000" cy="522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/>
              <a:t>Licht breekt de groeistof af.</a:t>
            </a:r>
            <a:br>
              <a:rPr lang="nl-NL" sz="3200" b="1" dirty="0"/>
            </a:br>
            <a:r>
              <a:rPr lang="nl-NL" sz="3200" b="1" dirty="0"/>
              <a:t>Waar zit de meeste groeistof?</a:t>
            </a:r>
          </a:p>
        </p:txBody>
      </p:sp>
      <p:pic>
        <p:nvPicPr>
          <p:cNvPr id="55299" name="Picture 3" descr="P103017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530350"/>
            <a:ext cx="8642350" cy="53276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r>
              <a:rPr lang="nl-NL" sz="3200" b="1" dirty="0"/>
              <a:t>Groeistoffen:</a:t>
            </a:r>
            <a:r>
              <a:rPr lang="nl-NL" dirty="0"/>
              <a:t/>
            </a:r>
            <a:br>
              <a:rPr lang="nl-NL" dirty="0"/>
            </a:br>
            <a:r>
              <a:rPr lang="nl-NL" sz="2800" b="1" dirty="0">
                <a:solidFill>
                  <a:srgbClr val="FF0000"/>
                </a:solidFill>
              </a:rPr>
              <a:t>Punt P</a:t>
            </a:r>
            <a:r>
              <a:rPr lang="nl-NL" sz="2800" dirty="0"/>
              <a:t>: normale concentratie groeistof in de </a:t>
            </a:r>
            <a:r>
              <a:rPr lang="nl-NL" sz="2800" b="1" dirty="0">
                <a:solidFill>
                  <a:srgbClr val="FF0000"/>
                </a:solidFill>
              </a:rPr>
              <a:t>WORTEL</a:t>
            </a:r>
            <a:r>
              <a:rPr lang="nl-NL" sz="2800" dirty="0"/>
              <a:t>.</a:t>
            </a:r>
            <a:br>
              <a:rPr lang="nl-NL" sz="2800" dirty="0"/>
            </a:br>
            <a:r>
              <a:rPr lang="nl-NL" sz="2800" b="1" dirty="0">
                <a:solidFill>
                  <a:srgbClr val="FF0000"/>
                </a:solidFill>
              </a:rPr>
              <a:t>Meer groeistof</a:t>
            </a:r>
            <a:r>
              <a:rPr lang="nl-NL" sz="2800" dirty="0"/>
              <a:t> geeft </a:t>
            </a:r>
            <a:r>
              <a:rPr lang="nl-NL" sz="2800" b="1" dirty="0" err="1">
                <a:solidFill>
                  <a:srgbClr val="FF0000"/>
                </a:solidFill>
              </a:rPr>
              <a:t>mínder</a:t>
            </a:r>
            <a:r>
              <a:rPr lang="nl-NL" sz="2800" b="1" dirty="0">
                <a:solidFill>
                  <a:srgbClr val="FF0000"/>
                </a:solidFill>
              </a:rPr>
              <a:t> groei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54275" name="Picture 3" descr="P103017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9144000" cy="522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1210146"/>
          </a:xfrm>
        </p:spPr>
        <p:txBody>
          <a:bodyPr>
            <a:normAutofit/>
          </a:bodyPr>
          <a:lstStyle/>
          <a:p>
            <a:r>
              <a:rPr lang="nl-NL" sz="3200" b="1" dirty="0"/>
              <a:t>Groeistof zakt naar beneden?</a:t>
            </a:r>
            <a:br>
              <a:rPr lang="nl-NL" sz="3200" b="1" dirty="0"/>
            </a:br>
            <a:r>
              <a:rPr lang="nl-NL" sz="3200" b="1" dirty="0"/>
              <a:t>Waar zit de meeste groeistof?</a:t>
            </a:r>
          </a:p>
        </p:txBody>
      </p:sp>
      <p:pic>
        <p:nvPicPr>
          <p:cNvPr id="56323" name="Picture 3" descr="P103017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989138"/>
            <a:ext cx="9144000" cy="450215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/>
              <a:t>Ethyleen</a:t>
            </a:r>
            <a:r>
              <a:rPr lang="en-US" sz="3200" b="1" dirty="0" smtClean="0"/>
              <a:t>: </a:t>
            </a:r>
            <a:r>
              <a:rPr lang="en-US" sz="3200" b="1" dirty="0" err="1" smtClean="0"/>
              <a:t>stimuleert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rijping</a:t>
            </a:r>
            <a:r>
              <a:rPr lang="en-US" sz="3200" b="1" dirty="0" smtClean="0"/>
              <a:t> van </a:t>
            </a:r>
            <a:r>
              <a:rPr lang="en-US" sz="3200" b="1" dirty="0" err="1" smtClean="0"/>
              <a:t>vele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soorten</a:t>
            </a:r>
            <a:r>
              <a:rPr lang="en-US" sz="3200" b="1" dirty="0" smtClean="0"/>
              <a:t> fruit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/>
          <a:lstStyle/>
          <a:p>
            <a:r>
              <a:rPr lang="en-US" dirty="0" err="1" smtClean="0"/>
              <a:t>Profielwerkstuk</a:t>
            </a:r>
            <a:r>
              <a:rPr lang="en-US" dirty="0" smtClean="0"/>
              <a:t> over </a:t>
            </a:r>
            <a:r>
              <a:rPr lang="en-US" dirty="0" err="1" smtClean="0"/>
              <a:t>ethyleen</a:t>
            </a:r>
            <a:r>
              <a:rPr lang="en-US" dirty="0" smtClean="0"/>
              <a:t>:</a:t>
            </a:r>
          </a:p>
          <a:p>
            <a:r>
              <a:rPr lang="nl-NL" dirty="0" smtClean="0">
                <a:hlinkClick r:id="rId2"/>
              </a:rPr>
              <a:t>http://www.exo.science.ru.nl/bronnen/scheikunde/fruitschaal.html</a:t>
            </a:r>
            <a:r>
              <a:rPr lang="nl-NL" dirty="0" smtClean="0"/>
              <a:t>   lees dit goed door !!</a:t>
            </a:r>
          </a:p>
          <a:p>
            <a:r>
              <a:rPr lang="en-US" dirty="0" smtClean="0"/>
              <a:t>Lees </a:t>
            </a:r>
            <a:r>
              <a:rPr lang="en-US" dirty="0" err="1" smtClean="0"/>
              <a:t>ook</a:t>
            </a:r>
            <a:r>
              <a:rPr lang="en-US" dirty="0" smtClean="0"/>
              <a:t> de </a:t>
            </a:r>
            <a:r>
              <a:rPr lang="en-US" dirty="0" err="1" smtClean="0"/>
              <a:t>tekst</a:t>
            </a:r>
            <a:r>
              <a:rPr lang="en-US" dirty="0" smtClean="0"/>
              <a:t> </a:t>
            </a:r>
            <a:r>
              <a:rPr lang="en-US" dirty="0" err="1" smtClean="0"/>
              <a:t>blz</a:t>
            </a:r>
            <a:r>
              <a:rPr lang="en-US" dirty="0" smtClean="0"/>
              <a:t>. 41 </a:t>
            </a:r>
            <a:r>
              <a:rPr lang="en-US" dirty="0" err="1" smtClean="0"/>
              <a:t>onderaan</a:t>
            </a:r>
            <a:r>
              <a:rPr lang="en-US" dirty="0" smtClean="0"/>
              <a:t> </a:t>
            </a:r>
            <a:r>
              <a:rPr lang="en-US" dirty="0" err="1" smtClean="0"/>
              <a:t>vanaf</a:t>
            </a:r>
            <a:r>
              <a:rPr lang="en-US" dirty="0" smtClean="0"/>
              <a:t> ETHYLEEN</a:t>
            </a:r>
            <a:endParaRPr lang="en-US" dirty="0"/>
          </a:p>
          <a:p>
            <a:r>
              <a:rPr lang="en-US" b="1" dirty="0" err="1" smtClean="0"/>
              <a:t>Maak</a:t>
            </a:r>
            <a:r>
              <a:rPr lang="en-US" b="1" dirty="0" smtClean="0"/>
              <a:t> de </a:t>
            </a:r>
            <a:r>
              <a:rPr lang="en-US" b="1" dirty="0" err="1" smtClean="0"/>
              <a:t>opdrachten</a:t>
            </a:r>
            <a:r>
              <a:rPr lang="en-US" b="1" dirty="0" smtClean="0"/>
              <a:t>:</a:t>
            </a:r>
          </a:p>
          <a:p>
            <a:r>
              <a:rPr lang="en-US" b="1" dirty="0" err="1" smtClean="0"/>
              <a:t>Opdracht</a:t>
            </a:r>
            <a:r>
              <a:rPr lang="en-US" b="1" dirty="0" smtClean="0"/>
              <a:t> 23 </a:t>
            </a:r>
            <a:r>
              <a:rPr lang="en-US" b="1" dirty="0" err="1" smtClean="0"/>
              <a:t>blz</a:t>
            </a:r>
            <a:r>
              <a:rPr lang="en-US" b="1" dirty="0" smtClean="0"/>
              <a:t>.  40</a:t>
            </a:r>
          </a:p>
          <a:p>
            <a:r>
              <a:rPr lang="en-US" b="1" dirty="0" err="1" smtClean="0"/>
              <a:t>Opdracht</a:t>
            </a:r>
            <a:r>
              <a:rPr lang="en-US" b="1" dirty="0" smtClean="0"/>
              <a:t> 24 </a:t>
            </a:r>
            <a:r>
              <a:rPr lang="en-US" b="1" dirty="0" err="1" smtClean="0"/>
              <a:t>blz</a:t>
            </a:r>
            <a:r>
              <a:rPr lang="en-US" b="1" dirty="0" smtClean="0"/>
              <a:t>. 41</a:t>
            </a:r>
          </a:p>
          <a:p>
            <a:r>
              <a:rPr lang="en-US" b="1" dirty="0" err="1" smtClean="0"/>
              <a:t>Opdracht</a:t>
            </a:r>
            <a:r>
              <a:rPr lang="en-US" b="1" dirty="0" smtClean="0"/>
              <a:t> 25 </a:t>
            </a:r>
            <a:r>
              <a:rPr lang="en-US" b="1" dirty="0" err="1" smtClean="0"/>
              <a:t>blz</a:t>
            </a:r>
            <a:r>
              <a:rPr lang="en-US" b="1" dirty="0" smtClean="0"/>
              <a:t>. 42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Controle</a:t>
            </a:r>
            <a:r>
              <a:rPr lang="en-US" sz="3200" b="1" dirty="0" smtClean="0"/>
              <a:t> van de </a:t>
            </a:r>
            <a:r>
              <a:rPr lang="en-US" sz="3200" b="1" dirty="0" err="1" smtClean="0"/>
              <a:t>bloei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blz</a:t>
            </a:r>
            <a:r>
              <a:rPr lang="en-US" sz="3200" b="1" dirty="0" smtClean="0"/>
              <a:t>. 43/44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Lees het </a:t>
            </a:r>
            <a:r>
              <a:rPr lang="en-US" sz="2400" dirty="0" err="1" smtClean="0"/>
              <a:t>stukje</a:t>
            </a:r>
            <a:r>
              <a:rPr lang="en-US" sz="2400" dirty="0" smtClean="0"/>
              <a:t> </a:t>
            </a:r>
            <a:r>
              <a:rPr lang="en-US" sz="2400" dirty="0" err="1" smtClean="0"/>
              <a:t>tekst</a:t>
            </a:r>
            <a:r>
              <a:rPr lang="en-US" sz="2400" dirty="0" smtClean="0"/>
              <a:t> op </a:t>
            </a:r>
            <a:r>
              <a:rPr lang="en-US" sz="2400" dirty="0" err="1" smtClean="0"/>
              <a:t>blz</a:t>
            </a:r>
            <a:r>
              <a:rPr lang="en-US" sz="2400" dirty="0" smtClean="0"/>
              <a:t>. 42 en 43</a:t>
            </a:r>
          </a:p>
          <a:p>
            <a:endParaRPr lang="en-US" sz="2400" dirty="0"/>
          </a:p>
          <a:p>
            <a:r>
              <a:rPr lang="en-US" sz="2400" dirty="0" smtClean="0"/>
              <a:t>Lees </a:t>
            </a:r>
            <a:r>
              <a:rPr lang="en-US" sz="2400" dirty="0" err="1" smtClean="0"/>
              <a:t>ook</a:t>
            </a:r>
            <a:r>
              <a:rPr lang="en-US" sz="2400" dirty="0" smtClean="0"/>
              <a:t> het </a:t>
            </a:r>
            <a:r>
              <a:rPr lang="en-US" sz="2400" dirty="0" err="1" smtClean="0"/>
              <a:t>onderzoekje</a:t>
            </a:r>
            <a:r>
              <a:rPr lang="en-US" sz="2400" dirty="0" smtClean="0"/>
              <a:t> </a:t>
            </a:r>
            <a:r>
              <a:rPr lang="en-US" sz="2400" dirty="0" err="1" smtClean="0"/>
              <a:t>dat</a:t>
            </a:r>
            <a:r>
              <a:rPr lang="en-US" sz="2400" dirty="0" smtClean="0"/>
              <a:t> </a:t>
            </a:r>
            <a:r>
              <a:rPr lang="en-US" sz="2400" dirty="0" err="1" smtClean="0"/>
              <a:t>staat</a:t>
            </a:r>
            <a:r>
              <a:rPr lang="en-US" sz="2400" dirty="0" smtClean="0"/>
              <a:t> </a:t>
            </a:r>
            <a:r>
              <a:rPr lang="en-US" sz="2400" dirty="0" err="1" smtClean="0"/>
              <a:t>beschreven</a:t>
            </a:r>
            <a:r>
              <a:rPr lang="en-US" sz="2400" dirty="0" smtClean="0"/>
              <a:t> op </a:t>
            </a:r>
            <a:r>
              <a:rPr lang="en-US" sz="2400" dirty="0" err="1" smtClean="0"/>
              <a:t>blz</a:t>
            </a:r>
            <a:r>
              <a:rPr lang="en-US" sz="2400" dirty="0" smtClean="0"/>
              <a:t>. 42</a:t>
            </a:r>
          </a:p>
          <a:p>
            <a:endParaRPr lang="en-US" sz="2400" dirty="0"/>
          </a:p>
          <a:p>
            <a:r>
              <a:rPr lang="en-US" sz="2400" b="1" dirty="0" err="1" smtClean="0"/>
              <a:t>Maak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Opdracht</a:t>
            </a:r>
            <a:r>
              <a:rPr lang="en-US" sz="2400" b="1" dirty="0" smtClean="0"/>
              <a:t> 26 </a:t>
            </a:r>
            <a:r>
              <a:rPr lang="en-US" sz="2400" b="1" dirty="0" err="1" smtClean="0"/>
              <a:t>blz</a:t>
            </a:r>
            <a:r>
              <a:rPr lang="en-US" sz="2400" b="1" dirty="0" smtClean="0"/>
              <a:t>. 43</a:t>
            </a:r>
            <a:endParaRPr lang="nl-NL" sz="2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Bescherming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tegen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vraat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blz</a:t>
            </a:r>
            <a:r>
              <a:rPr lang="en-US" sz="3200" b="1" dirty="0" smtClean="0"/>
              <a:t>. 43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err="1" smtClean="0"/>
              <a:t>Planten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 begin </a:t>
            </a:r>
            <a:r>
              <a:rPr lang="en-US" sz="2400" dirty="0" err="1" smtClean="0"/>
              <a:t>voedselketens</a:t>
            </a:r>
            <a:endParaRPr lang="en-US" sz="2400" dirty="0" smtClean="0"/>
          </a:p>
          <a:p>
            <a:r>
              <a:rPr lang="en-US" sz="2400" dirty="0" err="1" smtClean="0"/>
              <a:t>Virussen</a:t>
            </a:r>
            <a:r>
              <a:rPr lang="en-US" sz="2400" dirty="0" smtClean="0"/>
              <a:t>, </a:t>
            </a:r>
            <a:r>
              <a:rPr lang="en-US" sz="2400" dirty="0" err="1" smtClean="0"/>
              <a:t>bacteriën</a:t>
            </a:r>
            <a:r>
              <a:rPr lang="en-US" sz="2400" dirty="0" smtClean="0"/>
              <a:t> en </a:t>
            </a:r>
            <a:r>
              <a:rPr lang="en-US" sz="2400" dirty="0" err="1" smtClean="0"/>
              <a:t>schimmels</a:t>
            </a:r>
            <a:r>
              <a:rPr lang="en-US" sz="2400" dirty="0" smtClean="0"/>
              <a:t> </a:t>
            </a:r>
            <a:r>
              <a:rPr lang="en-US" sz="2400" dirty="0" err="1" smtClean="0"/>
              <a:t>infecteren</a:t>
            </a:r>
            <a:r>
              <a:rPr lang="en-US" sz="2400" dirty="0" smtClean="0"/>
              <a:t> </a:t>
            </a:r>
            <a:r>
              <a:rPr lang="en-US" sz="2400" dirty="0" err="1" smtClean="0"/>
              <a:t>planten</a:t>
            </a:r>
            <a:endParaRPr lang="en-US" sz="2400" dirty="0" smtClean="0"/>
          </a:p>
          <a:p>
            <a:r>
              <a:rPr lang="en-US" sz="2400" dirty="0" err="1" smtClean="0"/>
              <a:t>Insecten</a:t>
            </a:r>
            <a:r>
              <a:rPr lang="en-US" sz="2400" dirty="0" smtClean="0"/>
              <a:t> </a:t>
            </a:r>
            <a:r>
              <a:rPr lang="en-US" sz="2400" dirty="0" err="1"/>
              <a:t>v</a:t>
            </a:r>
            <a:r>
              <a:rPr lang="en-US" sz="2400" dirty="0" err="1" smtClean="0"/>
              <a:t>reten</a:t>
            </a:r>
            <a:r>
              <a:rPr lang="en-US" sz="2400" dirty="0" smtClean="0"/>
              <a:t> </a:t>
            </a:r>
            <a:r>
              <a:rPr lang="en-US" sz="2400" dirty="0" err="1" smtClean="0"/>
              <a:t>planten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endParaRPr lang="en-US" sz="2400" dirty="0"/>
          </a:p>
          <a:p>
            <a:r>
              <a:rPr lang="en-US" sz="2400" dirty="0" err="1" smtClean="0"/>
              <a:t>Planten</a:t>
            </a:r>
            <a:r>
              <a:rPr lang="en-US" sz="2400" dirty="0" smtClean="0"/>
              <a:t> </a:t>
            </a:r>
            <a:r>
              <a:rPr lang="en-US" sz="2400" dirty="0" err="1" smtClean="0"/>
              <a:t>hebben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ingenieus</a:t>
            </a:r>
            <a:r>
              <a:rPr lang="en-US" sz="2400" dirty="0" smtClean="0"/>
              <a:t> </a:t>
            </a:r>
            <a:r>
              <a:rPr lang="en-US" sz="2400" dirty="0" err="1" smtClean="0"/>
              <a:t>verdedigingssysteem</a:t>
            </a:r>
            <a:r>
              <a:rPr lang="en-US" sz="2400" dirty="0" smtClean="0"/>
              <a:t> </a:t>
            </a:r>
            <a:r>
              <a:rPr lang="en-US" sz="2400" dirty="0" err="1" smtClean="0"/>
              <a:t>ontwikkeld</a:t>
            </a:r>
            <a:endParaRPr lang="en-US" sz="2400" dirty="0" smtClean="0"/>
          </a:p>
          <a:p>
            <a:r>
              <a:rPr lang="en-US" sz="2400" dirty="0" err="1" smtClean="0"/>
              <a:t>Voorbeeld</a:t>
            </a:r>
            <a:r>
              <a:rPr lang="en-US" sz="2400" dirty="0" smtClean="0"/>
              <a:t>: </a:t>
            </a:r>
            <a:r>
              <a:rPr lang="en-US" sz="2400" dirty="0" err="1" smtClean="0"/>
              <a:t>rupsen</a:t>
            </a:r>
            <a:r>
              <a:rPr lang="en-US" sz="2400" dirty="0" smtClean="0"/>
              <a:t> </a:t>
            </a:r>
            <a:r>
              <a:rPr lang="en-US" sz="2400" dirty="0" err="1" smtClean="0"/>
              <a:t>vreten</a:t>
            </a:r>
            <a:r>
              <a:rPr lang="en-US" sz="2400" dirty="0" smtClean="0"/>
              <a:t> </a:t>
            </a:r>
            <a:r>
              <a:rPr lang="en-US" sz="2400" dirty="0" err="1" smtClean="0"/>
              <a:t>planten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, </a:t>
            </a:r>
            <a:r>
              <a:rPr lang="en-US" sz="2400" dirty="0" err="1" smtClean="0"/>
              <a:t>sommige</a:t>
            </a:r>
            <a:r>
              <a:rPr lang="en-US" sz="2400" dirty="0" smtClean="0"/>
              <a:t> </a:t>
            </a:r>
            <a:r>
              <a:rPr lang="en-US" sz="2400" dirty="0" err="1" smtClean="0"/>
              <a:t>planten</a:t>
            </a:r>
            <a:r>
              <a:rPr lang="en-US" sz="2400" dirty="0" smtClean="0"/>
              <a:t> </a:t>
            </a:r>
            <a:r>
              <a:rPr lang="en-US" sz="2400" dirty="0" err="1" smtClean="0"/>
              <a:t>geven</a:t>
            </a:r>
            <a:r>
              <a:rPr lang="en-US" sz="2400" dirty="0" smtClean="0"/>
              <a:t> </a:t>
            </a:r>
            <a:r>
              <a:rPr lang="en-US" sz="2400" dirty="0" err="1" smtClean="0"/>
              <a:t>daarop</a:t>
            </a:r>
            <a:r>
              <a:rPr lang="en-US" sz="2400" dirty="0" smtClean="0"/>
              <a:t> </a:t>
            </a:r>
            <a:r>
              <a:rPr lang="en-US" sz="2400" dirty="0" err="1" smtClean="0"/>
              <a:t>eenn</a:t>
            </a:r>
            <a:r>
              <a:rPr lang="en-US" sz="2400" dirty="0" smtClean="0"/>
              <a:t> </a:t>
            </a:r>
            <a:r>
              <a:rPr lang="en-US" sz="2400" dirty="0" err="1" smtClean="0"/>
              <a:t>geur</a:t>
            </a:r>
            <a:r>
              <a:rPr lang="en-US" sz="2400" dirty="0" smtClean="0"/>
              <a:t> </a:t>
            </a:r>
            <a:r>
              <a:rPr lang="en-US" sz="2400" dirty="0" err="1" smtClean="0"/>
              <a:t>af</a:t>
            </a:r>
            <a:r>
              <a:rPr lang="en-US" sz="2400" dirty="0" smtClean="0"/>
              <a:t>. </a:t>
            </a:r>
            <a:r>
              <a:rPr lang="en-US" sz="2400" dirty="0" err="1" smtClean="0"/>
              <a:t>Sluipwespen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daardoor</a:t>
            </a:r>
            <a:r>
              <a:rPr lang="en-US" sz="2400" dirty="0" smtClean="0"/>
              <a:t> </a:t>
            </a:r>
            <a:r>
              <a:rPr lang="en-US" sz="2400" dirty="0" err="1" smtClean="0"/>
              <a:t>aangetrokken</a:t>
            </a:r>
            <a:r>
              <a:rPr lang="en-US" sz="2400" dirty="0" smtClean="0"/>
              <a:t>, </a:t>
            </a:r>
            <a:r>
              <a:rPr lang="en-US" sz="2400" dirty="0" err="1" smtClean="0"/>
              <a:t>sluipwesp</a:t>
            </a:r>
            <a:r>
              <a:rPr lang="en-US" sz="2400" dirty="0" smtClean="0"/>
              <a:t> </a:t>
            </a:r>
            <a:r>
              <a:rPr lang="en-US" sz="2400" dirty="0" err="1" smtClean="0"/>
              <a:t>legt</a:t>
            </a:r>
            <a:r>
              <a:rPr lang="en-US" sz="2400" dirty="0" smtClean="0"/>
              <a:t> </a:t>
            </a:r>
            <a:r>
              <a:rPr lang="en-US" sz="2400" dirty="0" err="1" smtClean="0"/>
              <a:t>eieren</a:t>
            </a:r>
            <a:r>
              <a:rPr lang="en-US" sz="2400" dirty="0" smtClean="0"/>
              <a:t> in de </a:t>
            </a:r>
            <a:r>
              <a:rPr lang="en-US" sz="2400" dirty="0" err="1" smtClean="0"/>
              <a:t>rups</a:t>
            </a:r>
            <a:r>
              <a:rPr lang="en-US" sz="2400" dirty="0" smtClean="0"/>
              <a:t>(en), </a:t>
            </a:r>
            <a:r>
              <a:rPr lang="en-US" sz="2400" dirty="0" err="1" smtClean="0"/>
              <a:t>eieren</a:t>
            </a:r>
            <a:r>
              <a:rPr lang="en-US" sz="2400" dirty="0" smtClean="0"/>
              <a:t> </a:t>
            </a:r>
            <a:r>
              <a:rPr lang="en-US" sz="2400" dirty="0" err="1" smtClean="0"/>
              <a:t>ontwikkelen</a:t>
            </a:r>
            <a:r>
              <a:rPr lang="en-US" sz="2400" dirty="0" smtClean="0"/>
              <a:t> tot </a:t>
            </a:r>
            <a:r>
              <a:rPr lang="en-US" sz="2400" dirty="0" err="1" smtClean="0"/>
              <a:t>larven</a:t>
            </a:r>
            <a:r>
              <a:rPr lang="en-US" sz="2400" dirty="0" smtClean="0"/>
              <a:t>, </a:t>
            </a:r>
            <a:r>
              <a:rPr lang="en-US" sz="2400" dirty="0" err="1" smtClean="0"/>
              <a:t>eten</a:t>
            </a:r>
            <a:r>
              <a:rPr lang="en-US" sz="2400" dirty="0" smtClean="0"/>
              <a:t> </a:t>
            </a:r>
            <a:r>
              <a:rPr lang="en-US" sz="2400" dirty="0" err="1" smtClean="0"/>
              <a:t>rups</a:t>
            </a:r>
            <a:r>
              <a:rPr lang="en-US" sz="2400" dirty="0" smtClean="0"/>
              <a:t> op:  </a:t>
            </a:r>
            <a:r>
              <a:rPr lang="en-US" sz="2400" dirty="0" err="1" smtClean="0"/>
              <a:t>Rupsie</a:t>
            </a:r>
            <a:r>
              <a:rPr lang="en-US" sz="2400" dirty="0" smtClean="0"/>
              <a:t> </a:t>
            </a:r>
            <a:r>
              <a:rPr lang="en-US" sz="2400" dirty="0" err="1" smtClean="0"/>
              <a:t>sterft</a:t>
            </a:r>
            <a:endParaRPr lang="en-US" sz="2400" dirty="0" smtClean="0"/>
          </a:p>
          <a:p>
            <a:r>
              <a:rPr lang="en-US" sz="2400" dirty="0" smtClean="0"/>
              <a:t>Lees </a:t>
            </a:r>
            <a:r>
              <a:rPr lang="en-US" sz="2400" dirty="0" err="1" smtClean="0"/>
              <a:t>tekst</a:t>
            </a:r>
            <a:r>
              <a:rPr lang="en-US" sz="2400" dirty="0" smtClean="0"/>
              <a:t> over </a:t>
            </a:r>
            <a:r>
              <a:rPr lang="en-US" sz="2400" dirty="0" err="1" smtClean="0"/>
              <a:t>bescherming</a:t>
            </a:r>
            <a:r>
              <a:rPr lang="en-US" sz="2400" dirty="0" smtClean="0"/>
              <a:t> </a:t>
            </a:r>
            <a:r>
              <a:rPr lang="en-US" sz="2400" dirty="0" err="1" smtClean="0"/>
              <a:t>tegen</a:t>
            </a:r>
            <a:r>
              <a:rPr lang="en-US" sz="2400" dirty="0" smtClean="0"/>
              <a:t> </a:t>
            </a:r>
            <a:r>
              <a:rPr lang="en-US" sz="2400" dirty="0" err="1" smtClean="0"/>
              <a:t>vraat</a:t>
            </a:r>
            <a:r>
              <a:rPr lang="en-US" sz="2400" dirty="0" smtClean="0"/>
              <a:t> via de </a:t>
            </a:r>
            <a:r>
              <a:rPr lang="en-US" sz="2400" dirty="0" err="1" smtClean="0"/>
              <a:t>volgende</a:t>
            </a:r>
            <a:r>
              <a:rPr lang="en-US" sz="2400" dirty="0" smtClean="0"/>
              <a:t> link: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>
                <a:hlinkClick r:id="rId2"/>
              </a:rPr>
              <a:t>http://nl.wikipedia.org/wiki/Afweer_van_planten_tegen_herbivoren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	Lees de </a:t>
            </a:r>
            <a:r>
              <a:rPr lang="en-US" sz="2400" dirty="0" err="1" smtClean="0"/>
              <a:t>volgende</a:t>
            </a:r>
            <a:r>
              <a:rPr lang="en-US" sz="2400" dirty="0" smtClean="0"/>
              <a:t> </a:t>
            </a:r>
            <a:r>
              <a:rPr lang="en-US" sz="2400" dirty="0" err="1" smtClean="0"/>
              <a:t>tekst</a:t>
            </a:r>
            <a:r>
              <a:rPr lang="en-US" sz="2400" dirty="0" smtClean="0"/>
              <a:t> </a:t>
            </a:r>
            <a:r>
              <a:rPr lang="en-US" sz="2400" dirty="0" err="1" smtClean="0"/>
              <a:t>pdf</a:t>
            </a:r>
            <a:r>
              <a:rPr lang="en-US" sz="2400" dirty="0" smtClean="0"/>
              <a:t> over </a:t>
            </a:r>
            <a:r>
              <a:rPr lang="en-US" sz="2400" dirty="0" err="1" smtClean="0"/>
              <a:t>planten</a:t>
            </a:r>
            <a:r>
              <a:rPr lang="en-US" sz="2400" dirty="0" smtClean="0"/>
              <a:t> (</a:t>
            </a:r>
            <a:r>
              <a:rPr lang="en-US" sz="2400" dirty="0" err="1" smtClean="0"/>
              <a:t>kline</a:t>
            </a:r>
            <a:r>
              <a:rPr lang="en-US" sz="2400" dirty="0" smtClean="0"/>
              <a:t> </a:t>
            </a:r>
            <a:r>
              <a:rPr lang="en-US" sz="2400" dirty="0" err="1" smtClean="0"/>
              <a:t>tekst</a:t>
            </a:r>
            <a:r>
              <a:rPr lang="en-US" sz="2400" dirty="0" smtClean="0"/>
              <a:t> met </a:t>
            </a:r>
            <a:r>
              <a:rPr lang="en-US" sz="2400" dirty="0" err="1" smtClean="0"/>
              <a:t>voorbeelden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>
                <a:hlinkClick r:id="rId3"/>
              </a:rPr>
              <a:t>http://www.obsprinsfrederikhendrik.nl/fileadmin/documenten/frede</a:t>
            </a:r>
          </a:p>
          <a:p>
            <a:pPr>
              <a:buNone/>
            </a:pPr>
            <a:r>
              <a:rPr lang="en-US" sz="2400" dirty="0" err="1" smtClean="0">
                <a:hlinkClick r:id="rId3"/>
              </a:rPr>
              <a:t>khendrik</a:t>
            </a:r>
            <a:r>
              <a:rPr lang="en-US" sz="2400" dirty="0" smtClean="0">
                <a:hlinkClick r:id="rId3"/>
              </a:rPr>
              <a:t>/</a:t>
            </a:r>
            <a:r>
              <a:rPr lang="en-US" sz="2400" dirty="0" err="1" smtClean="0">
                <a:hlinkClick r:id="rId3"/>
              </a:rPr>
              <a:t>Samenvattingen_toetsen</a:t>
            </a:r>
            <a:r>
              <a:rPr lang="en-US" sz="2400" dirty="0" smtClean="0">
                <a:hlinkClick r:id="rId3"/>
              </a:rPr>
              <a:t>/groep_6/</a:t>
            </a:r>
            <a:r>
              <a:rPr lang="en-US" sz="2400" dirty="0" err="1" smtClean="0">
                <a:hlinkClick r:id="rId3"/>
              </a:rPr>
              <a:t>g._Goed_beschermd.pdf</a:t>
            </a:r>
            <a:r>
              <a:rPr lang="en-US" sz="2400" dirty="0" smtClean="0"/>
              <a:t> 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err="1" smtClean="0"/>
              <a:t>Maak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Opdracht</a:t>
            </a:r>
            <a:r>
              <a:rPr lang="en-US" sz="2400" b="1" dirty="0" smtClean="0"/>
              <a:t> 27 </a:t>
            </a:r>
            <a:r>
              <a:rPr lang="en-US" sz="2400" b="1" dirty="0" err="1" smtClean="0"/>
              <a:t>blz</a:t>
            </a:r>
            <a:r>
              <a:rPr lang="en-US" sz="2400" b="1" dirty="0" smtClean="0"/>
              <a:t>. 44</a:t>
            </a:r>
            <a:endParaRPr lang="nl-NL" sz="2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Bescherming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tegen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uitdroging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Bekijk</a:t>
            </a:r>
            <a:r>
              <a:rPr lang="en-US" sz="2400" dirty="0" smtClean="0"/>
              <a:t> de </a:t>
            </a:r>
            <a:r>
              <a:rPr lang="en-US" sz="2400" dirty="0" err="1" smtClean="0"/>
              <a:t>volgende</a:t>
            </a:r>
            <a:r>
              <a:rPr lang="en-US" sz="2400" dirty="0" smtClean="0"/>
              <a:t> </a:t>
            </a:r>
            <a:r>
              <a:rPr lang="en-US" sz="2400" dirty="0" err="1" smtClean="0"/>
              <a:t>dia’s</a:t>
            </a:r>
            <a:r>
              <a:rPr lang="en-US" sz="2400" dirty="0" smtClean="0"/>
              <a:t> </a:t>
            </a:r>
            <a:r>
              <a:rPr lang="en-US" sz="2400" dirty="0" err="1" smtClean="0"/>
              <a:t>rustig</a:t>
            </a:r>
            <a:endParaRPr lang="en-US" sz="2400" dirty="0" smtClean="0"/>
          </a:p>
          <a:p>
            <a:r>
              <a:rPr lang="en-US" sz="2400" dirty="0" err="1" smtClean="0"/>
              <a:t>Ze</a:t>
            </a:r>
            <a:r>
              <a:rPr lang="en-US" sz="2400" dirty="0" smtClean="0"/>
              <a:t> </a:t>
            </a:r>
            <a:r>
              <a:rPr lang="en-US" sz="2400" dirty="0" err="1" smtClean="0"/>
              <a:t>gaan</a:t>
            </a:r>
            <a:r>
              <a:rPr lang="en-US" sz="2400" dirty="0" smtClean="0"/>
              <a:t> </a:t>
            </a:r>
            <a:r>
              <a:rPr lang="en-US" sz="2400" dirty="0" err="1" smtClean="0"/>
              <a:t>allemaal</a:t>
            </a:r>
            <a:r>
              <a:rPr lang="en-US" sz="2400" dirty="0" smtClean="0"/>
              <a:t> over </a:t>
            </a:r>
            <a:r>
              <a:rPr lang="en-US" sz="2400" dirty="0" err="1" smtClean="0"/>
              <a:t>bescherming</a:t>
            </a:r>
            <a:r>
              <a:rPr lang="en-US" sz="2400" dirty="0" smtClean="0"/>
              <a:t> </a:t>
            </a:r>
            <a:r>
              <a:rPr lang="en-US" sz="2400" dirty="0" err="1" smtClean="0"/>
              <a:t>tegen</a:t>
            </a:r>
            <a:r>
              <a:rPr lang="en-US" sz="2400" dirty="0" smtClean="0"/>
              <a:t> </a:t>
            </a:r>
            <a:r>
              <a:rPr lang="en-US" sz="2400" dirty="0" err="1" smtClean="0"/>
              <a:t>uitdroging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err="1" smtClean="0"/>
              <a:t>Mak</a:t>
            </a:r>
            <a:r>
              <a:rPr lang="en-US" sz="2400" dirty="0" smtClean="0"/>
              <a:t> </a:t>
            </a:r>
            <a:r>
              <a:rPr lang="en-US" sz="2400" dirty="0" err="1" smtClean="0"/>
              <a:t>opdracht</a:t>
            </a:r>
            <a:r>
              <a:rPr lang="en-US" sz="2400" dirty="0" smtClean="0"/>
              <a:t> 28 </a:t>
            </a:r>
            <a:r>
              <a:rPr lang="en-US" sz="2400" dirty="0" err="1" smtClean="0"/>
              <a:t>blz</a:t>
            </a:r>
            <a:r>
              <a:rPr lang="en-US" sz="2400" dirty="0" smtClean="0"/>
              <a:t>. 45</a:t>
            </a:r>
          </a:p>
          <a:p>
            <a:r>
              <a:rPr lang="en-US" sz="2400" dirty="0" smtClean="0"/>
              <a:t>Leer de </a:t>
            </a:r>
            <a:r>
              <a:rPr lang="en-US" sz="2400" dirty="0" err="1" smtClean="0"/>
              <a:t>samenvatting</a:t>
            </a:r>
            <a:r>
              <a:rPr lang="en-US" sz="2400" dirty="0" smtClean="0"/>
              <a:t> erg </a:t>
            </a:r>
            <a:r>
              <a:rPr lang="en-US" sz="2400" dirty="0" err="1" smtClean="0"/>
              <a:t>goed</a:t>
            </a:r>
            <a:r>
              <a:rPr lang="en-US" sz="2400" dirty="0" smtClean="0"/>
              <a:t> </a:t>
            </a:r>
            <a:r>
              <a:rPr lang="en-US" sz="2400" dirty="0" err="1" smtClean="0"/>
              <a:t>blz</a:t>
            </a:r>
            <a:r>
              <a:rPr lang="en-US" sz="2400" dirty="0" smtClean="0"/>
              <a:t>. 46 t/m 47</a:t>
            </a:r>
          </a:p>
          <a:p>
            <a:r>
              <a:rPr lang="en-US" sz="2400" dirty="0" err="1" smtClean="0"/>
              <a:t>Maak</a:t>
            </a:r>
            <a:r>
              <a:rPr lang="en-US" sz="2400" dirty="0" smtClean="0"/>
              <a:t> de D-</a:t>
            </a:r>
            <a:r>
              <a:rPr lang="en-US" sz="2400" dirty="0" err="1" smtClean="0"/>
              <a:t>toets</a:t>
            </a:r>
            <a:r>
              <a:rPr lang="en-US" sz="2400" dirty="0" smtClean="0"/>
              <a:t> </a:t>
            </a:r>
            <a:r>
              <a:rPr lang="en-US" sz="2400" dirty="0" err="1" smtClean="0"/>
              <a:t>blz</a:t>
            </a:r>
            <a:r>
              <a:rPr lang="en-US" sz="2400" dirty="0" smtClean="0"/>
              <a:t>. 48 t/m 55</a:t>
            </a:r>
          </a:p>
          <a:p>
            <a:r>
              <a:rPr lang="en-US" sz="2400" dirty="0" err="1" smtClean="0"/>
              <a:t>Verbeter</a:t>
            </a:r>
            <a:r>
              <a:rPr lang="en-US" sz="2400" dirty="0" smtClean="0"/>
              <a:t> de </a:t>
            </a:r>
            <a:r>
              <a:rPr lang="en-US" sz="2400" dirty="0" err="1" smtClean="0"/>
              <a:t>antwoorden</a:t>
            </a:r>
            <a:r>
              <a:rPr lang="en-US" sz="2400" dirty="0" smtClean="0"/>
              <a:t> in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kleur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b="1" dirty="0" smtClean="0"/>
              <a:t>EINDOPDRACHT:</a:t>
            </a:r>
          </a:p>
          <a:p>
            <a:r>
              <a:rPr lang="en-US" sz="2400" b="1" dirty="0" err="1" smtClean="0"/>
              <a:t>Maak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opdracht</a:t>
            </a:r>
            <a:r>
              <a:rPr lang="en-US" sz="2400" b="1" dirty="0" smtClean="0"/>
              <a:t> </a:t>
            </a:r>
            <a:r>
              <a:rPr lang="en-US" sz="2400" b="1" dirty="0" smtClean="0"/>
              <a:t>2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3</a:t>
            </a:r>
            <a:r>
              <a:rPr lang="en-US" sz="2400" b="1" dirty="0" smtClean="0"/>
              <a:t>  </a:t>
            </a:r>
            <a:r>
              <a:rPr lang="en-US" sz="2400" b="1" dirty="0" smtClean="0"/>
              <a:t>(</a:t>
            </a:r>
            <a:r>
              <a:rPr lang="en-US" sz="2400" b="1" dirty="0" smtClean="0"/>
              <a:t>PF)</a:t>
            </a:r>
            <a:endParaRPr lang="nl-NL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/>
              <a:t>Zonder topje </a:t>
            </a:r>
            <a:r>
              <a:rPr lang="nl-NL" sz="3200" b="1" dirty="0">
                <a:sym typeface="Wingdings" pitchFamily="2" charset="2"/>
              </a:rPr>
              <a:t> conclusie?</a:t>
            </a:r>
            <a:endParaRPr lang="nl-NL" sz="3200" b="1" dirty="0"/>
          </a:p>
        </p:txBody>
      </p:sp>
      <p:pic>
        <p:nvPicPr>
          <p:cNvPr id="36870" name="Picture 6" descr="P103017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341438"/>
            <a:ext cx="6480175" cy="5516562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538" y="0"/>
            <a:ext cx="4716462" cy="1417638"/>
          </a:xfrm>
        </p:spPr>
        <p:txBody>
          <a:bodyPr/>
          <a:lstStyle/>
          <a:p>
            <a:r>
              <a:rPr lang="nl-NL" sz="4000"/>
              <a:t>Nadeel blad: </a:t>
            </a:r>
            <a:br>
              <a:rPr lang="nl-NL" sz="4000"/>
            </a:br>
            <a:r>
              <a:rPr lang="nl-NL" sz="4000" b="1">
                <a:solidFill>
                  <a:srgbClr val="FF0000"/>
                </a:solidFill>
              </a:rPr>
              <a:t>veel waterverlies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/>
          <a:p>
            <a:r>
              <a:rPr lang="nl-NL" sz="2800"/>
              <a:t>Oplossingen??</a:t>
            </a:r>
          </a:p>
          <a:p>
            <a:r>
              <a:rPr lang="nl-NL" sz="2800"/>
              <a:t>Cuticula = vetlaag</a:t>
            </a:r>
          </a:p>
          <a:p>
            <a:r>
              <a:rPr lang="nl-NL" sz="2800"/>
              <a:t>Opperhuidcellen liggen strak tegen elkaar =??</a:t>
            </a:r>
          </a:p>
          <a:p>
            <a:r>
              <a:rPr lang="nl-NL" sz="2800"/>
              <a:t>Huidmondje kan dicht ??</a:t>
            </a:r>
          </a:p>
          <a:p>
            <a:r>
              <a:rPr lang="nl-NL" sz="2800"/>
              <a:t>Huidmondjes aan onderkant Hoezo??</a:t>
            </a:r>
          </a:p>
          <a:p>
            <a:r>
              <a:rPr lang="nl-NL" sz="2800"/>
              <a:t>Vaatbundels voeren veel water aan.</a:t>
            </a:r>
          </a:p>
        </p:txBody>
      </p:sp>
      <p:pic>
        <p:nvPicPr>
          <p:cNvPr id="69636" name="Picture 4" descr="P103018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163" y="0"/>
            <a:ext cx="4325937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714500"/>
          </a:xfrm>
        </p:spPr>
        <p:txBody>
          <a:bodyPr>
            <a:normAutofit fontScale="90000"/>
          </a:bodyPr>
          <a:lstStyle/>
          <a:p>
            <a:r>
              <a:rPr lang="nl-NL" sz="4000"/>
              <a:t>Ademhaling plant:</a:t>
            </a:r>
            <a:br>
              <a:rPr lang="nl-NL" sz="4000"/>
            </a:br>
            <a:r>
              <a:rPr lang="nl-NL" sz="4000"/>
              <a:t>buitenoppervlak meestal ondoorlatend (doel?)</a:t>
            </a:r>
          </a:p>
        </p:txBody>
      </p:sp>
      <p:pic>
        <p:nvPicPr>
          <p:cNvPr id="70663" name="Picture 7" descr="P103018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05038"/>
            <a:ext cx="4506913" cy="3887787"/>
          </a:xfrm>
        </p:spPr>
      </p:pic>
      <p:pic>
        <p:nvPicPr>
          <p:cNvPr id="70664" name="Picture 8" descr="P103018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205038"/>
            <a:ext cx="4500562" cy="388778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686800" cy="1628775"/>
          </a:xfrm>
        </p:spPr>
        <p:txBody>
          <a:bodyPr/>
          <a:lstStyle/>
          <a:p>
            <a:r>
              <a:rPr lang="nl-NL" sz="4000"/>
              <a:t>Openen en sluiten huidmondjes</a:t>
            </a:r>
            <a:br>
              <a:rPr lang="nl-NL" sz="4000"/>
            </a:br>
            <a:r>
              <a:rPr lang="nl-NL" sz="2800"/>
              <a:t>In het licht			Donker of bij watergebrek</a:t>
            </a:r>
            <a:endParaRPr lang="nl-NL" sz="4000"/>
          </a:p>
        </p:txBody>
      </p:sp>
      <p:pic>
        <p:nvPicPr>
          <p:cNvPr id="120837" name="Picture 5" descr="P10302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9144000" cy="522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28775"/>
          </a:xfrm>
        </p:spPr>
        <p:txBody>
          <a:bodyPr/>
          <a:lstStyle/>
          <a:p>
            <a:r>
              <a:rPr lang="nl-NL"/>
              <a:t>Beredeneer waarom een huidmondje ‘s nacht dicht mag zijn</a:t>
            </a:r>
          </a:p>
        </p:txBody>
      </p:sp>
      <p:pic>
        <p:nvPicPr>
          <p:cNvPr id="130051" name="Picture 3" descr="P10302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9144000" cy="522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/>
              <a:t>Welke soort aanpassing zie je hier?</a:t>
            </a:r>
          </a:p>
        </p:txBody>
      </p:sp>
      <p:pic>
        <p:nvPicPr>
          <p:cNvPr id="126981" name="Picture 5" descr="P103020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41438"/>
            <a:ext cx="9144000" cy="551656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Voordeel van deze bladvorm?</a:t>
            </a:r>
          </a:p>
        </p:txBody>
      </p:sp>
      <p:pic>
        <p:nvPicPr>
          <p:cNvPr id="131078" name="Picture 6" descr="P10302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9144000" cy="52292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nl-NL" sz="3200" b="1" dirty="0"/>
              <a:t>Afgesneden topje terugplaatsen</a:t>
            </a:r>
            <a:br>
              <a:rPr lang="nl-NL" sz="3200" b="1" dirty="0"/>
            </a:br>
            <a:r>
              <a:rPr lang="nl-NL" sz="3200" b="1" dirty="0"/>
              <a:t>Conclusie?</a:t>
            </a:r>
          </a:p>
        </p:txBody>
      </p:sp>
      <p:pic>
        <p:nvPicPr>
          <p:cNvPr id="38918" name="Picture 6" descr="P10301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1412875"/>
            <a:ext cx="5832475" cy="54451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b="1" dirty="0"/>
              <a:t>Lengtegroei</a:t>
            </a:r>
          </a:p>
        </p:txBody>
      </p:sp>
      <p:pic>
        <p:nvPicPr>
          <p:cNvPr id="34821" name="Picture 5" descr="P103017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1680" y="1196752"/>
            <a:ext cx="5761038" cy="54451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/>
              <a:t>Zonder topje </a:t>
            </a:r>
            <a:r>
              <a:rPr lang="nl-NL" sz="3200" b="1" dirty="0">
                <a:sym typeface="Wingdings" pitchFamily="2" charset="2"/>
              </a:rPr>
              <a:t> conclusie?</a:t>
            </a:r>
            <a:endParaRPr lang="nl-NL" sz="3200" b="1" dirty="0"/>
          </a:p>
        </p:txBody>
      </p:sp>
      <p:pic>
        <p:nvPicPr>
          <p:cNvPr id="36870" name="Picture 6" descr="P103017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341438"/>
            <a:ext cx="6480175" cy="55165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nl-NL" sz="3200" b="1" dirty="0"/>
              <a:t>Afgesneden topje terugplaatsen</a:t>
            </a:r>
            <a:br>
              <a:rPr lang="nl-NL" sz="3200" b="1" dirty="0"/>
            </a:br>
            <a:r>
              <a:rPr lang="nl-NL" sz="3200" b="1" dirty="0"/>
              <a:t>Conclusie?</a:t>
            </a:r>
          </a:p>
        </p:txBody>
      </p:sp>
      <p:pic>
        <p:nvPicPr>
          <p:cNvPr id="38918" name="Picture 6" descr="P10301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1412875"/>
            <a:ext cx="5832475" cy="54451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nl-NL" sz="3200" b="1" dirty="0"/>
              <a:t>Lichtval van opzij</a:t>
            </a:r>
            <a:br>
              <a:rPr lang="nl-NL" sz="3200" b="1" dirty="0"/>
            </a:br>
            <a:r>
              <a:rPr lang="nl-NL" sz="3200" b="1" dirty="0"/>
              <a:t>Twee conclusies: …………</a:t>
            </a:r>
          </a:p>
        </p:txBody>
      </p:sp>
      <p:pic>
        <p:nvPicPr>
          <p:cNvPr id="47109" name="Picture 5" descr="P103017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341438"/>
            <a:ext cx="8642350" cy="53276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nl-NL" sz="3200" b="1" dirty="0"/>
              <a:t>Lichtval van opzij</a:t>
            </a:r>
            <a:br>
              <a:rPr lang="nl-NL" sz="3200" b="1" dirty="0"/>
            </a:br>
            <a:r>
              <a:rPr lang="nl-NL" sz="3200" b="1" dirty="0"/>
              <a:t>Twee conclusies: …………</a:t>
            </a:r>
          </a:p>
        </p:txBody>
      </p:sp>
      <p:pic>
        <p:nvPicPr>
          <p:cNvPr id="47109" name="Picture 5" descr="P103017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341438"/>
            <a:ext cx="8642350" cy="53276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rmAutofit fontScale="90000"/>
          </a:bodyPr>
          <a:lstStyle/>
          <a:p>
            <a:r>
              <a:rPr lang="nl-NL" sz="3500" b="1" dirty="0"/>
              <a:t>Topje op </a:t>
            </a:r>
            <a:r>
              <a:rPr lang="nl-NL" sz="3500" b="1" dirty="0" err="1"/>
              <a:t>agar-blokje</a:t>
            </a:r>
            <a:r>
              <a:rPr lang="nl-NL" sz="3500" b="1" dirty="0"/>
              <a:t> </a:t>
            </a:r>
            <a:r>
              <a:rPr lang="nl-NL" sz="3500" b="1" dirty="0">
                <a:sym typeface="Wingdings" pitchFamily="2" charset="2"/>
              </a:rPr>
              <a:t> </a:t>
            </a:r>
            <a:r>
              <a:rPr lang="nl-NL" sz="3500" b="1" dirty="0"/>
              <a:t>op afgetopte stengel</a:t>
            </a:r>
            <a:br>
              <a:rPr lang="nl-NL" sz="3500" b="1" dirty="0"/>
            </a:br>
            <a:r>
              <a:rPr lang="nl-NL" sz="3500" b="1" dirty="0"/>
              <a:t>Conclusie?</a:t>
            </a:r>
          </a:p>
        </p:txBody>
      </p:sp>
      <p:pic>
        <p:nvPicPr>
          <p:cNvPr id="45062" name="Picture 6" descr="P103017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196975"/>
            <a:ext cx="6481762" cy="56610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341</Words>
  <Application>Microsoft Office PowerPoint</Application>
  <PresentationFormat>Diavoorstelling (4:3)</PresentationFormat>
  <Paragraphs>65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Office-thema</vt:lpstr>
      <vt:lpstr>Basisstof 6: Reacties van planten op interne en externe signalen Lengtegroei</vt:lpstr>
      <vt:lpstr>Zonder topje  conclusie?</vt:lpstr>
      <vt:lpstr>Afgesneden topje terugplaatsen Conclusie?</vt:lpstr>
      <vt:lpstr>Lengtegroei</vt:lpstr>
      <vt:lpstr>Zonder topje  conclusie?</vt:lpstr>
      <vt:lpstr>Afgesneden topje terugplaatsen Conclusie?</vt:lpstr>
      <vt:lpstr>Lichtval van opzij Twee conclusies: …………</vt:lpstr>
      <vt:lpstr>Lichtval van opzij Twee conclusies: …………</vt:lpstr>
      <vt:lpstr>Topje op agar-blokje  op afgetopte stengel Conclusie?</vt:lpstr>
      <vt:lpstr>Wat gebeurt er met de stengel? Wat gebeurt er met de wortels?</vt:lpstr>
      <vt:lpstr>Verklaring: auxine = groeistof Stimuleert de celstrekking Teveel groeistof remt de celstrekking</vt:lpstr>
      <vt:lpstr>Groeistoffen: Punt Q: normale concentratie groeistof in de STENGEL. Meer groeistof geeft méér groei</vt:lpstr>
      <vt:lpstr>Licht breekt de groeistof af. Waar zit de meeste groeistof?</vt:lpstr>
      <vt:lpstr>Groeistoffen: Punt P: normale concentratie groeistof in de WORTEL. Meer groeistof geeft mínder groei</vt:lpstr>
      <vt:lpstr>Groeistof zakt naar beneden? Waar zit de meeste groeistof?</vt:lpstr>
      <vt:lpstr>Ethyleen: stimuleert rijping van vele soorten fruit</vt:lpstr>
      <vt:lpstr>Controle van de bloei blz. 43/44</vt:lpstr>
      <vt:lpstr>Bescherming tegen vraat blz. 43</vt:lpstr>
      <vt:lpstr>Bescherming tegen uitdroging</vt:lpstr>
      <vt:lpstr>Nadeel blad:  veel waterverlies</vt:lpstr>
      <vt:lpstr>Ademhaling plant: buitenoppervlak meestal ondoorlatend (doel?)</vt:lpstr>
      <vt:lpstr>Openen en sluiten huidmondjes In het licht   Donker of bij watergebrek</vt:lpstr>
      <vt:lpstr>Beredeneer waarom een huidmondje ‘s nacht dicht mag zijn</vt:lpstr>
      <vt:lpstr>Welke soort aanpassing zie je hier?</vt:lpstr>
      <vt:lpstr>Voordeel van deze bladvorm?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6: Reacties van planten op interne en externe signalen Lengtegroei</dc:title>
  <dc:creator>biobertus</dc:creator>
  <cp:lastModifiedBy>biobertus</cp:lastModifiedBy>
  <cp:revision>7</cp:revision>
  <dcterms:created xsi:type="dcterms:W3CDTF">2014-12-21T16:17:23Z</dcterms:created>
  <dcterms:modified xsi:type="dcterms:W3CDTF">2016-02-22T19:23:54Z</dcterms:modified>
</cp:coreProperties>
</file>